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4" r:id="rId6"/>
    <p:sldId id="259" r:id="rId7"/>
    <p:sldId id="265" r:id="rId8"/>
    <p:sldId id="268" r:id="rId9"/>
    <p:sldId id="260" r:id="rId10"/>
    <p:sldId id="263" r:id="rId11"/>
    <p:sldId id="267" r:id="rId12"/>
    <p:sldId id="266" r:id="rId13"/>
    <p:sldId id="261" r:id="rId14"/>
    <p:sldId id="262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  <a:srgbClr val="DAC2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-128" y="-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1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6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34AE-6332-4575-842B-9C823C541DAB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9A60-5F11-4896-B6FE-70B87E12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2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slide" Target="slide15.xml"/><Relationship Id="rId12" Type="http://schemas.openxmlformats.org/officeDocument/2006/relationships/image" Target="../media/image6.png"/><Relationship Id="rId1" Type="http://schemas.microsoft.com/office/2007/relationships/media" Target="../media/media9.mp3"/><Relationship Id="rId2" Type="http://schemas.openxmlformats.org/officeDocument/2006/relationships/audio" Target="../media/media9.mp3"/><Relationship Id="rId3" Type="http://schemas.microsoft.com/office/2007/relationships/media" Target="../media/media10.mp3"/><Relationship Id="rId4" Type="http://schemas.openxmlformats.org/officeDocument/2006/relationships/audio" Target="../media/media10.mp3"/><Relationship Id="rId5" Type="http://schemas.microsoft.com/office/2007/relationships/media" Target="../media/media11.mp3"/><Relationship Id="rId6" Type="http://schemas.openxmlformats.org/officeDocument/2006/relationships/audio" Target="../media/media11.mp3"/><Relationship Id="rId7" Type="http://schemas.openxmlformats.org/officeDocument/2006/relationships/slideLayout" Target="../slideLayouts/slideLayout1.xml"/><Relationship Id="rId8" Type="http://schemas.openxmlformats.org/officeDocument/2006/relationships/slide" Target="slide13.xml"/><Relationship Id="rId9" Type="http://schemas.openxmlformats.org/officeDocument/2006/relationships/audio" Target="../media/audio2.bin"/><Relationship Id="rId10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microsoft.com/office/2007/relationships/media" Target="../media/media5.mp3"/><Relationship Id="rId6" Type="http://schemas.openxmlformats.org/officeDocument/2006/relationships/audio" Target="../media/media5.mp3"/><Relationship Id="rId7" Type="http://schemas.openxmlformats.org/officeDocument/2006/relationships/slideLayout" Target="../slideLayouts/slideLayout1.xml"/><Relationship Id="rId8" Type="http://schemas.openxmlformats.org/officeDocument/2006/relationships/slide" Target="slide4.xml"/><Relationship Id="rId9" Type="http://schemas.openxmlformats.org/officeDocument/2006/relationships/image" Target="../media/image6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4" Type="http://schemas.openxmlformats.org/officeDocument/2006/relationships/audio" Target="../media/media8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7" Type="http://schemas.openxmlformats.org/officeDocument/2006/relationships/slide" Target="slide6.xml"/><Relationship Id="rId8" Type="http://schemas.openxmlformats.org/officeDocument/2006/relationships/image" Target="../media/image6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-405605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El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Pretérito</a:t>
            </a:r>
            <a:endParaRPr lang="en-US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2939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REPASO</a:t>
            </a:r>
            <a:endParaRPr lang="en-US" sz="3200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08" y="3366293"/>
            <a:ext cx="3877984" cy="179070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500360" y="5780405"/>
            <a:ext cx="1493520" cy="92964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223203"/>
            <a:ext cx="9144000" cy="721677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endParaRPr lang="en-US" sz="3600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920" y="1493520"/>
            <a:ext cx="10165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3E1B59"/>
                </a:solidFill>
              </a:rPr>
              <a:t>Nosotros  _____________________(</a:t>
            </a:r>
            <a:r>
              <a:rPr lang="en-US" sz="3200" dirty="0" err="1" smtClean="0">
                <a:solidFill>
                  <a:srgbClr val="3E1B59"/>
                </a:solidFill>
              </a:rPr>
              <a:t>escribir</a:t>
            </a:r>
            <a:r>
              <a:rPr lang="en-US" sz="3200" dirty="0" smtClean="0">
                <a:solidFill>
                  <a:srgbClr val="3E1B59"/>
                </a:solidFill>
              </a:rPr>
              <a:t>) </a:t>
            </a:r>
            <a:r>
              <a:rPr lang="en-US" sz="3200" dirty="0" err="1" smtClean="0">
                <a:solidFill>
                  <a:srgbClr val="3E1B59"/>
                </a:solidFill>
              </a:rPr>
              <a:t>una</a:t>
            </a:r>
            <a:r>
              <a:rPr lang="en-US" sz="3200" dirty="0" smtClean="0">
                <a:solidFill>
                  <a:srgbClr val="3E1B59"/>
                </a:solidFill>
              </a:rPr>
              <a:t> carta.</a:t>
            </a:r>
          </a:p>
          <a:p>
            <a:pPr marL="342900" indent="-342900">
              <a:buAutoNum type="alphaUcPeriod"/>
            </a:pPr>
            <a:r>
              <a:rPr lang="en-US" sz="3200" dirty="0" err="1" smtClean="0">
                <a:solidFill>
                  <a:srgbClr val="3E1B59"/>
                </a:solidFill>
                <a:hlinkClick r:id="rId2" action="ppaction://hlinksldjump"/>
              </a:rPr>
              <a:t>escribió</a:t>
            </a:r>
            <a:r>
              <a:rPr lang="en-US" sz="3200" dirty="0" smtClean="0">
                <a:solidFill>
                  <a:srgbClr val="3E1B59"/>
                </a:solidFill>
                <a:hlinkClick r:id="rId2" action="ppaction://hlinksldjump"/>
              </a:rPr>
              <a:t>	</a:t>
            </a:r>
            <a:r>
              <a:rPr lang="en-US" sz="3200" dirty="0" smtClean="0">
                <a:solidFill>
                  <a:srgbClr val="3E1B59"/>
                </a:solidFill>
              </a:rPr>
              <a:t>		B. </a:t>
            </a:r>
            <a:r>
              <a:rPr lang="en-US" sz="3200" dirty="0" err="1" smtClean="0">
                <a:solidFill>
                  <a:srgbClr val="3E1B59"/>
                </a:solidFill>
                <a:hlinkClick r:id="rId3" action="ppaction://hlinksldjump">
                  <a:snd r:embed="rId4" name="applause.wav"/>
                </a:hlinkClick>
              </a:rPr>
              <a:t>escribimos</a:t>
            </a:r>
            <a:endParaRPr lang="en-US" sz="3200" dirty="0" smtClean="0">
              <a:solidFill>
                <a:srgbClr val="3E1B59"/>
              </a:solidFill>
            </a:endParaRPr>
          </a:p>
          <a:p>
            <a:pPr marL="342900" indent="-342900">
              <a:buAutoNum type="alphaUcPeriod"/>
            </a:pPr>
            <a:endParaRPr lang="en-US" sz="3200" dirty="0">
              <a:solidFill>
                <a:srgbClr val="3E1B59"/>
              </a:solidFill>
            </a:endParaRPr>
          </a:p>
          <a:p>
            <a:endParaRPr lang="en-US" sz="3200" dirty="0" smtClean="0">
              <a:solidFill>
                <a:srgbClr val="3E1B59"/>
              </a:solidFill>
            </a:endParaRPr>
          </a:p>
          <a:p>
            <a:endParaRPr lang="en-US" sz="3200" dirty="0">
              <a:solidFill>
                <a:srgbClr val="3E1B59"/>
              </a:solidFill>
            </a:endParaRPr>
          </a:p>
          <a:p>
            <a:endParaRPr lang="en-US" sz="3200" dirty="0" smtClean="0">
              <a:solidFill>
                <a:srgbClr val="3E1B59"/>
              </a:solidFill>
            </a:endParaRPr>
          </a:p>
          <a:p>
            <a:r>
              <a:rPr lang="en-US" sz="3200" dirty="0" smtClean="0">
                <a:solidFill>
                  <a:srgbClr val="3E1B59"/>
                </a:solidFill>
              </a:rPr>
              <a:t>2. Ustedes_________________(</a:t>
            </a:r>
            <a:r>
              <a:rPr lang="en-US" sz="3200" dirty="0" err="1" smtClean="0">
                <a:solidFill>
                  <a:srgbClr val="3E1B59"/>
                </a:solidFill>
              </a:rPr>
              <a:t>jugar</a:t>
            </a:r>
            <a:r>
              <a:rPr lang="en-US" sz="3200" dirty="0" smtClean="0">
                <a:solidFill>
                  <a:srgbClr val="3E1B59"/>
                </a:solidFill>
              </a:rPr>
              <a:t>) </a:t>
            </a:r>
            <a:r>
              <a:rPr lang="en-US" sz="3200" dirty="0" err="1" smtClean="0">
                <a:solidFill>
                  <a:srgbClr val="3E1B59"/>
                </a:solidFill>
              </a:rPr>
              <a:t>los</a:t>
            </a:r>
            <a:r>
              <a:rPr lang="en-US" sz="3200" dirty="0" smtClean="0">
                <a:solidFill>
                  <a:srgbClr val="3E1B59"/>
                </a:solidFill>
              </a:rPr>
              <a:t> </a:t>
            </a:r>
            <a:r>
              <a:rPr lang="en-US" sz="3200" dirty="0" err="1" smtClean="0">
                <a:solidFill>
                  <a:srgbClr val="3E1B59"/>
                </a:solidFill>
              </a:rPr>
              <a:t>naipes</a:t>
            </a:r>
            <a:r>
              <a:rPr lang="en-US" sz="3200" dirty="0">
                <a:solidFill>
                  <a:srgbClr val="3E1B59"/>
                </a:solidFill>
              </a:rPr>
              <a:t>.</a:t>
            </a:r>
            <a:endParaRPr lang="en-US" sz="3200" dirty="0" smtClean="0">
              <a:solidFill>
                <a:srgbClr val="3E1B59"/>
              </a:solidFill>
            </a:endParaRPr>
          </a:p>
          <a:p>
            <a:r>
              <a:rPr lang="en-US" sz="3200" dirty="0" smtClean="0">
                <a:solidFill>
                  <a:srgbClr val="3E1B59"/>
                </a:solidFill>
              </a:rPr>
              <a:t>A. </a:t>
            </a:r>
            <a:r>
              <a:rPr lang="en-US" sz="3200" dirty="0" err="1">
                <a:solidFill>
                  <a:srgbClr val="3E1B59"/>
                </a:solidFill>
                <a:hlinkClick r:id="rId3" action="ppaction://hlinksldjump">
                  <a:snd r:embed="rId4" name="applause.wav"/>
                </a:hlinkClick>
              </a:rPr>
              <a:t>j</a:t>
            </a:r>
            <a:r>
              <a:rPr lang="en-US" sz="3200" dirty="0" err="1" smtClean="0">
                <a:solidFill>
                  <a:srgbClr val="3E1B59"/>
                </a:solidFill>
                <a:hlinkClick r:id="rId3" action="ppaction://hlinksldjump">
                  <a:snd r:embed="rId4" name="applause.wav"/>
                </a:hlinkClick>
              </a:rPr>
              <a:t>ugaron</a:t>
            </a:r>
            <a:r>
              <a:rPr lang="en-US" sz="3200" dirty="0" smtClean="0">
                <a:solidFill>
                  <a:srgbClr val="3E1B59"/>
                </a:solidFill>
              </a:rPr>
              <a:t> 			B. </a:t>
            </a:r>
            <a:r>
              <a:rPr lang="en-US" sz="3200" dirty="0" err="1" smtClean="0">
                <a:solidFill>
                  <a:srgbClr val="3E1B59"/>
                </a:solidFill>
                <a:hlinkClick r:id="rId2" action="ppaction://hlinksldjump"/>
              </a:rPr>
              <a:t>jugaste</a:t>
            </a:r>
            <a:endParaRPr lang="en-US" sz="3200" dirty="0">
              <a:solidFill>
                <a:srgbClr val="3E1B59"/>
              </a:solidFill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515600" y="5928360"/>
            <a:ext cx="1264920" cy="80772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67640" y="5745480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223203"/>
            <a:ext cx="9144000" cy="721677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endParaRPr lang="en-US" sz="3600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920" y="1493520"/>
            <a:ext cx="10165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3E1B59"/>
                </a:solidFill>
              </a:rPr>
              <a:t>Yo</a:t>
            </a:r>
            <a:r>
              <a:rPr lang="en-US" sz="3200" dirty="0" smtClean="0">
                <a:solidFill>
                  <a:srgbClr val="3E1B59"/>
                </a:solidFill>
              </a:rPr>
              <a:t>  _____________________(</a:t>
            </a:r>
            <a:r>
              <a:rPr lang="en-US" sz="3200" dirty="0" err="1" smtClean="0">
                <a:solidFill>
                  <a:srgbClr val="3E1B59"/>
                </a:solidFill>
              </a:rPr>
              <a:t>sacar</a:t>
            </a:r>
            <a:r>
              <a:rPr lang="en-US" sz="3200" dirty="0" smtClean="0">
                <a:solidFill>
                  <a:srgbClr val="3E1B59"/>
                </a:solidFill>
              </a:rPr>
              <a:t>) la </a:t>
            </a:r>
            <a:r>
              <a:rPr lang="en-US" sz="3200" dirty="0" err="1" smtClean="0">
                <a:solidFill>
                  <a:srgbClr val="3E1B59"/>
                </a:solidFill>
              </a:rPr>
              <a:t>basura</a:t>
            </a:r>
            <a:r>
              <a:rPr lang="en-US" sz="3200" dirty="0" smtClean="0">
                <a:solidFill>
                  <a:srgbClr val="3E1B59"/>
                </a:solidFill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200" dirty="0">
                <a:solidFill>
                  <a:srgbClr val="3E1B59"/>
                </a:solidFill>
              </a:rPr>
              <a:t> </a:t>
            </a:r>
            <a:r>
              <a:rPr lang="en-US" sz="3200" dirty="0" err="1" smtClean="0">
                <a:solidFill>
                  <a:srgbClr val="3E1B59"/>
                </a:solidFill>
                <a:hlinkClick r:id="rId2" action="ppaction://hlinksldjump">
                  <a:snd r:embed="rId3" name="Applause"/>
                </a:hlinkClick>
              </a:rPr>
              <a:t>saqué</a:t>
            </a:r>
            <a:r>
              <a:rPr lang="en-US" sz="3200" dirty="0" smtClean="0">
                <a:solidFill>
                  <a:srgbClr val="3E1B59"/>
                </a:solidFill>
                <a:hlinkClick r:id="rId2" action="ppaction://hlinksldjump">
                  <a:snd r:embed="rId3" name="Applause"/>
                </a:hlinkClick>
              </a:rPr>
              <a:t>	</a:t>
            </a:r>
            <a:r>
              <a:rPr lang="en-US" sz="3200" dirty="0" smtClean="0">
                <a:solidFill>
                  <a:srgbClr val="3E1B59"/>
                </a:solidFill>
              </a:rPr>
              <a:t>		B</a:t>
            </a:r>
            <a:r>
              <a:rPr lang="en-US" sz="3200" dirty="0" smtClean="0">
                <a:solidFill>
                  <a:srgbClr val="3E1B59"/>
                </a:solidFill>
                <a:hlinkClick r:id="rId4" action="ppaction://hlinksldjump"/>
              </a:rPr>
              <a:t>. </a:t>
            </a:r>
            <a:r>
              <a:rPr lang="en-US" sz="3200" dirty="0" err="1" smtClean="0">
                <a:solidFill>
                  <a:srgbClr val="3E1B59"/>
                </a:solidFill>
                <a:hlinkClick r:id="rId4" action="ppaction://hlinksldjump"/>
              </a:rPr>
              <a:t>sacamos</a:t>
            </a:r>
            <a:endParaRPr lang="en-US" sz="3200" dirty="0" smtClean="0">
              <a:solidFill>
                <a:srgbClr val="3E1B59"/>
              </a:solidFill>
            </a:endParaRPr>
          </a:p>
          <a:p>
            <a:pPr marL="342900" indent="-342900">
              <a:buAutoNum type="alphaUcPeriod"/>
            </a:pPr>
            <a:endParaRPr lang="en-US" sz="3200" dirty="0">
              <a:solidFill>
                <a:srgbClr val="3E1B59"/>
              </a:solidFill>
            </a:endParaRPr>
          </a:p>
          <a:p>
            <a:endParaRPr lang="en-US" sz="3200" dirty="0" smtClean="0">
              <a:solidFill>
                <a:srgbClr val="3E1B59"/>
              </a:solidFill>
            </a:endParaRPr>
          </a:p>
          <a:p>
            <a:endParaRPr lang="en-US" sz="3200" dirty="0">
              <a:solidFill>
                <a:srgbClr val="3E1B59"/>
              </a:solidFill>
            </a:endParaRPr>
          </a:p>
          <a:p>
            <a:endParaRPr lang="en-US" sz="3200" dirty="0" smtClean="0">
              <a:solidFill>
                <a:srgbClr val="3E1B59"/>
              </a:solidFill>
            </a:endParaRPr>
          </a:p>
          <a:p>
            <a:r>
              <a:rPr lang="en-US" sz="3200" dirty="0" smtClean="0">
                <a:solidFill>
                  <a:srgbClr val="3E1B59"/>
                </a:solidFill>
              </a:rPr>
              <a:t>2. </a:t>
            </a:r>
            <a:r>
              <a:rPr lang="en-US" sz="3200" dirty="0" err="1" smtClean="0">
                <a:solidFill>
                  <a:srgbClr val="3E1B59"/>
                </a:solidFill>
              </a:rPr>
              <a:t>Yo</a:t>
            </a:r>
            <a:r>
              <a:rPr lang="en-US" sz="3200" dirty="0" smtClean="0">
                <a:solidFill>
                  <a:srgbClr val="3E1B59"/>
                </a:solidFill>
              </a:rPr>
              <a:t>_________________(</a:t>
            </a:r>
            <a:r>
              <a:rPr lang="en-US" sz="3200" dirty="0" err="1" smtClean="0">
                <a:solidFill>
                  <a:srgbClr val="3E1B59"/>
                </a:solidFill>
              </a:rPr>
              <a:t>empezar</a:t>
            </a:r>
            <a:r>
              <a:rPr lang="en-US" sz="3200" dirty="0" smtClean="0">
                <a:solidFill>
                  <a:srgbClr val="3E1B59"/>
                </a:solidFill>
              </a:rPr>
              <a:t>) la </a:t>
            </a:r>
            <a:r>
              <a:rPr lang="en-US" sz="3200" dirty="0" err="1" smtClean="0">
                <a:solidFill>
                  <a:srgbClr val="3E1B59"/>
                </a:solidFill>
              </a:rPr>
              <a:t>tarea</a:t>
            </a:r>
            <a:r>
              <a:rPr lang="en-US" sz="3200" dirty="0" smtClean="0">
                <a:solidFill>
                  <a:srgbClr val="3E1B59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E1B59"/>
                </a:solidFill>
              </a:rPr>
              <a:t>A</a:t>
            </a:r>
            <a:r>
              <a:rPr lang="en-US" sz="3200" dirty="0" smtClean="0">
                <a:solidFill>
                  <a:srgbClr val="3E1B59"/>
                </a:solidFill>
                <a:hlinkClick r:id="rId4" action="ppaction://hlinksldjump"/>
              </a:rPr>
              <a:t>. </a:t>
            </a:r>
            <a:r>
              <a:rPr lang="en-US" sz="3200" dirty="0" err="1" smtClean="0">
                <a:solidFill>
                  <a:srgbClr val="3E1B59"/>
                </a:solidFill>
                <a:hlinkClick r:id="rId4" action="ppaction://hlinksldjump"/>
              </a:rPr>
              <a:t>empezó</a:t>
            </a:r>
            <a:r>
              <a:rPr lang="en-US" sz="3200" dirty="0" smtClean="0">
                <a:solidFill>
                  <a:srgbClr val="3E1B59"/>
                </a:solidFill>
                <a:hlinkClick r:id="rId4" action="ppaction://hlinksldjump"/>
              </a:rPr>
              <a:t>	</a:t>
            </a:r>
            <a:r>
              <a:rPr lang="en-US" sz="3200" dirty="0" smtClean="0">
                <a:solidFill>
                  <a:srgbClr val="3E1B59"/>
                </a:solidFill>
              </a:rPr>
              <a:t>		B. </a:t>
            </a:r>
            <a:r>
              <a:rPr lang="en-US" sz="3200" dirty="0" err="1" smtClean="0">
                <a:solidFill>
                  <a:srgbClr val="3E1B59"/>
                </a:solidFill>
                <a:hlinkClick r:id="rId2" action="ppaction://hlinksldjump"/>
              </a:rPr>
              <a:t>empecé</a:t>
            </a:r>
            <a:endParaRPr lang="en-US" sz="3200" dirty="0">
              <a:solidFill>
                <a:srgbClr val="3E1B59"/>
              </a:solidFill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576560" y="5974080"/>
            <a:ext cx="1264920" cy="76200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67640" y="5745480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223203"/>
            <a:ext cx="9144000" cy="721677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endParaRPr lang="en-US" sz="3600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886" y="1493520"/>
            <a:ext cx="101650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E1B59"/>
                </a:solidFill>
              </a:rPr>
              <a:t>Escoge</a:t>
            </a:r>
            <a:r>
              <a:rPr lang="en-US" sz="2400" dirty="0" smtClean="0">
                <a:solidFill>
                  <a:srgbClr val="3E1B59"/>
                </a:solidFill>
              </a:rPr>
              <a:t> la forma </a:t>
            </a:r>
            <a:r>
              <a:rPr lang="en-US" sz="2400" dirty="0" err="1" smtClean="0">
                <a:solidFill>
                  <a:srgbClr val="3E1B59"/>
                </a:solidFill>
              </a:rPr>
              <a:t>correcta</a:t>
            </a:r>
            <a:r>
              <a:rPr lang="en-US" sz="2400" dirty="0" smtClean="0">
                <a:solidFill>
                  <a:srgbClr val="3E1B59"/>
                </a:solidFill>
              </a:rPr>
              <a:t> del verb en </a:t>
            </a:r>
            <a:r>
              <a:rPr lang="en-US" sz="2400" dirty="0" err="1" smtClean="0">
                <a:solidFill>
                  <a:srgbClr val="3E1B59"/>
                </a:solidFill>
              </a:rPr>
              <a:t>parentesis</a:t>
            </a:r>
            <a:r>
              <a:rPr lang="en-US" sz="2400" dirty="0" smtClean="0">
                <a:solidFill>
                  <a:srgbClr val="3E1B59"/>
                </a:solidFill>
              </a:rPr>
              <a:t>.</a:t>
            </a:r>
          </a:p>
          <a:p>
            <a:endParaRPr lang="en-US" sz="2400" dirty="0">
              <a:solidFill>
                <a:srgbClr val="3E1B59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3E1B59"/>
                </a:solidFill>
              </a:rPr>
              <a:t>Yo (</a:t>
            </a:r>
            <a:r>
              <a:rPr lang="en-US" sz="2400" dirty="0" smtClean="0">
                <a:solidFill>
                  <a:srgbClr val="3E1B59"/>
                </a:solidFill>
                <a:hlinkClick r:id="rId8" action="ppaction://hlinksldjump">
                  <a:snd r:embed="rId9" name="Applause"/>
                </a:hlinkClick>
              </a:rPr>
              <a:t>anduve</a:t>
            </a:r>
            <a:r>
              <a:rPr lang="en-US" sz="2400" dirty="0" smtClean="0">
                <a:solidFill>
                  <a:srgbClr val="3E1B59"/>
                </a:solidFill>
              </a:rPr>
              <a:t>/</a:t>
            </a:r>
            <a:r>
              <a:rPr lang="en-US" sz="2400" dirty="0" smtClean="0">
                <a:solidFill>
                  <a:srgbClr val="3E1B59"/>
                </a:solidFill>
                <a:hlinkClick r:id="rId10" action="ppaction://hlinksldjump"/>
              </a:rPr>
              <a:t>anduvo</a:t>
            </a:r>
            <a:r>
              <a:rPr lang="en-US" sz="2400" dirty="0" smtClean="0">
                <a:solidFill>
                  <a:srgbClr val="3E1B59"/>
                </a:solidFill>
              </a:rPr>
              <a:t>) al parque.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3E1B59"/>
              </a:solidFill>
            </a:endParaRPr>
          </a:p>
          <a:p>
            <a:r>
              <a:rPr lang="en-US" sz="2400" dirty="0" smtClean="0">
                <a:solidFill>
                  <a:srgbClr val="3E1B59"/>
                </a:solidFill>
              </a:rPr>
              <a:t>	</a:t>
            </a:r>
          </a:p>
          <a:p>
            <a:r>
              <a:rPr lang="en-US" sz="2400" dirty="0" smtClean="0">
                <a:solidFill>
                  <a:srgbClr val="3E1B59"/>
                </a:solidFill>
              </a:rPr>
              <a:t>					</a:t>
            </a:r>
          </a:p>
          <a:p>
            <a:r>
              <a:rPr lang="en-US" sz="2400" dirty="0" smtClean="0">
                <a:solidFill>
                  <a:srgbClr val="3E1B59"/>
                </a:solidFill>
              </a:rPr>
              <a:t>2. </a:t>
            </a:r>
            <a:r>
              <a:rPr lang="en-US" sz="2400" dirty="0" err="1" smtClean="0">
                <a:solidFill>
                  <a:srgbClr val="3E1B59"/>
                </a:solidFill>
              </a:rPr>
              <a:t>Nosotros</a:t>
            </a:r>
            <a:r>
              <a:rPr lang="en-US" sz="2400" dirty="0" smtClean="0">
                <a:solidFill>
                  <a:srgbClr val="3E1B59"/>
                </a:solidFill>
              </a:rPr>
              <a:t> </a:t>
            </a:r>
            <a:r>
              <a:rPr lang="en-US" sz="2400" dirty="0" smtClean="0">
                <a:solidFill>
                  <a:srgbClr val="3E1B59"/>
                </a:solidFill>
                <a:hlinkClick r:id="rId8" action="ppaction://hlinksldjump">
                  <a:snd r:embed="rId9" name="Applause"/>
                </a:hlinkClick>
              </a:rPr>
              <a:t>(</a:t>
            </a:r>
            <a:r>
              <a:rPr lang="en-US" sz="2400" dirty="0" err="1" smtClean="0">
                <a:solidFill>
                  <a:srgbClr val="3E1B59"/>
                </a:solidFill>
                <a:hlinkClick r:id="rId8" action="ppaction://hlinksldjump">
                  <a:snd r:embed="rId9" name="Applause"/>
                </a:hlinkClick>
              </a:rPr>
              <a:t>tuvimos</a:t>
            </a:r>
            <a:r>
              <a:rPr lang="en-US" sz="2400" dirty="0" smtClean="0">
                <a:solidFill>
                  <a:srgbClr val="3E1B59"/>
                </a:solidFill>
              </a:rPr>
              <a:t>/</a:t>
            </a:r>
            <a:r>
              <a:rPr lang="en-US" sz="2400" dirty="0" err="1" smtClean="0">
                <a:solidFill>
                  <a:srgbClr val="3E1B59"/>
                </a:solidFill>
                <a:hlinkClick r:id="rId10" action="ppaction://hlinksldjump"/>
              </a:rPr>
              <a:t>tuvieron</a:t>
            </a:r>
            <a:r>
              <a:rPr lang="en-US" sz="2400" dirty="0" smtClean="0">
                <a:solidFill>
                  <a:srgbClr val="3E1B59"/>
                </a:solidFill>
              </a:rPr>
              <a:t>) </a:t>
            </a:r>
            <a:r>
              <a:rPr lang="en-US" sz="2400" dirty="0" err="1" smtClean="0">
                <a:solidFill>
                  <a:srgbClr val="3E1B59"/>
                </a:solidFill>
              </a:rPr>
              <a:t>que</a:t>
            </a:r>
            <a:r>
              <a:rPr lang="en-US" sz="2400" dirty="0" smtClean="0">
                <a:solidFill>
                  <a:srgbClr val="3E1B59"/>
                </a:solidFill>
              </a:rPr>
              <a:t> </a:t>
            </a:r>
            <a:r>
              <a:rPr lang="en-US" sz="2400" dirty="0" err="1" smtClean="0">
                <a:solidFill>
                  <a:srgbClr val="3E1B59"/>
                </a:solidFill>
              </a:rPr>
              <a:t>ir</a:t>
            </a:r>
            <a:r>
              <a:rPr lang="en-US" sz="2400" dirty="0" smtClean="0">
                <a:solidFill>
                  <a:srgbClr val="3E1B59"/>
                </a:solidFill>
              </a:rPr>
              <a:t> a la </a:t>
            </a:r>
            <a:r>
              <a:rPr lang="en-US" sz="2400" dirty="0" err="1" smtClean="0">
                <a:solidFill>
                  <a:srgbClr val="3E1B59"/>
                </a:solidFill>
              </a:rPr>
              <a:t>clase</a:t>
            </a:r>
            <a:r>
              <a:rPr lang="en-US" sz="2400" dirty="0" smtClean="0">
                <a:solidFill>
                  <a:srgbClr val="3E1B59"/>
                </a:solidFill>
              </a:rPr>
              <a:t> de </a:t>
            </a:r>
            <a:r>
              <a:rPr lang="en-US" sz="2400" dirty="0" err="1" smtClean="0">
                <a:solidFill>
                  <a:srgbClr val="3E1B59"/>
                </a:solidFill>
              </a:rPr>
              <a:t>ciencias</a:t>
            </a:r>
            <a:r>
              <a:rPr lang="en-US" sz="2400" dirty="0" smtClean="0">
                <a:solidFill>
                  <a:srgbClr val="3E1B59"/>
                </a:solidFill>
              </a:rPr>
              <a:t>.</a:t>
            </a:r>
          </a:p>
          <a:p>
            <a:endParaRPr lang="en-US" sz="2400" dirty="0">
              <a:solidFill>
                <a:srgbClr val="3E1B59"/>
              </a:solidFill>
            </a:endParaRPr>
          </a:p>
          <a:p>
            <a:endParaRPr lang="en-US" sz="2400" dirty="0" smtClean="0">
              <a:solidFill>
                <a:srgbClr val="3E1B59"/>
              </a:solidFill>
            </a:endParaRPr>
          </a:p>
          <a:p>
            <a:endParaRPr lang="en-US" sz="2400" dirty="0">
              <a:solidFill>
                <a:srgbClr val="3E1B59"/>
              </a:solidFill>
            </a:endParaRPr>
          </a:p>
          <a:p>
            <a:r>
              <a:rPr lang="en-US" sz="2400" dirty="0" smtClean="0">
                <a:solidFill>
                  <a:srgbClr val="3E1B59"/>
                </a:solidFill>
              </a:rPr>
              <a:t>3. Ella </a:t>
            </a:r>
            <a:r>
              <a:rPr lang="en-US" sz="2400" dirty="0" smtClean="0">
                <a:solidFill>
                  <a:srgbClr val="3E1B59"/>
                </a:solidFill>
                <a:hlinkClick r:id="rId8" action="ppaction://hlinksldjump">
                  <a:snd r:embed="rId9" name="Applause"/>
                </a:hlinkClick>
              </a:rPr>
              <a:t>(</a:t>
            </a:r>
            <a:r>
              <a:rPr lang="en-US" sz="2400" dirty="0" err="1" smtClean="0">
                <a:solidFill>
                  <a:srgbClr val="3E1B59"/>
                </a:solidFill>
                <a:hlinkClick r:id="rId8" action="ppaction://hlinksldjump">
                  <a:snd r:embed="rId9" name="Applause"/>
                </a:hlinkClick>
              </a:rPr>
              <a:t>dijo</a:t>
            </a:r>
            <a:r>
              <a:rPr lang="en-US" sz="2400" dirty="0" smtClean="0">
                <a:solidFill>
                  <a:srgbClr val="3E1B59"/>
                </a:solidFill>
              </a:rPr>
              <a:t>/</a:t>
            </a:r>
            <a:r>
              <a:rPr lang="en-US" sz="2400" dirty="0" err="1" smtClean="0">
                <a:solidFill>
                  <a:srgbClr val="3E1B59"/>
                </a:solidFill>
                <a:hlinkClick r:id="rId10" action="ppaction://hlinksldjump"/>
              </a:rPr>
              <a:t>dijeron</a:t>
            </a:r>
            <a:r>
              <a:rPr lang="en-US" sz="2400" dirty="0" smtClean="0">
                <a:solidFill>
                  <a:srgbClr val="3E1B59"/>
                </a:solidFill>
              </a:rPr>
              <a:t>) nada a </a:t>
            </a:r>
            <a:r>
              <a:rPr lang="en-US" sz="2400" dirty="0" err="1" smtClean="0">
                <a:solidFill>
                  <a:srgbClr val="3E1B59"/>
                </a:solidFill>
              </a:rPr>
              <a:t>su</a:t>
            </a:r>
            <a:r>
              <a:rPr lang="en-US" sz="2400" dirty="0" smtClean="0">
                <a:solidFill>
                  <a:srgbClr val="3E1B59"/>
                </a:solidFill>
              </a:rPr>
              <a:t> </a:t>
            </a:r>
            <a:r>
              <a:rPr lang="en-US" sz="2400" dirty="0" err="1" smtClean="0">
                <a:solidFill>
                  <a:srgbClr val="3E1B59"/>
                </a:solidFill>
              </a:rPr>
              <a:t>madre</a:t>
            </a:r>
            <a:r>
              <a:rPr lang="en-US" sz="2400" dirty="0" smtClean="0">
                <a:solidFill>
                  <a:srgbClr val="3E1B59"/>
                </a:solidFill>
              </a:rPr>
              <a:t>.</a:t>
            </a:r>
          </a:p>
          <a:p>
            <a:endParaRPr lang="en-US" sz="2400" dirty="0">
              <a:solidFill>
                <a:srgbClr val="3E1B59"/>
              </a:solidFill>
            </a:endParaRPr>
          </a:p>
          <a:p>
            <a:r>
              <a:rPr lang="en-US" sz="2400" dirty="0" smtClean="0">
                <a:solidFill>
                  <a:srgbClr val="3E1B59"/>
                </a:solidFill>
              </a:rPr>
              <a:t>.</a:t>
            </a:r>
          </a:p>
        </p:txBody>
      </p:sp>
      <p:sp>
        <p:nvSpPr>
          <p:cNvPr id="7" name="Action Button: Forward or Next 6">
            <a:hlinkClick r:id="rId11" action="ppaction://hlinksldjump" highlightClick="1"/>
          </p:cNvPr>
          <p:cNvSpPr/>
          <p:nvPr/>
        </p:nvSpPr>
        <p:spPr>
          <a:xfrm>
            <a:off x="10561320" y="6036647"/>
            <a:ext cx="1264920" cy="70104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200" y="5898058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ractica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25024" y="2281731"/>
            <a:ext cx="395651" cy="395651"/>
          </a:xfrm>
          <a:prstGeom prst="rect">
            <a:avLst/>
          </a:prstGeom>
        </p:spPr>
      </p:pic>
      <p:pic>
        <p:nvPicPr>
          <p:cNvPr id="10" name="practica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94108" y="3684091"/>
            <a:ext cx="422108" cy="422108"/>
          </a:xfrm>
          <a:prstGeom prst="rect">
            <a:avLst/>
          </a:prstGeom>
        </p:spPr>
      </p:pic>
      <p:pic>
        <p:nvPicPr>
          <p:cNvPr id="11" name="practica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68972" y="5245208"/>
            <a:ext cx="377459" cy="3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9080" y="1508760"/>
            <a:ext cx="85496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600" dirty="0" smtClean="0">
                <a:solidFill>
                  <a:srgbClr val="3E1B59"/>
                </a:solidFill>
              </a:rPr>
              <a:t>¡Bien!</a:t>
            </a:r>
            <a:endParaRPr lang="en-US" sz="16600" dirty="0">
              <a:solidFill>
                <a:srgbClr val="3E1B5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27" y="181610"/>
            <a:ext cx="3069764" cy="2358390"/>
          </a:xfrm>
          <a:prstGeom prst="rect">
            <a:avLst/>
          </a:prstGeom>
        </p:spPr>
      </p:pic>
      <p:sp>
        <p:nvSpPr>
          <p:cNvPr id="5" name="Action Button: Back or Previous 4">
            <a:hlinkClick r:id="" action="ppaction://hlinkshowjump?jump=lastslideviewed" highlightClick="1"/>
          </p:cNvPr>
          <p:cNvSpPr/>
          <p:nvPr/>
        </p:nvSpPr>
        <p:spPr>
          <a:xfrm>
            <a:off x="472440" y="5562600"/>
            <a:ext cx="1356360" cy="88392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566" y="1746929"/>
            <a:ext cx="1112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E1B59"/>
                </a:solidFill>
              </a:rPr>
              <a:t>¡NO!</a:t>
            </a:r>
            <a:endParaRPr lang="en-US" sz="16600" dirty="0">
              <a:solidFill>
                <a:srgbClr val="3E1B5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5" y="419100"/>
            <a:ext cx="2638002" cy="2616200"/>
          </a:xfrm>
          <a:prstGeom prst="rect">
            <a:avLst/>
          </a:prstGeom>
        </p:spPr>
      </p:pic>
      <p:sp>
        <p:nvSpPr>
          <p:cNvPr id="10" name="Action Button: Back or Previous 9">
            <a:hlinkClick r:id="" action="ppaction://hlinkshowjump?jump=lastslideviewed" highlightClick="1"/>
          </p:cNvPr>
          <p:cNvSpPr/>
          <p:nvPr/>
        </p:nvSpPr>
        <p:spPr>
          <a:xfrm>
            <a:off x="396240" y="5882640"/>
            <a:ext cx="1371600" cy="77724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566" y="1746929"/>
            <a:ext cx="1112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E1B59"/>
                </a:solidFill>
              </a:rPr>
              <a:t>¡Al Fin!</a:t>
            </a:r>
            <a:endParaRPr lang="en-US" sz="16600" dirty="0">
              <a:solidFill>
                <a:srgbClr val="3E1B5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firstslide" highlightClick="1"/>
          </p:cNvPr>
          <p:cNvSpPr/>
          <p:nvPr/>
        </p:nvSpPr>
        <p:spPr>
          <a:xfrm>
            <a:off x="396240" y="5882640"/>
            <a:ext cx="1371600" cy="77724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5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338" y="251961"/>
            <a:ext cx="1112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3E1B59"/>
                </a:solidFill>
              </a:rPr>
              <a:t>				</a:t>
            </a:r>
            <a:r>
              <a:rPr lang="en-US" sz="7200" dirty="0" err="1" smtClean="0">
                <a:solidFill>
                  <a:srgbClr val="3E1B59"/>
                </a:solidFill>
              </a:rPr>
              <a:t>Cr</a:t>
            </a:r>
            <a:r>
              <a:rPr lang="en-US" sz="7200" dirty="0" err="1" smtClean="0">
                <a:solidFill>
                  <a:srgbClr val="3E1B59"/>
                </a:solidFill>
              </a:rPr>
              <a:t>éditos</a:t>
            </a:r>
            <a:endParaRPr lang="en-US" sz="7200" dirty="0" smtClean="0">
              <a:solidFill>
                <a:srgbClr val="3E1B59"/>
              </a:solidFill>
            </a:endParaRPr>
          </a:p>
          <a:p>
            <a:endParaRPr lang="en-US" sz="7200" dirty="0">
              <a:solidFill>
                <a:srgbClr val="3E1B59"/>
              </a:solidFill>
            </a:endParaRPr>
          </a:p>
          <a:p>
            <a:endParaRPr lang="en-US" sz="1200" dirty="0">
              <a:solidFill>
                <a:srgbClr val="3E1B5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firstslide" highlightClick="1"/>
          </p:cNvPr>
          <p:cNvSpPr/>
          <p:nvPr/>
        </p:nvSpPr>
        <p:spPr>
          <a:xfrm>
            <a:off x="396240" y="5882640"/>
            <a:ext cx="1371600" cy="77724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4635" y="2301986"/>
            <a:ext cx="8479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E1B59"/>
                </a:solidFill>
              </a:rPr>
              <a:t>Presentation by Ariel Denny for ICC 523, Fall 2015</a:t>
            </a:r>
          </a:p>
          <a:p>
            <a:endParaRPr lang="en-US" dirty="0">
              <a:solidFill>
                <a:srgbClr val="3E1B59"/>
              </a:solidFill>
            </a:endParaRPr>
          </a:p>
          <a:p>
            <a:r>
              <a:rPr lang="en-US" dirty="0" smtClean="0">
                <a:solidFill>
                  <a:srgbClr val="3E1B59"/>
                </a:solidFill>
              </a:rPr>
              <a:t>Clipart provided by Bing, with permission to use and share.</a:t>
            </a:r>
          </a:p>
          <a:p>
            <a:endParaRPr lang="en-US" dirty="0">
              <a:solidFill>
                <a:srgbClr val="3E1B59"/>
              </a:solidFill>
            </a:endParaRPr>
          </a:p>
          <a:p>
            <a:r>
              <a:rPr lang="en-US" dirty="0" smtClean="0">
                <a:solidFill>
                  <a:srgbClr val="3E1B59"/>
                </a:solidFill>
              </a:rPr>
              <a:t>“</a:t>
            </a:r>
            <a:r>
              <a:rPr lang="en-US" dirty="0" err="1" smtClean="0">
                <a:solidFill>
                  <a:srgbClr val="3E1B59"/>
                </a:solidFill>
              </a:rPr>
              <a:t>Repaso</a:t>
            </a:r>
            <a:r>
              <a:rPr lang="en-US" dirty="0" smtClean="0">
                <a:solidFill>
                  <a:srgbClr val="3E1B59"/>
                </a:solidFill>
              </a:rPr>
              <a:t>” slide 8 was created in </a:t>
            </a:r>
            <a:r>
              <a:rPr lang="en-US" dirty="0" err="1" smtClean="0">
                <a:solidFill>
                  <a:srgbClr val="3E1B59"/>
                </a:solidFill>
              </a:rPr>
              <a:t>photoshop</a:t>
            </a:r>
            <a:r>
              <a:rPr lang="en-US" dirty="0" smtClean="0">
                <a:solidFill>
                  <a:srgbClr val="3E1B59"/>
                </a:solidFill>
              </a:rPr>
              <a:t> using a personal photo.</a:t>
            </a:r>
            <a:endParaRPr lang="en-US" dirty="0">
              <a:solidFill>
                <a:srgbClr val="3E1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942748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r>
              <a:rPr lang="en-US" dirty="0" smtClean="0">
                <a:solidFill>
                  <a:srgbClr val="3E1B59"/>
                </a:solidFill>
              </a:rPr>
              <a:t/>
            </a:r>
            <a:br>
              <a:rPr lang="en-US" dirty="0" smtClean="0">
                <a:solidFill>
                  <a:srgbClr val="3E1B59"/>
                </a:solidFill>
              </a:rPr>
            </a:br>
            <a:endParaRPr lang="en-US" dirty="0">
              <a:solidFill>
                <a:srgbClr val="3E1B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600" y="2095500"/>
            <a:ext cx="10480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Préterito</a:t>
            </a:r>
            <a:r>
              <a:rPr lang="en-US" sz="24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sz="24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-Car, -Gar,-</a:t>
            </a:r>
            <a:r>
              <a:rPr lang="en-US" sz="24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</a:t>
            </a:r>
            <a:endParaRPr lang="en-US" sz="2400" b="1" dirty="0" smtClean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sz="24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Irregulares</a:t>
            </a:r>
            <a:r>
              <a:rPr lang="en-US" sz="24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Pretérito</a:t>
            </a:r>
            <a:endParaRPr lang="en-US" sz="2400" b="1" dirty="0" smtClean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REPASO</a:t>
            </a:r>
            <a:endParaRPr lang="en-US" sz="2400" b="1" dirty="0" smtClean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347960" y="5571744"/>
            <a:ext cx="1377043" cy="1042416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426720" y="5730240"/>
            <a:ext cx="1417320" cy="88392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24" y="248848"/>
            <a:ext cx="3299872" cy="21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500360" y="5780405"/>
            <a:ext cx="1493520" cy="92964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0" y="736025"/>
            <a:ext cx="9436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E1B59"/>
                </a:solidFill>
              </a:rPr>
              <a:t>	STUDENT OBJECTIVES AND GOALS</a:t>
            </a:r>
          </a:p>
          <a:p>
            <a:endParaRPr lang="en-US" sz="3200" b="1" dirty="0">
              <a:solidFill>
                <a:srgbClr val="3E1B59"/>
              </a:solidFill>
            </a:endParaRPr>
          </a:p>
          <a:p>
            <a:r>
              <a:rPr lang="en-US" sz="3200" dirty="0" smtClean="0">
                <a:solidFill>
                  <a:srgbClr val="3E1B59"/>
                </a:solidFill>
              </a:rPr>
              <a:t>-</a:t>
            </a:r>
            <a:r>
              <a:rPr lang="en-US" sz="3200" dirty="0">
                <a:solidFill>
                  <a:srgbClr val="3E1B59"/>
                </a:solidFill>
              </a:rPr>
              <a:t>Students will identify the </a:t>
            </a:r>
            <a:r>
              <a:rPr lang="en-US" sz="3200" dirty="0" err="1">
                <a:solidFill>
                  <a:srgbClr val="3E1B59"/>
                </a:solidFill>
              </a:rPr>
              <a:t>preterite</a:t>
            </a:r>
            <a:r>
              <a:rPr lang="en-US" sz="3200" dirty="0">
                <a:solidFill>
                  <a:srgbClr val="3E1B59"/>
                </a:solidFill>
              </a:rPr>
              <a:t> tense when spoken by teacher.</a:t>
            </a:r>
          </a:p>
          <a:p>
            <a:r>
              <a:rPr lang="en-US" sz="3200" dirty="0">
                <a:solidFill>
                  <a:srgbClr val="3E1B59"/>
                </a:solidFill>
              </a:rPr>
              <a:t>-Students will identify the –</a:t>
            </a:r>
            <a:r>
              <a:rPr lang="en-US" sz="3200" dirty="0" err="1">
                <a:solidFill>
                  <a:srgbClr val="3E1B59"/>
                </a:solidFill>
              </a:rPr>
              <a:t>ar</a:t>
            </a:r>
            <a:r>
              <a:rPr lang="en-US" sz="3200" dirty="0">
                <a:solidFill>
                  <a:srgbClr val="3E1B59"/>
                </a:solidFill>
              </a:rPr>
              <a:t>,-</a:t>
            </a:r>
            <a:r>
              <a:rPr lang="en-US" sz="3200" dirty="0" err="1">
                <a:solidFill>
                  <a:srgbClr val="3E1B59"/>
                </a:solidFill>
              </a:rPr>
              <a:t>er</a:t>
            </a:r>
            <a:r>
              <a:rPr lang="en-US" sz="3200" dirty="0">
                <a:solidFill>
                  <a:srgbClr val="3E1B59"/>
                </a:solidFill>
              </a:rPr>
              <a:t> and –</a:t>
            </a:r>
            <a:r>
              <a:rPr lang="en-US" sz="3200" dirty="0" err="1">
                <a:solidFill>
                  <a:srgbClr val="3E1B59"/>
                </a:solidFill>
              </a:rPr>
              <a:t>ir</a:t>
            </a:r>
            <a:r>
              <a:rPr lang="en-US" sz="3200" dirty="0">
                <a:solidFill>
                  <a:srgbClr val="3E1B59"/>
                </a:solidFill>
              </a:rPr>
              <a:t> verb endings.</a:t>
            </a:r>
          </a:p>
          <a:p>
            <a:r>
              <a:rPr lang="en-US" sz="3200" dirty="0">
                <a:solidFill>
                  <a:srgbClr val="3E1B59"/>
                </a:solidFill>
              </a:rPr>
              <a:t>-Students will identify the irregular </a:t>
            </a:r>
            <a:r>
              <a:rPr lang="en-US" sz="3200" dirty="0" err="1">
                <a:solidFill>
                  <a:srgbClr val="3E1B59"/>
                </a:solidFill>
              </a:rPr>
              <a:t>preterite</a:t>
            </a:r>
            <a:r>
              <a:rPr lang="en-US" sz="3200" dirty="0">
                <a:solidFill>
                  <a:srgbClr val="3E1B59"/>
                </a:solidFill>
              </a:rPr>
              <a:t> stems and endings.</a:t>
            </a:r>
          </a:p>
          <a:p>
            <a:r>
              <a:rPr lang="en-US" sz="3200" dirty="0">
                <a:solidFill>
                  <a:srgbClr val="3E1B59"/>
                </a:solidFill>
              </a:rPr>
              <a:t>-Students will identify –car, -gar,-</a:t>
            </a:r>
            <a:r>
              <a:rPr lang="en-US" sz="3200" dirty="0" err="1">
                <a:solidFill>
                  <a:srgbClr val="3E1B59"/>
                </a:solidFill>
              </a:rPr>
              <a:t>zar</a:t>
            </a:r>
            <a:r>
              <a:rPr lang="en-US" sz="3200" dirty="0">
                <a:solidFill>
                  <a:srgbClr val="3E1B59"/>
                </a:solidFill>
              </a:rPr>
              <a:t> verbs and when to use them</a:t>
            </a:r>
            <a:r>
              <a:rPr lang="en-US" sz="3200" dirty="0"/>
              <a:t>.</a:t>
            </a:r>
          </a:p>
          <a:p>
            <a:endParaRPr lang="en-US" sz="3200" b="1" dirty="0" smtClean="0">
              <a:solidFill>
                <a:srgbClr val="3E1B59"/>
              </a:solidFill>
            </a:endParaRPr>
          </a:p>
          <a:p>
            <a:endParaRPr lang="en-US" sz="3200" b="1" dirty="0">
              <a:solidFill>
                <a:srgbClr val="3E1B5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26720" y="5730240"/>
            <a:ext cx="1417320" cy="88392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05" y="736025"/>
            <a:ext cx="1876190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44" y="777307"/>
            <a:ext cx="9144000" cy="33088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Pretérito</a:t>
            </a:r>
            <a:endParaRPr lang="en-US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774" y="1242928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terminaciones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preterito</a:t>
            </a:r>
            <a:r>
              <a:rPr lang="en-US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  <a:p>
            <a:r>
              <a:rPr lang="en-US" dirty="0" smtClean="0"/>
              <a:t>	-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				-ER/-IR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84293"/>
              </p:ext>
            </p:extLst>
          </p:nvPr>
        </p:nvGraphicFramePr>
        <p:xfrm>
          <a:off x="1545774" y="2368852"/>
          <a:ext cx="2612570" cy="272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</a:tblGrid>
              <a:tr h="90855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É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AMOS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085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ASTE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noFill/>
                  </a:tcPr>
                </a:tc>
              </a:tr>
              <a:tr h="9085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Ó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Aron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930296"/>
              </p:ext>
            </p:extLst>
          </p:nvPr>
        </p:nvGraphicFramePr>
        <p:xfrm>
          <a:off x="5669280" y="2281647"/>
          <a:ext cx="2441668" cy="2762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834"/>
                <a:gridCol w="1220834"/>
              </a:tblGrid>
              <a:tr h="92093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Í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IMOS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209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ÍSTE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noFill/>
                  </a:tcPr>
                </a:tc>
              </a:tr>
              <a:tr h="9209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IÓ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IERON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1551214" y="2400300"/>
            <a:ext cx="1257300" cy="832757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1551214" y="3233057"/>
            <a:ext cx="1257300" cy="927463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551214" y="4160520"/>
            <a:ext cx="1257300" cy="883920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2808514" y="2400300"/>
            <a:ext cx="1336766" cy="832757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2808514" y="4160520"/>
            <a:ext cx="1336766" cy="883920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5699760" y="2327924"/>
            <a:ext cx="1066800" cy="822960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Custom 27">
            <a:hlinkClick r:id="" action="ppaction://noaction" highlightClick="1"/>
          </p:cNvPr>
          <p:cNvSpPr/>
          <p:nvPr/>
        </p:nvSpPr>
        <p:spPr>
          <a:xfrm>
            <a:off x="5699760" y="3231995"/>
            <a:ext cx="1112520" cy="821845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Custom 28">
            <a:hlinkClick r:id="" action="ppaction://noaction" highlightClick="1"/>
          </p:cNvPr>
          <p:cNvSpPr/>
          <p:nvPr/>
        </p:nvSpPr>
        <p:spPr>
          <a:xfrm>
            <a:off x="5699760" y="4160520"/>
            <a:ext cx="1112520" cy="777240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Custom 29">
            <a:hlinkClick r:id="" action="ppaction://noaction" highlightClick="1"/>
          </p:cNvPr>
          <p:cNvSpPr/>
          <p:nvPr/>
        </p:nvSpPr>
        <p:spPr>
          <a:xfrm>
            <a:off x="6925492" y="2320304"/>
            <a:ext cx="1060268" cy="822960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Custom 30">
            <a:hlinkClick r:id="" action="ppaction://noaction" highlightClick="1"/>
          </p:cNvPr>
          <p:cNvSpPr/>
          <p:nvPr/>
        </p:nvSpPr>
        <p:spPr>
          <a:xfrm>
            <a:off x="6925492" y="4160520"/>
            <a:ext cx="1060268" cy="777240"/>
          </a:xfrm>
          <a:prstGeom prst="actionButtonBlank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35" y="507845"/>
            <a:ext cx="2800350" cy="2724150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0043160" y="5745480"/>
            <a:ext cx="1402080" cy="86868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67640" y="5745480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rirverb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11261" y="1929099"/>
            <a:ext cx="319968" cy="319968"/>
          </a:xfrm>
          <a:prstGeom prst="rect">
            <a:avLst/>
          </a:prstGeom>
        </p:spPr>
      </p:pic>
      <p:pic>
        <p:nvPicPr>
          <p:cNvPr id="14" name="arverbpronunciat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2888" y="1911297"/>
            <a:ext cx="311311" cy="3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5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277" y="4238841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7520" y="838200"/>
            <a:ext cx="1123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8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sz="28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–Car, -Gar, -</a:t>
            </a:r>
            <a:r>
              <a:rPr lang="en-US" sz="28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</a:t>
            </a:r>
            <a:endParaRPr lang="en-US" sz="2800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020" y="2012375"/>
            <a:ext cx="1075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E1B59"/>
                </a:solidFill>
              </a:rPr>
              <a:t>Los </a:t>
            </a:r>
            <a:r>
              <a:rPr lang="en-US" sz="2400" dirty="0" err="1" smtClean="0">
                <a:solidFill>
                  <a:srgbClr val="3E1B59"/>
                </a:solidFill>
              </a:rPr>
              <a:t>verbos</a:t>
            </a:r>
            <a:r>
              <a:rPr lang="en-US" sz="2400" dirty="0" smtClean="0">
                <a:solidFill>
                  <a:srgbClr val="3E1B59"/>
                </a:solidFill>
              </a:rPr>
              <a:t> de –car, -gar,-</a:t>
            </a:r>
            <a:r>
              <a:rPr lang="en-US" sz="2400" dirty="0" err="1" smtClean="0">
                <a:solidFill>
                  <a:srgbClr val="3E1B59"/>
                </a:solidFill>
              </a:rPr>
              <a:t>zar</a:t>
            </a:r>
            <a:r>
              <a:rPr lang="en-US" sz="2400" dirty="0" smtClean="0">
                <a:solidFill>
                  <a:srgbClr val="3E1B59"/>
                </a:solidFill>
              </a:rPr>
              <a:t> </a:t>
            </a:r>
            <a:r>
              <a:rPr lang="en-US" sz="2400" dirty="0" err="1" smtClean="0">
                <a:solidFill>
                  <a:srgbClr val="3E1B59"/>
                </a:solidFill>
              </a:rPr>
              <a:t>cambian</a:t>
            </a:r>
            <a:r>
              <a:rPr lang="en-US" sz="2400" dirty="0" smtClean="0">
                <a:solidFill>
                  <a:srgbClr val="3E1B59"/>
                </a:solidFill>
              </a:rPr>
              <a:t> </a:t>
            </a:r>
            <a:r>
              <a:rPr lang="en-US" sz="2400" dirty="0" err="1" smtClean="0">
                <a:solidFill>
                  <a:srgbClr val="3E1B59"/>
                </a:solidFill>
              </a:rPr>
              <a:t>en</a:t>
            </a:r>
            <a:r>
              <a:rPr lang="en-US" sz="2400" dirty="0" smtClean="0">
                <a:solidFill>
                  <a:srgbClr val="3E1B59"/>
                </a:solidFill>
              </a:rPr>
              <a:t> la forma de _______________</a:t>
            </a:r>
          </a:p>
          <a:p>
            <a:endParaRPr lang="en-US" sz="2400" dirty="0">
              <a:solidFill>
                <a:srgbClr val="3E1B59"/>
              </a:solidFill>
            </a:endParaRPr>
          </a:p>
          <a:p>
            <a:r>
              <a:rPr lang="en-US" sz="2400" dirty="0" smtClean="0">
                <a:solidFill>
                  <a:srgbClr val="3E1B59"/>
                </a:solidFill>
              </a:rPr>
              <a:t>-CAR cambia a __________</a:t>
            </a:r>
          </a:p>
          <a:p>
            <a:endParaRPr lang="en-US" sz="2400" dirty="0">
              <a:solidFill>
                <a:srgbClr val="3E1B59"/>
              </a:solidFill>
            </a:endParaRPr>
          </a:p>
          <a:p>
            <a:r>
              <a:rPr lang="en-US" sz="2400" dirty="0" smtClean="0">
                <a:solidFill>
                  <a:srgbClr val="3E1B59"/>
                </a:solidFill>
              </a:rPr>
              <a:t>-GAR cambia a __________</a:t>
            </a:r>
          </a:p>
          <a:p>
            <a:endParaRPr lang="en-US" sz="2400" dirty="0">
              <a:solidFill>
                <a:srgbClr val="3E1B59"/>
              </a:solidFill>
            </a:endParaRPr>
          </a:p>
          <a:p>
            <a:r>
              <a:rPr lang="en-US" sz="2400" dirty="0" smtClean="0">
                <a:solidFill>
                  <a:srgbClr val="3E1B59"/>
                </a:solidFill>
              </a:rPr>
              <a:t>-ZAR cambia a 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2012375"/>
            <a:ext cx="126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E1B59"/>
                </a:solidFill>
              </a:rPr>
              <a:t>Yo</a:t>
            </a:r>
            <a:endParaRPr lang="en-US" dirty="0">
              <a:solidFill>
                <a:srgbClr val="3E1B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7520" y="2756276"/>
            <a:ext cx="67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E1B59"/>
                </a:solidFill>
              </a:rPr>
              <a:t>QUÉ</a:t>
            </a:r>
            <a:endParaRPr lang="en-US" sz="2000" dirty="0">
              <a:solidFill>
                <a:srgbClr val="3E1B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7520" y="349755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E1B59"/>
                </a:solidFill>
              </a:rPr>
              <a:t>GUÉ</a:t>
            </a:r>
            <a:endParaRPr lang="en-US" dirty="0">
              <a:solidFill>
                <a:srgbClr val="3E1B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7520" y="4197860"/>
            <a:ext cx="54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E1B59"/>
                </a:solidFill>
              </a:rPr>
              <a:t>CÉ</a:t>
            </a:r>
            <a:endParaRPr lang="en-US" sz="2000" dirty="0">
              <a:solidFill>
                <a:srgbClr val="3E1B59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287000" y="5867400"/>
            <a:ext cx="1394460" cy="80772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167640" y="5745480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8506123" y="370434"/>
            <a:ext cx="3121999" cy="1494968"/>
          </a:xfrm>
          <a:prstGeom prst="wedgeEllipseCallout">
            <a:avLst/>
          </a:prstGeom>
          <a:noFill/>
          <a:ln>
            <a:solidFill>
              <a:srgbClr val="3E1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97157" y="740868"/>
            <a:ext cx="277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>
                <a:solidFill>
                  <a:srgbClr val="3E1B59"/>
                </a:solidFill>
              </a:rPr>
              <a:t>Sabes</a:t>
            </a:r>
            <a:r>
              <a:rPr lang="en-US" dirty="0" smtClean="0">
                <a:solidFill>
                  <a:srgbClr val="3E1B59"/>
                </a:solidFill>
              </a:rPr>
              <a:t> </a:t>
            </a:r>
            <a:r>
              <a:rPr lang="en-US" dirty="0" err="1" smtClean="0">
                <a:solidFill>
                  <a:srgbClr val="3E1B59"/>
                </a:solidFill>
              </a:rPr>
              <a:t>algunos</a:t>
            </a:r>
            <a:r>
              <a:rPr lang="en-US" dirty="0" smtClean="0">
                <a:solidFill>
                  <a:srgbClr val="3E1B59"/>
                </a:solidFill>
              </a:rPr>
              <a:t> </a:t>
            </a:r>
            <a:r>
              <a:rPr lang="en-US" dirty="0" err="1" smtClean="0">
                <a:solidFill>
                  <a:srgbClr val="3E1B59"/>
                </a:solidFill>
              </a:rPr>
              <a:t>verbos</a:t>
            </a:r>
            <a:r>
              <a:rPr lang="en-US" dirty="0" smtClean="0">
                <a:solidFill>
                  <a:srgbClr val="3E1B59"/>
                </a:solidFill>
              </a:rPr>
              <a:t> de car, gar, </a:t>
            </a:r>
            <a:r>
              <a:rPr lang="en-US" dirty="0" err="1" smtClean="0">
                <a:solidFill>
                  <a:srgbClr val="3E1B59"/>
                </a:solidFill>
              </a:rPr>
              <a:t>zar</a:t>
            </a:r>
            <a:r>
              <a:rPr lang="en-US" dirty="0" smtClean="0">
                <a:solidFill>
                  <a:srgbClr val="3E1B59"/>
                </a:solidFill>
              </a:rPr>
              <a:t>?</a:t>
            </a:r>
            <a:endParaRPr lang="en-US" dirty="0">
              <a:solidFill>
                <a:srgbClr val="3E1B59"/>
              </a:solidFill>
            </a:endParaRPr>
          </a:p>
        </p:txBody>
      </p:sp>
      <p:pic>
        <p:nvPicPr>
          <p:cNvPr id="13" name="car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85778" y="2903532"/>
            <a:ext cx="298081" cy="298081"/>
          </a:xfrm>
          <a:prstGeom prst="rect">
            <a:avLst/>
          </a:prstGeom>
        </p:spPr>
      </p:pic>
      <p:pic>
        <p:nvPicPr>
          <p:cNvPr id="14" name="garpronunciat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033" y="3538562"/>
            <a:ext cx="289821" cy="289821"/>
          </a:xfrm>
          <a:prstGeom prst="rect">
            <a:avLst/>
          </a:prstGeom>
        </p:spPr>
      </p:pic>
      <p:pic>
        <p:nvPicPr>
          <p:cNvPr id="15" name="zarpronunciation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38693" y="4305891"/>
            <a:ext cx="351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6040" y="-137699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36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Irregulares</a:t>
            </a:r>
            <a:r>
              <a:rPr lang="en-US" sz="3600" b="1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b="1" dirty="0" err="1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retérito</a:t>
            </a:r>
            <a:endParaRPr lang="en-US" sz="3600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570" y="1312496"/>
            <a:ext cx="11521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irregulars del </a:t>
            </a:r>
            <a:r>
              <a:rPr lang="en-US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pretérito</a:t>
            </a:r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ANDAR			DECIR				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		____________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QUERER: 		PODER		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		____________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HACER: 		TRAER: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		____________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TENER: 			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		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: 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PONER: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HABER: </a:t>
            </a:r>
          </a:p>
          <a:p>
            <a:r>
              <a:rPr lang="en-US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65041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QUIS-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260" y="3205322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HIC/HIZ-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2160" y="3760233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TUV-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0570" y="431514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" y="4852282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PUS-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570" y="543896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41700" y="209550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DIJ-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41700" y="265041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PUD-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41700" y="318602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TRAJ-</a:t>
            </a:r>
            <a:endParaRPr lang="en-US" dirty="0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515600" y="6050280"/>
            <a:ext cx="1234440" cy="70104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49133" y="5962104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4080" y="212864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ANDUV-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7818225" y="1018696"/>
            <a:ext cx="2632533" cy="1680184"/>
          </a:xfrm>
          <a:prstGeom prst="wedgeEllipseCallout">
            <a:avLst/>
          </a:prstGeom>
          <a:noFill/>
          <a:ln>
            <a:solidFill>
              <a:srgbClr val="3E1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62173" y="1362670"/>
            <a:ext cx="19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</a:t>
            </a:r>
            <a:r>
              <a:rPr lang="en-US" dirty="0" err="1" smtClean="0"/>
              <a:t>ómo</a:t>
            </a:r>
            <a:r>
              <a:rPr lang="en-US" dirty="0" smtClean="0"/>
              <a:t> </a:t>
            </a:r>
            <a:r>
              <a:rPr lang="en-US" dirty="0" err="1" smtClean="0"/>
              <a:t>pronunciar</a:t>
            </a:r>
            <a:r>
              <a:rPr lang="en-US" dirty="0" smtClean="0"/>
              <a:t> los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3" name="irregularverb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67209" y="1937757"/>
            <a:ext cx="337770" cy="3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5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56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440" y="2164080"/>
            <a:ext cx="3981033" cy="26276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12520"/>
            <a:ext cx="9144000" cy="41452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200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las </a:t>
            </a:r>
            <a:r>
              <a:rPr lang="en-US" sz="3200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terminaciones</a:t>
            </a:r>
            <a:r>
              <a:rPr lang="en-US" sz="3200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3200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sz="3200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irregulares</a:t>
            </a:r>
            <a:r>
              <a:rPr lang="en-US" sz="3200" dirty="0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10668000" y="6004560"/>
            <a:ext cx="1264920" cy="74676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67640" y="5745480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>
            <a:hlinkClick r:id="rId7" action="ppaction://hlinksldjump"/>
          </p:cNvPr>
          <p:cNvSpPr/>
          <p:nvPr/>
        </p:nvSpPr>
        <p:spPr>
          <a:xfrm>
            <a:off x="8889760" y="1997701"/>
            <a:ext cx="2561426" cy="1336209"/>
          </a:xfrm>
          <a:prstGeom prst="wedgeEllipseCallout">
            <a:avLst/>
          </a:prstGeom>
          <a:noFill/>
          <a:ln>
            <a:solidFill>
              <a:srgbClr val="3E1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94021" y="2275528"/>
            <a:ext cx="2632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3E1B59"/>
                </a:solidFill>
              </a:rPr>
              <a:t>Recuerdan</a:t>
            </a:r>
            <a:r>
              <a:rPr lang="en-US" sz="1400" dirty="0" smtClean="0">
                <a:solidFill>
                  <a:srgbClr val="3E1B59"/>
                </a:solidFill>
              </a:rPr>
              <a:t> </a:t>
            </a:r>
            <a:r>
              <a:rPr lang="en-US" sz="1400" dirty="0" err="1" smtClean="0">
                <a:solidFill>
                  <a:srgbClr val="3E1B59"/>
                </a:solidFill>
              </a:rPr>
              <a:t>que</a:t>
            </a:r>
            <a:r>
              <a:rPr lang="en-US" sz="1400" dirty="0" smtClean="0">
                <a:solidFill>
                  <a:srgbClr val="3E1B59"/>
                </a:solidFill>
              </a:rPr>
              <a:t> </a:t>
            </a:r>
            <a:r>
              <a:rPr lang="en-US" sz="1400" dirty="0" err="1" smtClean="0">
                <a:solidFill>
                  <a:srgbClr val="3E1B59"/>
                </a:solidFill>
              </a:rPr>
              <a:t>usamos</a:t>
            </a:r>
            <a:r>
              <a:rPr lang="en-US" sz="1400" dirty="0" smtClean="0">
                <a:solidFill>
                  <a:srgbClr val="3E1B59"/>
                </a:solidFill>
              </a:rPr>
              <a:t> los </a:t>
            </a:r>
            <a:r>
              <a:rPr lang="en-US" sz="1400" dirty="0" err="1" smtClean="0">
                <a:solidFill>
                  <a:srgbClr val="3E1B59"/>
                </a:solidFill>
              </a:rPr>
              <a:t>verbos</a:t>
            </a:r>
            <a:r>
              <a:rPr lang="en-US" sz="1400" dirty="0" smtClean="0">
                <a:solidFill>
                  <a:srgbClr val="3E1B59"/>
                </a:solidFill>
              </a:rPr>
              <a:t> </a:t>
            </a:r>
            <a:r>
              <a:rPr lang="en-US" sz="1400" dirty="0" err="1" smtClean="0">
                <a:solidFill>
                  <a:srgbClr val="3E1B59"/>
                </a:solidFill>
              </a:rPr>
              <a:t>irregulares</a:t>
            </a:r>
            <a:r>
              <a:rPr lang="en-US" sz="1400" dirty="0" smtClean="0">
                <a:solidFill>
                  <a:srgbClr val="3E1B59"/>
                </a:solidFill>
              </a:rPr>
              <a:t> con </a:t>
            </a:r>
            <a:r>
              <a:rPr lang="en-US" sz="1400" dirty="0" err="1" smtClean="0">
                <a:solidFill>
                  <a:srgbClr val="3E1B59"/>
                </a:solidFill>
              </a:rPr>
              <a:t>esas</a:t>
            </a:r>
            <a:r>
              <a:rPr lang="en-US" sz="1400" dirty="0" smtClean="0">
                <a:solidFill>
                  <a:srgbClr val="3E1B59"/>
                </a:solidFill>
              </a:rPr>
              <a:t> </a:t>
            </a:r>
            <a:r>
              <a:rPr lang="en-US" sz="1400" dirty="0" err="1" smtClean="0">
                <a:solidFill>
                  <a:srgbClr val="3E1B59"/>
                </a:solidFill>
              </a:rPr>
              <a:t>terminaciones</a:t>
            </a:r>
            <a:endParaRPr lang="en-US" sz="1400" dirty="0">
              <a:solidFill>
                <a:srgbClr val="3E1B59"/>
              </a:solidFill>
            </a:endParaRPr>
          </a:p>
        </p:txBody>
      </p:sp>
      <p:pic>
        <p:nvPicPr>
          <p:cNvPr id="8" name="irregularverbendi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8718" y="4358811"/>
            <a:ext cx="350999" cy="350999"/>
          </a:xfrm>
          <a:prstGeom prst="rect">
            <a:avLst/>
          </a:prstGeom>
        </p:spPr>
      </p:pic>
      <p:pic>
        <p:nvPicPr>
          <p:cNvPr id="12" name="irregverbending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57997" y="1659930"/>
            <a:ext cx="342737" cy="3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500360" y="5780405"/>
            <a:ext cx="1493520" cy="92964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714590"/>
            <a:ext cx="5505248" cy="2461170"/>
          </a:xfrm>
          <a:prstGeom prst="rect">
            <a:avLst/>
          </a:prstGeom>
        </p:spPr>
      </p:pic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26720" y="5730240"/>
            <a:ext cx="1417320" cy="883920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223203"/>
            <a:ext cx="9144000" cy="721677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3E1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endParaRPr lang="en-US" sz="3600" b="1" dirty="0">
              <a:solidFill>
                <a:srgbClr val="3E1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920" y="1493520"/>
            <a:ext cx="10165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3E1B59"/>
                </a:solidFill>
              </a:rPr>
              <a:t>Yo  _____________________(</a:t>
            </a:r>
            <a:r>
              <a:rPr lang="en-US" sz="3200" dirty="0" err="1" smtClean="0">
                <a:solidFill>
                  <a:srgbClr val="3E1B59"/>
                </a:solidFill>
              </a:rPr>
              <a:t>hablar</a:t>
            </a:r>
            <a:r>
              <a:rPr lang="en-US" sz="3200" dirty="0" smtClean="0">
                <a:solidFill>
                  <a:srgbClr val="3E1B59"/>
                </a:solidFill>
              </a:rPr>
              <a:t>) </a:t>
            </a:r>
            <a:r>
              <a:rPr lang="en-US" sz="3200" dirty="0" err="1" smtClean="0">
                <a:solidFill>
                  <a:srgbClr val="3E1B59"/>
                </a:solidFill>
              </a:rPr>
              <a:t>por</a:t>
            </a:r>
            <a:r>
              <a:rPr lang="en-US" sz="3200" dirty="0" smtClean="0">
                <a:solidFill>
                  <a:srgbClr val="3E1B59"/>
                </a:solidFill>
              </a:rPr>
              <a:t> </a:t>
            </a:r>
            <a:r>
              <a:rPr lang="en-US" sz="3200" dirty="0" err="1" smtClean="0">
                <a:solidFill>
                  <a:srgbClr val="3E1B59"/>
                </a:solidFill>
              </a:rPr>
              <a:t>teléfono</a:t>
            </a:r>
            <a:r>
              <a:rPr lang="en-US" sz="3200" dirty="0" smtClean="0">
                <a:solidFill>
                  <a:srgbClr val="3E1B59"/>
                </a:solidFill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200" dirty="0" err="1" smtClean="0">
                <a:solidFill>
                  <a:srgbClr val="3E1B59"/>
                </a:solidFill>
                <a:hlinkClick r:id="rId2" action="ppaction://hlinksldjump">
                  <a:snd r:embed="rId3" name="applause.wav"/>
                </a:hlinkClick>
              </a:rPr>
              <a:t>Hablé</a:t>
            </a:r>
            <a:r>
              <a:rPr lang="en-US" sz="3200" dirty="0" smtClean="0">
                <a:solidFill>
                  <a:srgbClr val="3E1B59"/>
                </a:solidFill>
              </a:rPr>
              <a:t>			B. </a:t>
            </a:r>
            <a:r>
              <a:rPr lang="en-US" sz="3200" dirty="0" err="1" smtClean="0">
                <a:solidFill>
                  <a:srgbClr val="3E1B59"/>
                </a:solidFill>
                <a:hlinkClick r:id="rId4" action="ppaction://hlinksldjump"/>
              </a:rPr>
              <a:t>Hablaron</a:t>
            </a:r>
            <a:endParaRPr lang="en-US" sz="3200" dirty="0" smtClean="0">
              <a:solidFill>
                <a:srgbClr val="3E1B59"/>
              </a:solidFill>
            </a:endParaRPr>
          </a:p>
          <a:p>
            <a:pPr marL="342900" indent="-342900">
              <a:buAutoNum type="alphaUcPeriod"/>
            </a:pPr>
            <a:endParaRPr lang="en-US" sz="3200" dirty="0">
              <a:solidFill>
                <a:srgbClr val="3E1B59"/>
              </a:solidFill>
            </a:endParaRPr>
          </a:p>
          <a:p>
            <a:endParaRPr lang="en-US" sz="3200" dirty="0" smtClean="0">
              <a:solidFill>
                <a:srgbClr val="3E1B59"/>
              </a:solidFill>
            </a:endParaRPr>
          </a:p>
          <a:p>
            <a:endParaRPr lang="en-US" sz="3200" dirty="0">
              <a:solidFill>
                <a:srgbClr val="3E1B59"/>
              </a:solidFill>
            </a:endParaRPr>
          </a:p>
          <a:p>
            <a:endParaRPr lang="en-US" sz="3200" dirty="0" smtClean="0">
              <a:solidFill>
                <a:srgbClr val="3E1B59"/>
              </a:solidFill>
            </a:endParaRPr>
          </a:p>
          <a:p>
            <a:r>
              <a:rPr lang="en-US" sz="3200" dirty="0" smtClean="0">
                <a:solidFill>
                  <a:srgbClr val="3E1B59"/>
                </a:solidFill>
              </a:rPr>
              <a:t>2. Tú _________________(comer) la comida.</a:t>
            </a:r>
          </a:p>
          <a:p>
            <a:r>
              <a:rPr lang="en-US" sz="3200" dirty="0" smtClean="0">
                <a:solidFill>
                  <a:srgbClr val="3E1B59"/>
                </a:solidFill>
              </a:rPr>
              <a:t>A. </a:t>
            </a:r>
            <a:r>
              <a:rPr lang="en-US" sz="3200" dirty="0" err="1" smtClean="0">
                <a:solidFill>
                  <a:srgbClr val="3E1B59"/>
                </a:solidFill>
                <a:hlinkClick r:id="rId4" action="ppaction://hlinksldjump"/>
              </a:rPr>
              <a:t>Comimos</a:t>
            </a:r>
            <a:r>
              <a:rPr lang="en-US" sz="3200" dirty="0" smtClean="0">
                <a:solidFill>
                  <a:srgbClr val="3E1B59"/>
                </a:solidFill>
              </a:rPr>
              <a:t>		B. </a:t>
            </a:r>
            <a:r>
              <a:rPr lang="en-US" sz="3200" dirty="0" err="1" smtClean="0">
                <a:solidFill>
                  <a:srgbClr val="3E1B59"/>
                </a:solidFill>
                <a:hlinkClick r:id="rId2" action="ppaction://hlinksldjump"/>
              </a:rPr>
              <a:t>Comíste</a:t>
            </a:r>
            <a:endParaRPr lang="en-US" sz="3200" dirty="0">
              <a:solidFill>
                <a:srgbClr val="3E1B59"/>
              </a:solidFill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797540" y="5745480"/>
            <a:ext cx="1264920" cy="929640"/>
          </a:xfrm>
          <a:prstGeom prst="actionButtonForwardNext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67640" y="5745480"/>
            <a:ext cx="1378134" cy="839629"/>
          </a:xfrm>
          <a:prstGeom prst="actionButtonBackPrevious">
            <a:avLst/>
          </a:prstGeom>
          <a:noFill/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1373</TotalTime>
  <Words>251</Words>
  <Application>Microsoft Macintosh PowerPoint</Application>
  <PresentationFormat>Custom</PresentationFormat>
  <Paragraphs>122</Paragraphs>
  <Slides>16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El Pretérito</vt:lpstr>
      <vt:lpstr>Table Of Contents </vt:lpstr>
      <vt:lpstr>PowerPoint Presentation</vt:lpstr>
      <vt:lpstr>Notas Del Pretérito</vt:lpstr>
      <vt:lpstr> </vt:lpstr>
      <vt:lpstr>Los Irregulares del Pretérito</vt:lpstr>
      <vt:lpstr>PowerPoint Presentation</vt:lpstr>
      <vt:lpstr>PowerPoint Presentation</vt:lpstr>
      <vt:lpstr>Práctica</vt:lpstr>
      <vt:lpstr>Práctica</vt:lpstr>
      <vt:lpstr>Práctica</vt:lpstr>
      <vt:lpstr>Práctica</vt:lpstr>
      <vt:lpstr>PowerPoint Presentation</vt:lpstr>
      <vt:lpstr>PowerPoint Presentation</vt:lpstr>
      <vt:lpstr>PowerPoint Presentation</vt:lpstr>
      <vt:lpstr>PowerPoint Presentation</vt:lpstr>
    </vt:vector>
  </TitlesOfParts>
  <Company>GV WFL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Denny</dc:creator>
  <cp:lastModifiedBy>Ariel Denny</cp:lastModifiedBy>
  <cp:revision>105</cp:revision>
  <dcterms:created xsi:type="dcterms:W3CDTF">2015-11-10T13:50:40Z</dcterms:created>
  <dcterms:modified xsi:type="dcterms:W3CDTF">2015-11-21T16:55:04Z</dcterms:modified>
</cp:coreProperties>
</file>