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sldIdLst>
    <p:sldId id="256" r:id="rId2"/>
    <p:sldId id="265" r:id="rId3"/>
    <p:sldId id="267" r:id="rId4"/>
    <p:sldId id="279" r:id="rId5"/>
    <p:sldId id="268" r:id="rId6"/>
    <p:sldId id="257" r:id="rId7"/>
    <p:sldId id="258" r:id="rId8"/>
    <p:sldId id="259" r:id="rId9"/>
    <p:sldId id="266" r:id="rId10"/>
    <p:sldId id="278" r:id="rId11"/>
    <p:sldId id="260" r:id="rId12"/>
    <p:sldId id="26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2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05333-C284-4B7E-810E-D3B1FCAF6963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18E36-5D9B-4435-8259-F8BEAB2B8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0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E6B2-E6C1-4441-84CE-8C01E457E0C9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DD92-F6C8-40C5-B027-FE6B9940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E6B2-E6C1-4441-84CE-8C01E457E0C9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DD92-F6C8-40C5-B027-FE6B9940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E6B2-E6C1-4441-84CE-8C01E457E0C9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DD92-F6C8-40C5-B027-FE6B99406E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E6B2-E6C1-4441-84CE-8C01E457E0C9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DD92-F6C8-40C5-B027-FE6B99406E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E6B2-E6C1-4441-84CE-8C01E457E0C9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DD92-F6C8-40C5-B027-FE6B9940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E6B2-E6C1-4441-84CE-8C01E457E0C9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DD92-F6C8-40C5-B027-FE6B99406E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E6B2-E6C1-4441-84CE-8C01E457E0C9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DD92-F6C8-40C5-B027-FE6B9940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E6B2-E6C1-4441-84CE-8C01E457E0C9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DD92-F6C8-40C5-B027-FE6B9940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E6B2-E6C1-4441-84CE-8C01E457E0C9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DD92-F6C8-40C5-B027-FE6B9940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E6B2-E6C1-4441-84CE-8C01E457E0C9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DD92-F6C8-40C5-B027-FE6B99406E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E6B2-E6C1-4441-84CE-8C01E457E0C9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DD92-F6C8-40C5-B027-FE6B99406E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21FE6B2-E6C1-4441-84CE-8C01E457E0C9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0CDD92-F6C8-40C5-B027-FE6B99406E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F:\icc523\paella.xsp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-saba.net/index.aspx?NID=246" TargetMode="External"/><Relationship Id="rId2" Type="http://schemas.openxmlformats.org/officeDocument/2006/relationships/hyperlink" Target="http://www.ticpymes.es/Noticias/General/200912150019/Soluciones-a-la-crisis-que-atraviesa-la-microempresa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grassel.wikispaces.com/A+Comer+en+Espa%C3%B1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Gastronomía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 1</a:t>
            </a:r>
          </a:p>
          <a:p>
            <a:endParaRPr lang="en-US" dirty="0"/>
          </a:p>
          <a:p>
            <a:r>
              <a:rPr lang="en-US" dirty="0" smtClean="0"/>
              <a:t>Caitlin Connelly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Platos especiales de España.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77886"/>
            <a:ext cx="4067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609600" y="25908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frutos</a:t>
            </a:r>
            <a:r>
              <a:rPr lang="en-US" dirty="0" smtClean="0"/>
              <a:t> </a:t>
            </a:r>
            <a:r>
              <a:rPr lang="en-US" dirty="0" err="1" smtClean="0"/>
              <a:t>secos</a:t>
            </a:r>
            <a:endParaRPr lang="en-US" dirty="0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609600" y="3782786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 menu</a:t>
            </a:r>
            <a:endParaRPr lang="en-US" dirty="0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609600" y="51054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Muy</a:t>
            </a:r>
            <a:r>
              <a:rPr lang="en-US" dirty="0" smtClean="0"/>
              <a:t> Bien!</a:t>
            </a:r>
            <a:endParaRPr lang="en-US" dirty="0"/>
          </a:p>
        </p:txBody>
      </p:sp>
      <p:pic>
        <p:nvPicPr>
          <p:cNvPr id="6146" name="Picture 2" descr="C:\Documents and Settings\caitlin.connelly\Local Settings\Temporary Internet Files\Content.IE5\PMQZBWK5\MC90043380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Custom 1">
            <a:hlinkClick r:id="" action="ppaction://hlinkshowjump?jump=lastslideviewed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Incorrecto</a:t>
            </a:r>
            <a:endParaRPr lang="en-US" dirty="0"/>
          </a:p>
        </p:txBody>
      </p:sp>
      <p:pic>
        <p:nvPicPr>
          <p:cNvPr id="7170" name="Picture 2" descr="C:\Documents and Settings\caitlin.connelly\Local Settings\Temporary Internet Files\Content.IE5\PMQZBWK5\MC90003018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205049" cy="324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Custom 1">
            <a:hlinkClick r:id="" action="ppaction://hlinkshowjump?jump=lastslideviewed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Caliente = Hot </a:t>
            </a:r>
            <a:br>
              <a:rPr lang="en-US" dirty="0" smtClean="0"/>
            </a:br>
            <a:r>
              <a:rPr lang="en-US" sz="3600" dirty="0" smtClean="0"/>
              <a:t>El </a:t>
            </a:r>
            <a:r>
              <a:rPr lang="en-US" sz="3600" dirty="0" err="1" smtClean="0"/>
              <a:t>plato</a:t>
            </a:r>
            <a:r>
              <a:rPr lang="en-US" sz="3600" dirty="0" smtClean="0"/>
              <a:t>, </a:t>
            </a:r>
            <a:r>
              <a:rPr lang="en-US" sz="3600" dirty="0" err="1" smtClean="0"/>
              <a:t>cocido</a:t>
            </a:r>
            <a:r>
              <a:rPr lang="en-US" sz="3600" dirty="0" smtClean="0"/>
              <a:t> </a:t>
            </a:r>
            <a:r>
              <a:rPr lang="en-US" sz="3600" dirty="0" err="1" smtClean="0"/>
              <a:t>madrileño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muy</a:t>
            </a:r>
            <a:r>
              <a:rPr lang="en-US" sz="3600" dirty="0" smtClean="0"/>
              <a:t> </a:t>
            </a:r>
            <a:r>
              <a:rPr lang="en-US" sz="3600" dirty="0" err="1" smtClean="0"/>
              <a:t>caliente</a:t>
            </a:r>
            <a:r>
              <a:rPr lang="en-US" sz="3600" dirty="0" smtClean="0"/>
              <a:t>, ten </a:t>
            </a:r>
            <a:r>
              <a:rPr lang="en-US" sz="3600" dirty="0" err="1" smtClean="0"/>
              <a:t>cuidado</a:t>
            </a:r>
            <a:r>
              <a:rPr lang="en-US" sz="3600" dirty="0" smtClean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caitlin.connelly\AppData\Local\Microsoft\Windows\Temporary Internet Files\Content.IE5\YNFTSBM9\MC90044182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126365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ocid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819400"/>
            <a:ext cx="3810000" cy="285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Action Button: Custom 1">
            <a:hlinkClick r:id="rId4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Salado= Salty </a:t>
            </a:r>
            <a:br>
              <a:rPr lang="en-US" dirty="0" smtClean="0"/>
            </a:br>
            <a:r>
              <a:rPr lang="en-US" dirty="0" smtClean="0"/>
              <a:t>Las </a:t>
            </a:r>
            <a:r>
              <a:rPr lang="en-US" dirty="0" err="1" smtClean="0"/>
              <a:t>aceitunas</a:t>
            </a:r>
            <a:r>
              <a:rPr lang="en-US" dirty="0" smtClean="0"/>
              <a:t> son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saladas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51" name="Picture 3" descr="C:\Users\caitlin.connelly\AppData\Local\Microsoft\Windows\Temporary Internet Files\Content.IE5\R04592LD\MP9004330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3961471" cy="24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itlin.connelly\AppData\Local\Microsoft\Windows\Temporary Internet Files\Content.IE5\1GOMWZ7J\MC90034901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20974"/>
            <a:ext cx="1579169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Custom 1">
            <a:hlinkClick r:id="rId4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971" y="457200"/>
            <a:ext cx="8229600" cy="1252728"/>
          </a:xfrm>
        </p:spPr>
        <p:txBody>
          <a:bodyPr>
            <a:normAutofit fontScale="90000"/>
          </a:bodyPr>
          <a:lstStyle/>
          <a:p>
            <a:pPr fontAlgn="t"/>
            <a:r>
              <a:rPr lang="en-US" b="1" dirty="0" smtClean="0"/>
              <a:t>Rico = Rich </a:t>
            </a:r>
            <a:br>
              <a:rPr lang="en-US" b="1" dirty="0" smtClean="0"/>
            </a:br>
            <a:r>
              <a:rPr lang="en-US" b="1" dirty="0" smtClean="0"/>
              <a:t>El </a:t>
            </a:r>
            <a:r>
              <a:rPr lang="en-US" dirty="0" err="1"/>
              <a:t>Cerdo</a:t>
            </a:r>
            <a:r>
              <a:rPr lang="en-US" dirty="0"/>
              <a:t> </a:t>
            </a:r>
            <a:r>
              <a:rPr lang="en-US" dirty="0" err="1" smtClean="0"/>
              <a:t>Iberico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rico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469483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Custom 1">
            <a:hlinkClick r:id="rId3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s-ES_tradnl" dirty="0" err="1" smtClean="0"/>
              <a:t>Sabaroso</a:t>
            </a:r>
            <a:r>
              <a:rPr lang="en-US" dirty="0" smtClean="0"/>
              <a:t>= tasty</a:t>
            </a:r>
            <a:br>
              <a:rPr lang="en-US" dirty="0" smtClean="0"/>
            </a:br>
            <a:r>
              <a:rPr lang="en-US" dirty="0" smtClean="0"/>
              <a:t>Gazpacho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sabaroso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14" y="2438400"/>
            <a:ext cx="4974771" cy="372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Custom 1">
            <a:hlinkClick r:id="rId3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Picante= Spicy </a:t>
            </a:r>
            <a:br>
              <a:rPr lang="en-US" dirty="0" smtClean="0"/>
            </a:br>
            <a:r>
              <a:rPr lang="en-US" dirty="0" smtClean="0"/>
              <a:t>La paella </a:t>
            </a:r>
            <a:r>
              <a:rPr lang="en-US" dirty="0" err="1" smtClean="0"/>
              <a:t>es</a:t>
            </a:r>
            <a:r>
              <a:rPr lang="en-US" dirty="0" smtClean="0"/>
              <a:t> picante.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55902"/>
            <a:ext cx="5791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Custom 1">
            <a:hlinkClick r:id="rId3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Movie 3">
            <a:hlinkClick r:id="rId4" action="ppaction://hlinkfile" highlightClick="1"/>
          </p:cNvPr>
          <p:cNvSpPr/>
          <p:nvPr/>
        </p:nvSpPr>
        <p:spPr>
          <a:xfrm>
            <a:off x="152400" y="5562600"/>
            <a:ext cx="1143000" cy="6858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160360" y="4876800"/>
            <a:ext cx="1599063" cy="4572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receta</a:t>
            </a:r>
            <a:r>
              <a:rPr lang="en-US" dirty="0" smtClean="0"/>
              <a:t> de Knorr: </a:t>
            </a:r>
            <a:endParaRPr lang="en-US" dirty="0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160361" y="6400800"/>
            <a:ext cx="57912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http://www.youtube.com/watch?v=2r2XRuBIqqs</a:t>
            </a:r>
          </a:p>
        </p:txBody>
      </p:sp>
    </p:spTree>
    <p:extLst>
      <p:ext uri="{BB962C8B-B14F-4D97-AF65-F5344CB8AC3E}">
        <p14:creationId xmlns:p14="http://schemas.microsoft.com/office/powerpoint/2010/main" val="28610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Frío</a:t>
            </a:r>
            <a:r>
              <a:rPr lang="en-US" dirty="0" smtClean="0"/>
              <a:t>= Cold</a:t>
            </a:r>
            <a:br>
              <a:rPr lang="en-US" dirty="0" smtClean="0"/>
            </a:br>
            <a:r>
              <a:rPr lang="en-US" dirty="0" smtClean="0"/>
              <a:t>La tortilla </a:t>
            </a:r>
            <a:r>
              <a:rPr lang="en-US" dirty="0" err="1" smtClean="0"/>
              <a:t>española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frío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146" name="Picture 2" descr="C:\Users\caitlin.connelly\AppData\Local\Microsoft\Windows\Temporary Internet Files\Content.IE5\1GOMWZ7J\MP90038784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62943"/>
            <a:ext cx="2147421" cy="301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383339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Custom 1">
            <a:hlinkClick r:id="rId4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Fresco= Fresh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fruta</a:t>
            </a:r>
            <a:r>
              <a:rPr lang="en-US" dirty="0" smtClean="0"/>
              <a:t> de </a:t>
            </a:r>
            <a:r>
              <a:rPr lang="en-US" dirty="0" err="1" smtClean="0"/>
              <a:t>España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fresca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724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Custom 1">
            <a:hlinkClick r:id="rId3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 will be able to identify Spanish dishes.</a:t>
            </a:r>
          </a:p>
          <a:p>
            <a:r>
              <a:rPr lang="en-US" dirty="0" smtClean="0"/>
              <a:t>The student will be able to compare and contrast American dishes and Spanish dishes.</a:t>
            </a:r>
          </a:p>
          <a:p>
            <a:r>
              <a:rPr lang="en-US" dirty="0" smtClean="0"/>
              <a:t>The student will be able to describe the Spanish dish using the verb ser.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Delicioso</a:t>
            </a:r>
            <a:r>
              <a:rPr lang="en-US" dirty="0" smtClean="0"/>
              <a:t>= Delicious </a:t>
            </a:r>
            <a:br>
              <a:rPr lang="en-US" dirty="0" smtClean="0"/>
            </a:br>
            <a:r>
              <a:rPr lang="en-US" dirty="0" smtClean="0"/>
              <a:t>Churros con chocolate son </a:t>
            </a:r>
            <a:r>
              <a:rPr lang="en-US" dirty="0" err="1" smtClean="0"/>
              <a:t>deliciosos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01686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90" y="2674938"/>
            <a:ext cx="4686957" cy="3451225"/>
          </a:xfrm>
        </p:spPr>
      </p:pic>
    </p:spTree>
    <p:extLst>
      <p:ext uri="{BB962C8B-B14F-4D97-AF65-F5344CB8AC3E}">
        <p14:creationId xmlns:p14="http://schemas.microsoft.com/office/powerpoint/2010/main" val="40285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43720"/>
              </p:ext>
            </p:extLst>
          </p:nvPr>
        </p:nvGraphicFramePr>
        <p:xfrm>
          <a:off x="1066800" y="1295400"/>
          <a:ext cx="7408862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Gazpacho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elgranchef.com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Cerdo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Iberico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costliest.net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Paella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http://paellaloversunited.com/about_paella.html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Tortilla Española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http://ishouldlogoff.com/2010/07/16/spanish-cuisine/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Fruta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http://www.ticpymes.es/Noticias/General/200912150019/Soluciones-a-la-crisis-que-atraviesa-la-microempresa.aspx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Churros con chocolate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http://www.san-saba.net/index.aspx?NID=246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Almuerzo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http://tgrassel.wikispaces.com/A+Comer+en+Espa%C3%B1a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spanishfood.about.com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Tapas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http://www.eddyboston.com/weblog/node/26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544008"/>
              </p:ext>
            </p:extLst>
          </p:nvPr>
        </p:nvGraphicFramePr>
        <p:xfrm>
          <a:off x="1066800" y="1447800"/>
          <a:ext cx="7408862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Español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plate is…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plato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Breakfast-</a:t>
                      </a:r>
                      <a:r>
                        <a:rPr lang="en-US" baseline="0" dirty="0" smtClean="0"/>
                        <a:t> is usually a light meal and generally consists of toast, jam and coffee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desayuno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Lunch-</a:t>
                      </a:r>
                      <a:r>
                        <a:rPr lang="en-US" baseline="0" dirty="0" smtClean="0"/>
                        <a:t> is generally the largest meal of the day. It comes with several courses that include salad or soup and bread.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almuerzo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 La comida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Dinner- </a:t>
                      </a:r>
                      <a:r>
                        <a:rPr lang="en-US" b="0" dirty="0" smtClean="0"/>
                        <a:t>Is the</a:t>
                      </a:r>
                      <a:r>
                        <a:rPr lang="en-US" b="0" baseline="0" dirty="0" smtClean="0"/>
                        <a:t> latest meal of the day and is lighter than lunch.  A popular </a:t>
                      </a:r>
                      <a:r>
                        <a:rPr lang="en-US" b="0" baseline="0" dirty="0" err="1" smtClean="0"/>
                        <a:t>cena</a:t>
                      </a:r>
                      <a:r>
                        <a:rPr lang="en-US" b="0" baseline="0" dirty="0" smtClean="0"/>
                        <a:t> is Spanish Tortilla.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cena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</a:t>
            </a:r>
            <a:r>
              <a:rPr lang="en-US" dirty="0" err="1" smtClean="0"/>
              <a:t>Útil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115093"/>
              </p:ext>
            </p:extLst>
          </p:nvPr>
        </p:nvGraphicFramePr>
        <p:xfrm>
          <a:off x="914400" y="2133600"/>
          <a:ext cx="740886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Español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Cocido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Churros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Pulpo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Frutos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Secos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Tapas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Platos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548783"/>
              </p:ext>
            </p:extLst>
          </p:nvPr>
        </p:nvGraphicFramePr>
        <p:xfrm>
          <a:off x="871538" y="2674938"/>
          <a:ext cx="740886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Español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Caliente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Salado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Rich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Rico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Sabaroso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Spicy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Picante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Frío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Fresco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Delicious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Delicioso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Describing a food…Click on the following </a:t>
            </a:r>
            <a:endParaRPr lang="en-US" dirty="0"/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838200" y="3048000"/>
            <a:ext cx="7467600" cy="381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838200" y="3429000"/>
            <a:ext cx="7467600" cy="3048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838200" y="3733800"/>
            <a:ext cx="7467600" cy="381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5" action="ppaction://hlinksldjump" highlightClick="1"/>
          </p:cNvPr>
          <p:cNvSpPr/>
          <p:nvPr/>
        </p:nvSpPr>
        <p:spPr>
          <a:xfrm>
            <a:off x="838200" y="4114800"/>
            <a:ext cx="7467600" cy="381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6" action="ppaction://hlinksldjump" highlightClick="1"/>
          </p:cNvPr>
          <p:cNvSpPr/>
          <p:nvPr/>
        </p:nvSpPr>
        <p:spPr>
          <a:xfrm>
            <a:off x="838200" y="4495800"/>
            <a:ext cx="7467600" cy="381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rId7" action="ppaction://hlinksldjump" highlightClick="1"/>
          </p:cNvPr>
          <p:cNvSpPr/>
          <p:nvPr/>
        </p:nvSpPr>
        <p:spPr>
          <a:xfrm>
            <a:off x="838200" y="4876800"/>
            <a:ext cx="7467600" cy="381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rId8" action="ppaction://hlinksldjump" highlightClick="1"/>
          </p:cNvPr>
          <p:cNvSpPr/>
          <p:nvPr/>
        </p:nvSpPr>
        <p:spPr>
          <a:xfrm>
            <a:off x="838200" y="5257800"/>
            <a:ext cx="7467600" cy="381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rId9" action="ppaction://hlinksldjump" highlightClick="1"/>
          </p:cNvPr>
          <p:cNvSpPr/>
          <p:nvPr/>
        </p:nvSpPr>
        <p:spPr>
          <a:xfrm>
            <a:off x="838200" y="5638800"/>
            <a:ext cx="7467600" cy="381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21842"/>
            <a:ext cx="2466975" cy="18478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desayuno</a:t>
            </a:r>
            <a:r>
              <a:rPr lang="en-US" dirty="0" smtClean="0"/>
              <a:t> </a:t>
            </a:r>
            <a:r>
              <a:rPr lang="en-US" dirty="0" err="1" smtClean="0"/>
              <a:t>típico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1000" dirty="0" err="1" smtClean="0"/>
              <a:t>Haz</a:t>
            </a:r>
            <a:r>
              <a:rPr lang="en-US" sz="1000" dirty="0" smtClean="0"/>
              <a:t> un click en la </a:t>
            </a:r>
            <a:r>
              <a:rPr lang="en-US" sz="1000" dirty="0" err="1" smtClean="0"/>
              <a:t>foto</a:t>
            </a:r>
            <a:r>
              <a:rPr lang="en-US" sz="1000" dirty="0" smtClean="0"/>
              <a:t> </a:t>
            </a:r>
            <a:r>
              <a:rPr lang="en-US" sz="1000" dirty="0" err="1" smtClean="0"/>
              <a:t>correcta</a:t>
            </a:r>
            <a:r>
              <a:rPr lang="en-US" sz="1000" dirty="0" smtClean="0"/>
              <a:t>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10539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 tostada con </a:t>
            </a:r>
            <a:r>
              <a:rPr lang="en-US" dirty="0" err="1" smtClean="0"/>
              <a:t>mermelada</a:t>
            </a:r>
            <a:r>
              <a:rPr lang="en-US" dirty="0" smtClean="0"/>
              <a:t>, café con </a:t>
            </a:r>
            <a:r>
              <a:rPr lang="en-US" dirty="0" err="1" smtClean="0"/>
              <a:t>leche</a:t>
            </a:r>
            <a:r>
              <a:rPr lang="en-US" dirty="0" smtClean="0"/>
              <a:t>, y </a:t>
            </a:r>
            <a:r>
              <a:rPr lang="en-US" dirty="0" err="1" smtClean="0"/>
              <a:t>zumo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48000"/>
            <a:ext cx="2495238" cy="18285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3419" y="526121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Poptart</a:t>
            </a:r>
            <a:endParaRPr lang="en-US" dirty="0"/>
          </a:p>
        </p:txBody>
      </p:sp>
      <p:sp>
        <p:nvSpPr>
          <p:cNvPr id="2" name="Action Button: Custom 1">
            <a:hlinkClick r:id="rId4" action="ppaction://hlinksldjump" highlightClick="1"/>
          </p:cNvPr>
          <p:cNvSpPr/>
          <p:nvPr/>
        </p:nvSpPr>
        <p:spPr>
          <a:xfrm>
            <a:off x="914400" y="2667000"/>
            <a:ext cx="3124200" cy="33528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5" action="ppaction://hlinksldjump" highlightClick="1"/>
          </p:cNvPr>
          <p:cNvSpPr/>
          <p:nvPr/>
        </p:nvSpPr>
        <p:spPr>
          <a:xfrm>
            <a:off x="4724400" y="2667000"/>
            <a:ext cx="3810000" cy="35052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almuerzo</a:t>
            </a:r>
            <a:r>
              <a:rPr lang="en-US" dirty="0" smtClean="0"/>
              <a:t> </a:t>
            </a:r>
            <a:r>
              <a:rPr lang="en-US" dirty="0" err="1" smtClean="0"/>
              <a:t>típico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1600" dirty="0" err="1" smtClean="0"/>
              <a:t>Haz</a:t>
            </a:r>
            <a:r>
              <a:rPr lang="en-US" sz="1600" dirty="0" smtClean="0"/>
              <a:t> un click en la </a:t>
            </a:r>
            <a:r>
              <a:rPr lang="en-US" sz="1600" dirty="0" err="1" smtClean="0"/>
              <a:t>foto</a:t>
            </a:r>
            <a:r>
              <a:rPr lang="en-US" sz="1600" dirty="0" smtClean="0"/>
              <a:t> </a:t>
            </a:r>
            <a:r>
              <a:rPr lang="en-US" sz="1600" dirty="0" err="1" smtClean="0"/>
              <a:t>correcta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2050" name="Picture 2" descr="C:\Users\caitlin.connelly\AppData\Local\Microsoft\Windows\Temporary Internet Files\Content.IE5\8WZISL17\MP90043936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92450"/>
            <a:ext cx="3696217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6449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762000" y="2819400"/>
            <a:ext cx="3644900" cy="2733675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5" action="ppaction://hlinksldjump" highlightClick="1"/>
          </p:cNvPr>
          <p:cNvSpPr/>
          <p:nvPr/>
        </p:nvSpPr>
        <p:spPr>
          <a:xfrm>
            <a:off x="4724400" y="2667000"/>
            <a:ext cx="3886200" cy="2886075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cena</a:t>
            </a:r>
            <a:r>
              <a:rPr lang="en-US" dirty="0" smtClean="0"/>
              <a:t> </a:t>
            </a:r>
            <a:r>
              <a:rPr lang="en-US" dirty="0" err="1" smtClean="0"/>
              <a:t>típica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 descr="C:\Users\caitlin.connelly\AppData\Local\Microsoft\Windows\Temporary Internet Files\Content.IE5\2PO9HYG6\MP90044422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3022384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1219200" y="3276600"/>
            <a:ext cx="3200400" cy="22098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00425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Custom 4">
            <a:hlinkClick r:id="rId5" action="ppaction://hlinksldjump" highlightClick="1"/>
          </p:cNvPr>
          <p:cNvSpPr/>
          <p:nvPr/>
        </p:nvSpPr>
        <p:spPr>
          <a:xfrm>
            <a:off x="5410200" y="3276600"/>
            <a:ext cx="2514600" cy="22098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Platos especiales de España. 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371851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914400" y="2667000"/>
            <a:ext cx="2209800" cy="990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Cocido</a:t>
            </a:r>
            <a:endParaRPr lang="en-US" dirty="0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914400" y="4027547"/>
            <a:ext cx="2209800" cy="990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pulpo</a:t>
            </a:r>
            <a:endParaRPr lang="en-US" dirty="0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914400" y="5348288"/>
            <a:ext cx="2209800" cy="990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 churro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6212" y="29776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Cocido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3276600" y="4083844"/>
            <a:ext cx="1298812" cy="6405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No!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pescado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3356212" y="5486400"/>
            <a:ext cx="1291988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postre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3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386</TotalTime>
  <Words>308</Words>
  <Application>Microsoft Office PowerPoint</Application>
  <PresentationFormat>On-screen Show (4:3)</PresentationFormat>
  <Paragraphs>94</Paragraphs>
  <Slides>22</Slides>
  <Notes>0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La Gastronomía</vt:lpstr>
      <vt:lpstr>Objectives</vt:lpstr>
      <vt:lpstr>Vocabulario Útil </vt:lpstr>
      <vt:lpstr>Platos </vt:lpstr>
      <vt:lpstr>Describing a food…Click on the following </vt:lpstr>
      <vt:lpstr>¿Cuál es un desayuno típico? Haz un click en la foto correcta!</vt:lpstr>
      <vt:lpstr>¿Cuál es un almuerzo típico? Haz un click en la foto correcta.</vt:lpstr>
      <vt:lpstr>¿Cuál es la cena típica?</vt:lpstr>
      <vt:lpstr>Platos especiales de España. </vt:lpstr>
      <vt:lpstr>Platos especiales de España. </vt:lpstr>
      <vt:lpstr>¡Muy Bien!</vt:lpstr>
      <vt:lpstr>Incorrecto</vt:lpstr>
      <vt:lpstr>Caliente = Hot  El plato, cocido madrileño es muy caliente, ten cuidado.  </vt:lpstr>
      <vt:lpstr>Salado= Salty  Las aceitunas son muy saladas. </vt:lpstr>
      <vt:lpstr>Rico = Rich  El Cerdo Iberico es muy rico  </vt:lpstr>
      <vt:lpstr>Sabaroso= tasty Gazpacho es muy sabaroso. </vt:lpstr>
      <vt:lpstr>Picante= Spicy  La paella es picante. </vt:lpstr>
      <vt:lpstr>Frío= Cold La tortilla española está frío. </vt:lpstr>
      <vt:lpstr>Fresco= Fresh La fruta de España es muy fresca. </vt:lpstr>
      <vt:lpstr>Delicioso= Delicious  Churros con chocolate son deliciosos.</vt:lpstr>
      <vt:lpstr>Buen Trabajo </vt:lpstr>
      <vt:lpstr>Bibliography </vt:lpstr>
    </vt:vector>
  </TitlesOfParts>
  <Company>SUNY Cortland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¿Dónde estamos?</dc:title>
  <dc:creator>Labman</dc:creator>
  <cp:lastModifiedBy>Labman</cp:lastModifiedBy>
  <cp:revision>41</cp:revision>
  <dcterms:created xsi:type="dcterms:W3CDTF">2011-10-18T21:14:09Z</dcterms:created>
  <dcterms:modified xsi:type="dcterms:W3CDTF">2011-11-01T21:36:09Z</dcterms:modified>
</cp:coreProperties>
</file>