
<file path=[Content_Types].xml><?xml version="1.0" encoding="utf-8"?>
<Types xmlns="http://schemas.openxmlformats.org/package/2006/content-types">
  <Default Extension="mp3" ContentType="audio/mpeg"/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0" r:id="rId4"/>
    <p:sldId id="258" r:id="rId5"/>
    <p:sldId id="261" r:id="rId6"/>
    <p:sldId id="264" r:id="rId7"/>
    <p:sldId id="263" r:id="rId8"/>
    <p:sldId id="265" r:id="rId9"/>
    <p:sldId id="262" r:id="rId10"/>
    <p:sldId id="268" r:id="rId11"/>
    <p:sldId id="269" r:id="rId12"/>
    <p:sldId id="272" r:id="rId13"/>
    <p:sldId id="270" r:id="rId14"/>
    <p:sldId id="271" r:id="rId15"/>
    <p:sldId id="259" r:id="rId16"/>
    <p:sldId id="266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2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IKznbHvPFw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audio" Target="../media/audio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slide" Target="slide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773973"/>
            <a:ext cx="8147304" cy="1064768"/>
          </a:xfrm>
        </p:spPr>
        <p:txBody>
          <a:bodyPr/>
          <a:lstStyle/>
          <a:p>
            <a:r>
              <a:rPr lang="en-US" b="1" u="sng" dirty="0" smtClean="0"/>
              <a:t>Los </a:t>
            </a:r>
            <a:r>
              <a:rPr lang="en-US" b="1" u="sng" dirty="0" err="1" smtClean="0"/>
              <a:t>meses</a:t>
            </a:r>
            <a:r>
              <a:rPr lang="en-US" b="1" u="sng" dirty="0" smtClean="0"/>
              <a:t> del </a:t>
            </a:r>
            <a:r>
              <a:rPr lang="en-US" b="1" u="sng" dirty="0" err="1" smtClean="0"/>
              <a:t>año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5750177"/>
            <a:ext cx="8147304" cy="6675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¡Cantemos la canción!</a:t>
            </a:r>
            <a:endParaRPr lang="en-US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3" descr="ES-T-M-1883-Months-of-the-Year-Display-Borders-Spanish_ver_1.jp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2288876"/>
            <a:ext cx="5524500" cy="2771942"/>
          </a:xfrm>
          <a:prstGeom prst="roundRect">
            <a:avLst>
              <a:gd name="adj" fmla="val 25924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7743825" y="5800725"/>
            <a:ext cx="1333500" cy="962025"/>
            <a:chOff x="7743825" y="5800725"/>
            <a:chExt cx="1333500" cy="962025"/>
          </a:xfrm>
        </p:grpSpPr>
        <p:sp>
          <p:nvSpPr>
            <p:cNvPr id="6" name="Right Arrow 5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ction Button: Custom 6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86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27432"/>
            <a:ext cx="8147304" cy="1344168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halkboard"/>
              </a:rPr>
              <a:t>Parte 2: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halkboard"/>
              </a:rPr>
              <a:t>Instrucciones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1706880"/>
            <a:ext cx="8147304" cy="476707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Chalkboard"/>
              </a:rPr>
              <a:t>Read the following sentences in Spanish and look at their accompanying pictures. From the months listed, select the month that correctly completes the sentence. </a:t>
            </a:r>
          </a:p>
          <a:p>
            <a:endParaRPr lang="en-US" sz="3600" dirty="0">
              <a:solidFill>
                <a:schemeClr val="accent3">
                  <a:lumMod val="50000"/>
                </a:schemeClr>
              </a:solidFill>
              <a:latin typeface="Chalkboard"/>
            </a:endParaRPr>
          </a:p>
          <a:p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¡Buena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suerte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Chalkboard"/>
                <a:cs typeface="Chalkboard"/>
              </a:rPr>
              <a:t>!</a:t>
            </a:r>
          </a:p>
          <a:p>
            <a:endParaRPr lang="en-US" sz="3600" dirty="0" smtClean="0">
              <a:solidFill>
                <a:schemeClr val="accent3">
                  <a:lumMod val="50000"/>
                </a:schemeClr>
              </a:solidFill>
              <a:latin typeface="Chalkboard"/>
            </a:endParaRPr>
          </a:p>
          <a:p>
            <a:endParaRPr lang="en-US" sz="3600" dirty="0">
              <a:solidFill>
                <a:schemeClr val="accent3">
                  <a:lumMod val="50000"/>
                </a:schemeClr>
              </a:solidFill>
              <a:latin typeface="Chalkboard"/>
            </a:endParaRPr>
          </a:p>
          <a:p>
            <a:endParaRPr lang="en-US" sz="3600" dirty="0">
              <a:solidFill>
                <a:schemeClr val="accent3">
                  <a:lumMod val="50000"/>
                </a:schemeClr>
              </a:solidFill>
              <a:latin typeface="Chalkboard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743825" y="5800725"/>
            <a:ext cx="1333500" cy="962025"/>
            <a:chOff x="7743825" y="5800725"/>
            <a:chExt cx="1333500" cy="962025"/>
          </a:xfrm>
        </p:grpSpPr>
        <p:sp>
          <p:nvSpPr>
            <p:cNvPr id="5" name="Right Arrow 4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ction Button: Custom 5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18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947" y="3368163"/>
            <a:ext cx="8147050" cy="828675"/>
          </a:xfrm>
        </p:spPr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el primero de _______ ,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escribir</a:t>
            </a:r>
            <a:r>
              <a:rPr lang="en-US" dirty="0" smtClean="0"/>
              <a:t> </a:t>
            </a:r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resoluciones</a:t>
            </a:r>
            <a:r>
              <a:rPr lang="en-US" dirty="0" smtClean="0"/>
              <a:t> para el </a:t>
            </a:r>
            <a:r>
              <a:rPr lang="en-US" dirty="0" err="1" smtClean="0"/>
              <a:t>año</a:t>
            </a:r>
            <a:r>
              <a:rPr lang="en-US" dirty="0" smtClean="0"/>
              <a:t> </a:t>
            </a:r>
            <a:r>
              <a:rPr lang="en-US" dirty="0" err="1" smtClean="0"/>
              <a:t>nuevo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4" r="4924"/>
          <a:stretch>
            <a:fillRect/>
          </a:stretch>
        </p:blipFill>
        <p:spPr>
          <a:xfrm>
            <a:off x="2501713" y="344425"/>
            <a:ext cx="4140569" cy="2679192"/>
          </a:xfrm>
        </p:spPr>
      </p:pic>
      <p:sp>
        <p:nvSpPr>
          <p:cNvPr id="5" name="TextBox 4"/>
          <p:cNvSpPr txBox="1"/>
          <p:nvPr/>
        </p:nvSpPr>
        <p:spPr>
          <a:xfrm>
            <a:off x="531430" y="4481568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enero</a:t>
            </a:r>
            <a:endParaRPr lang="en-US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8015" y="4475339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junio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44600" y="4475338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mayo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8718" y="5376657"/>
            <a:ext cx="1972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¡</a:t>
            </a:r>
            <a:r>
              <a:rPr lang="en-US" sz="28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Excelente</a:t>
            </a:r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  <a:endParaRPr lang="en-US" sz="28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37749" y="5376657"/>
            <a:ext cx="2067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¡</a:t>
            </a:r>
            <a:r>
              <a:rPr lang="en-US" sz="2800" b="1" i="1" dirty="0" err="1">
                <a:solidFill>
                  <a:srgbClr val="C00000"/>
                </a:solidFill>
              </a:rPr>
              <a:t>O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tra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vez</a:t>
            </a:r>
            <a:r>
              <a:rPr lang="en-US" sz="2800" b="1" i="1" dirty="0" smtClean="0">
                <a:solidFill>
                  <a:srgbClr val="C00000"/>
                </a:solidFill>
              </a:rPr>
              <a:t>!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08660" y="5360612"/>
            <a:ext cx="2155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¡</a:t>
            </a:r>
            <a:r>
              <a:rPr lang="en-US" sz="2800" b="1" i="1" dirty="0" err="1" smtClean="0">
                <a:solidFill>
                  <a:srgbClr val="C00000"/>
                </a:solidFill>
              </a:rPr>
              <a:t>Otra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vez</a:t>
            </a:r>
            <a:r>
              <a:rPr lang="en-US" sz="2800" b="1" i="1" dirty="0" smtClean="0">
                <a:solidFill>
                  <a:srgbClr val="C00000"/>
                </a:solidFill>
              </a:rPr>
              <a:t>!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23" name="Action Button: Custom 22">
            <a:hlinkClick r:id="" action="ppaction://noaction" highlightClick="1"/>
          </p:cNvPr>
          <p:cNvSpPr/>
          <p:nvPr/>
        </p:nvSpPr>
        <p:spPr>
          <a:xfrm>
            <a:off x="3413760" y="4475338"/>
            <a:ext cx="2292096" cy="798664"/>
          </a:xfrm>
          <a:prstGeom prst="actionButtonBlank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Custom 24">
            <a:hlinkClick r:id="" action="ppaction://noaction" highlightClick="1"/>
          </p:cNvPr>
          <p:cNvSpPr/>
          <p:nvPr/>
        </p:nvSpPr>
        <p:spPr>
          <a:xfrm>
            <a:off x="6808660" y="4475338"/>
            <a:ext cx="2155475" cy="798664"/>
          </a:xfrm>
          <a:prstGeom prst="actionButtonBlank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7982857" y="6027544"/>
            <a:ext cx="1094468" cy="735206"/>
            <a:chOff x="7743825" y="5800725"/>
            <a:chExt cx="1333500" cy="962025"/>
          </a:xfrm>
        </p:grpSpPr>
        <p:sp>
          <p:nvSpPr>
            <p:cNvPr id="27" name="Right Arrow 26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ction Button: Custom 27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Action Button: Custom 19">
            <a:hlinkClick r:id="" action="ppaction://noaction" highlightClick="1"/>
          </p:cNvPr>
          <p:cNvSpPr/>
          <p:nvPr/>
        </p:nvSpPr>
        <p:spPr>
          <a:xfrm>
            <a:off x="222534" y="4422836"/>
            <a:ext cx="2088422" cy="79866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01600" y="147781"/>
            <a:ext cx="1339273" cy="849746"/>
            <a:chOff x="101600" y="147781"/>
            <a:chExt cx="1339273" cy="849746"/>
          </a:xfrm>
        </p:grpSpPr>
        <p:sp>
          <p:nvSpPr>
            <p:cNvPr id="21" name="Left Arrow 20"/>
            <p:cNvSpPr/>
            <p:nvPr/>
          </p:nvSpPr>
          <p:spPr>
            <a:xfrm>
              <a:off x="193964" y="240145"/>
              <a:ext cx="969818" cy="665019"/>
            </a:xfrm>
            <a:prstGeom prst="lef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ction Button: Custom 21">
              <a:hlinkClick r:id="" action="ppaction://hlinkshowjump?jump=previousslide" highlightClick="1"/>
            </p:cNvPr>
            <p:cNvSpPr/>
            <p:nvPr/>
          </p:nvSpPr>
          <p:spPr>
            <a:xfrm>
              <a:off x="101600" y="147781"/>
              <a:ext cx="1339273" cy="849746"/>
            </a:xfrm>
            <a:prstGeom prst="actionButtonBlank">
              <a:avLst/>
            </a:prstGeom>
            <a:solidFill>
              <a:schemeClr val="accent3">
                <a:lumMod val="60000"/>
                <a:lumOff val="40000"/>
                <a:alpha val="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695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169" y="3262346"/>
            <a:ext cx="8147050" cy="890015"/>
          </a:xfrm>
        </p:spPr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España</a:t>
            </a:r>
            <a:r>
              <a:rPr lang="en-US" dirty="0" smtClean="0"/>
              <a:t>, el </a:t>
            </a:r>
            <a:r>
              <a:rPr lang="en-US" dirty="0" err="1" smtClean="0"/>
              <a:t>seis</a:t>
            </a:r>
            <a:r>
              <a:rPr lang="en-US" dirty="0" smtClean="0"/>
              <a:t> (6) de ________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celebrado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“el </a:t>
            </a:r>
            <a:r>
              <a:rPr lang="en-US" dirty="0" err="1"/>
              <a:t>D</a:t>
            </a:r>
            <a:r>
              <a:rPr lang="en-US" dirty="0" err="1" smtClean="0"/>
              <a:t>ía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Reyes.”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3" b="7983"/>
          <a:stretch>
            <a:fillRect/>
          </a:stretch>
        </p:blipFill>
        <p:spPr>
          <a:xfrm>
            <a:off x="2720651" y="465257"/>
            <a:ext cx="3942276" cy="2550885"/>
          </a:xfrm>
        </p:spPr>
      </p:pic>
      <p:sp>
        <p:nvSpPr>
          <p:cNvPr id="9" name="TextBox 8"/>
          <p:cNvSpPr txBox="1"/>
          <p:nvPr/>
        </p:nvSpPr>
        <p:spPr>
          <a:xfrm>
            <a:off x="3893282" y="4505177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enero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20920" y="4505177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abril</a:t>
            </a:r>
            <a:endParaRPr lang="en-US" sz="32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7982857" y="6027544"/>
            <a:ext cx="1094468" cy="735206"/>
            <a:chOff x="7743825" y="5800725"/>
            <a:chExt cx="1333500" cy="962025"/>
          </a:xfrm>
        </p:grpSpPr>
        <p:sp>
          <p:nvSpPr>
            <p:cNvPr id="12" name="Right Arrow 11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Custom 12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540570" y="5594143"/>
            <a:ext cx="1972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¡</a:t>
            </a:r>
            <a:r>
              <a:rPr lang="en-US" sz="28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Excelente</a:t>
            </a:r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  <a:endParaRPr lang="en-US" sz="28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4651" y="5594143"/>
            <a:ext cx="2067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¡</a:t>
            </a:r>
            <a:r>
              <a:rPr lang="en-US" sz="2800" b="1" i="1" dirty="0" err="1">
                <a:solidFill>
                  <a:srgbClr val="C00000"/>
                </a:solidFill>
              </a:rPr>
              <a:t>O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tra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vez</a:t>
            </a:r>
            <a:r>
              <a:rPr lang="en-US" sz="2800" b="1" i="1" dirty="0" smtClean="0">
                <a:solidFill>
                  <a:srgbClr val="C00000"/>
                </a:solidFill>
              </a:rPr>
              <a:t>!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215" y="4495992"/>
            <a:ext cx="2086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diciembre</a:t>
            </a:r>
            <a:endParaRPr lang="en-US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268524" y="4248488"/>
            <a:ext cx="2830286" cy="1098151"/>
          </a:xfrm>
          <a:prstGeom prst="actionButtonBlank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Custom 18">
            <a:hlinkClick r:id="" action="ppaction://noaction" highlightClick="1"/>
          </p:cNvPr>
          <p:cNvSpPr/>
          <p:nvPr/>
        </p:nvSpPr>
        <p:spPr>
          <a:xfrm>
            <a:off x="3592675" y="4248488"/>
            <a:ext cx="1972247" cy="109815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Custom 19">
            <a:hlinkClick r:id="" action="ppaction://noaction" highlightClick="1"/>
          </p:cNvPr>
          <p:cNvSpPr/>
          <p:nvPr/>
        </p:nvSpPr>
        <p:spPr>
          <a:xfrm>
            <a:off x="6490741" y="4248488"/>
            <a:ext cx="2393749" cy="109815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609877" y="5491865"/>
            <a:ext cx="2155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¡</a:t>
            </a:r>
            <a:r>
              <a:rPr lang="en-US" sz="2800" b="1" i="1" dirty="0" err="1" smtClean="0">
                <a:solidFill>
                  <a:srgbClr val="C00000"/>
                </a:solidFill>
              </a:rPr>
              <a:t>Otra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vez</a:t>
            </a:r>
            <a:r>
              <a:rPr lang="en-US" sz="2800" b="1" i="1" dirty="0" smtClean="0">
                <a:solidFill>
                  <a:srgbClr val="C00000"/>
                </a:solidFill>
              </a:rPr>
              <a:t>!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01600" y="147781"/>
            <a:ext cx="1339273" cy="849746"/>
            <a:chOff x="101600" y="147781"/>
            <a:chExt cx="1339273" cy="849746"/>
          </a:xfrm>
        </p:grpSpPr>
        <p:sp>
          <p:nvSpPr>
            <p:cNvPr id="22" name="Left Arrow 21"/>
            <p:cNvSpPr/>
            <p:nvPr/>
          </p:nvSpPr>
          <p:spPr>
            <a:xfrm>
              <a:off x="193964" y="240145"/>
              <a:ext cx="969818" cy="665019"/>
            </a:xfrm>
            <a:prstGeom prst="lef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ction Button: Custom 22">
              <a:hlinkClick r:id="" action="ppaction://hlinkshowjump?jump=previousslide" highlightClick="1"/>
            </p:cNvPr>
            <p:cNvSpPr/>
            <p:nvPr/>
          </p:nvSpPr>
          <p:spPr>
            <a:xfrm>
              <a:off x="101600" y="147781"/>
              <a:ext cx="1339273" cy="849746"/>
            </a:xfrm>
            <a:prstGeom prst="actionButtonBlank">
              <a:avLst/>
            </a:prstGeom>
            <a:solidFill>
              <a:schemeClr val="accent3">
                <a:lumMod val="60000"/>
                <a:lumOff val="40000"/>
                <a:alpha val="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02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3956841"/>
            <a:ext cx="8147050" cy="66338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Mi</a:t>
            </a:r>
            <a:r>
              <a:rPr lang="en-US" dirty="0" smtClean="0"/>
              <a:t> parte </a:t>
            </a:r>
            <a:r>
              <a:rPr lang="en-US" dirty="0" err="1" smtClean="0"/>
              <a:t>favorito</a:t>
            </a:r>
            <a:r>
              <a:rPr lang="en-US" dirty="0" smtClean="0"/>
              <a:t> de ____________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Día</a:t>
            </a:r>
            <a:r>
              <a:rPr lang="en-US" dirty="0" smtClean="0"/>
              <a:t> de Gracias. Me </a:t>
            </a:r>
            <a:r>
              <a:rPr lang="en-US" dirty="0" err="1" smtClean="0"/>
              <a:t>gusta</a:t>
            </a:r>
            <a:r>
              <a:rPr lang="en-US" dirty="0" smtClean="0"/>
              <a:t> comer el </a:t>
            </a:r>
            <a:r>
              <a:rPr lang="en-US" dirty="0" err="1" smtClean="0"/>
              <a:t>pavo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7" b="1417"/>
          <a:stretch>
            <a:fillRect/>
          </a:stretch>
        </p:blipFill>
        <p:spPr>
          <a:xfrm>
            <a:off x="2388662" y="685800"/>
            <a:ext cx="4366676" cy="2825496"/>
          </a:xfrm>
        </p:spPr>
      </p:pic>
      <p:sp>
        <p:nvSpPr>
          <p:cNvPr id="7" name="TextBox 6"/>
          <p:cNvSpPr txBox="1"/>
          <p:nvPr/>
        </p:nvSpPr>
        <p:spPr>
          <a:xfrm>
            <a:off x="498475" y="4958774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enero</a:t>
            </a:r>
            <a:endParaRPr lang="en-US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49637" y="4958773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junio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4958772"/>
            <a:ext cx="2244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noviembre</a:t>
            </a:r>
            <a:endParaRPr lang="en-US" sz="32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7982857" y="6027544"/>
            <a:ext cx="1094468" cy="735206"/>
            <a:chOff x="7743825" y="5800725"/>
            <a:chExt cx="1333500" cy="962025"/>
          </a:xfrm>
        </p:grpSpPr>
        <p:sp>
          <p:nvSpPr>
            <p:cNvPr id="11" name="Right Arrow 10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ction Button: Custom 11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131372" y="4799968"/>
            <a:ext cx="2113613" cy="902382"/>
          </a:xfrm>
          <a:prstGeom prst="actionButtonBlank">
            <a:avLst/>
          </a:prstGeom>
          <a:solidFill>
            <a:srgbClr val="FF0000">
              <a:alpha val="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2968052" y="4799968"/>
            <a:ext cx="2218545" cy="902382"/>
          </a:xfrm>
          <a:prstGeom prst="actionButtonBlank">
            <a:avLst/>
          </a:prstGeom>
          <a:solidFill>
            <a:srgbClr val="FF0000">
              <a:alpha val="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5689548" y="4799968"/>
            <a:ext cx="3387777" cy="902382"/>
          </a:xfrm>
          <a:prstGeom prst="actionButtonBlank">
            <a:avLst/>
          </a:prstGeom>
          <a:solidFill>
            <a:srgbClr val="FF0000">
              <a:alpha val="2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1372" y="6019791"/>
            <a:ext cx="2067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¡</a:t>
            </a:r>
            <a:r>
              <a:rPr lang="en-US" sz="2800" b="1" i="1" dirty="0" err="1">
                <a:solidFill>
                  <a:srgbClr val="C00000"/>
                </a:solidFill>
              </a:rPr>
              <a:t>O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tra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vez</a:t>
            </a:r>
            <a:r>
              <a:rPr lang="en-US" sz="2800" b="1" i="1" dirty="0" smtClean="0">
                <a:solidFill>
                  <a:srgbClr val="C00000"/>
                </a:solidFill>
              </a:rPr>
              <a:t>!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8052" y="6019791"/>
            <a:ext cx="2067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¡</a:t>
            </a:r>
            <a:r>
              <a:rPr lang="en-US" sz="2800" b="1" i="1" dirty="0" err="1">
                <a:solidFill>
                  <a:srgbClr val="C00000"/>
                </a:solidFill>
              </a:rPr>
              <a:t>O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tra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vez</a:t>
            </a:r>
            <a:r>
              <a:rPr lang="en-US" sz="2800" b="1" i="1" dirty="0" smtClean="0">
                <a:solidFill>
                  <a:srgbClr val="C00000"/>
                </a:solidFill>
              </a:rPr>
              <a:t>!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9214" y="6012343"/>
            <a:ext cx="1972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¡</a:t>
            </a:r>
            <a:r>
              <a:rPr lang="en-US" sz="28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Excelente</a:t>
            </a:r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  <a:endParaRPr lang="en-US" sz="28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01600" y="147781"/>
            <a:ext cx="1339273" cy="849746"/>
            <a:chOff x="101600" y="147781"/>
            <a:chExt cx="1339273" cy="849746"/>
          </a:xfrm>
        </p:grpSpPr>
        <p:sp>
          <p:nvSpPr>
            <p:cNvPr id="20" name="Left Arrow 19"/>
            <p:cNvSpPr/>
            <p:nvPr/>
          </p:nvSpPr>
          <p:spPr>
            <a:xfrm>
              <a:off x="193964" y="240145"/>
              <a:ext cx="969818" cy="665019"/>
            </a:xfrm>
            <a:prstGeom prst="lef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ction Button: Custom 20">
              <a:hlinkClick r:id="" action="ppaction://hlinkshowjump?jump=previousslide" highlightClick="1"/>
            </p:cNvPr>
            <p:cNvSpPr/>
            <p:nvPr/>
          </p:nvSpPr>
          <p:spPr>
            <a:xfrm>
              <a:off x="101600" y="147781"/>
              <a:ext cx="1339273" cy="849746"/>
            </a:xfrm>
            <a:prstGeom prst="actionButtonBlank">
              <a:avLst/>
            </a:prstGeom>
            <a:solidFill>
              <a:schemeClr val="accent3">
                <a:lumMod val="60000"/>
                <a:lumOff val="40000"/>
                <a:alpha val="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54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3" y="3375153"/>
            <a:ext cx="8147050" cy="865631"/>
          </a:xfrm>
        </p:spPr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, el </a:t>
            </a:r>
            <a:r>
              <a:rPr lang="en-US" dirty="0" err="1" smtClean="0"/>
              <a:t>mes</a:t>
            </a:r>
            <a:r>
              <a:rPr lang="en-US" dirty="0" smtClean="0"/>
              <a:t> de ___________ </a:t>
            </a:r>
            <a:r>
              <a:rPr lang="en-US" dirty="0" err="1" smtClean="0"/>
              <a:t>significa</a:t>
            </a:r>
            <a:r>
              <a:rPr lang="en-US" dirty="0" smtClean="0"/>
              <a:t> la </a:t>
            </a:r>
            <a:r>
              <a:rPr lang="en-US" dirty="0" err="1" smtClean="0"/>
              <a:t>empieza</a:t>
            </a:r>
            <a:r>
              <a:rPr lang="en-US" dirty="0" smtClean="0"/>
              <a:t> de un </a:t>
            </a:r>
            <a:r>
              <a:rPr lang="en-US" dirty="0" err="1" smtClean="0"/>
              <a:t>año</a:t>
            </a:r>
            <a:r>
              <a:rPr lang="en-US" dirty="0" smtClean="0"/>
              <a:t> </a:t>
            </a:r>
            <a:r>
              <a:rPr lang="en-US" dirty="0" err="1" smtClean="0"/>
              <a:t>nuevo</a:t>
            </a:r>
            <a:r>
              <a:rPr lang="en-US" dirty="0" smtClean="0"/>
              <a:t> de la </a:t>
            </a:r>
            <a:r>
              <a:rPr lang="en-US" dirty="0" err="1" smtClean="0"/>
              <a:t>escuela</a:t>
            </a:r>
            <a:r>
              <a:rPr lang="en-US" dirty="0" smtClean="0"/>
              <a:t> </a:t>
            </a:r>
            <a:r>
              <a:rPr lang="en-US" dirty="0" err="1" smtClean="0"/>
              <a:t>primaria</a:t>
            </a:r>
            <a:r>
              <a:rPr lang="en-US" dirty="0" smtClean="0"/>
              <a:t> y el </a:t>
            </a:r>
            <a:r>
              <a:rPr lang="en-US" dirty="0" err="1" smtClean="0"/>
              <a:t>colegio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" b="1236"/>
          <a:stretch>
            <a:fillRect/>
          </a:stretch>
        </p:blipFill>
        <p:spPr>
          <a:xfrm>
            <a:off x="2408241" y="428660"/>
            <a:ext cx="4247912" cy="2748649"/>
          </a:xfrm>
        </p:spPr>
      </p:pic>
      <p:sp>
        <p:nvSpPr>
          <p:cNvPr id="8" name="TextBox 7"/>
          <p:cNvSpPr txBox="1"/>
          <p:nvPr/>
        </p:nvSpPr>
        <p:spPr>
          <a:xfrm>
            <a:off x="498475" y="4580514"/>
            <a:ext cx="2305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septiembre</a:t>
            </a:r>
            <a:endParaRPr lang="en-US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8586" y="4580514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junio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12962" y="4580514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abril</a:t>
            </a:r>
            <a:endParaRPr lang="en-US" sz="3200" b="1" dirty="0"/>
          </a:p>
        </p:txBody>
      </p:sp>
      <p:sp>
        <p:nvSpPr>
          <p:cNvPr id="12" name="Right Arrow 11"/>
          <p:cNvSpPr/>
          <p:nvPr/>
        </p:nvSpPr>
        <p:spPr>
          <a:xfrm>
            <a:off x="8287746" y="6200891"/>
            <a:ext cx="596745" cy="342126"/>
          </a:xfrm>
          <a:prstGeom prst="rightArrow">
            <a:avLst/>
          </a:prstGeom>
          <a:solidFill>
            <a:srgbClr val="FF000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47030" y="5717339"/>
            <a:ext cx="2067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¡</a:t>
            </a:r>
            <a:r>
              <a:rPr lang="en-US" sz="2800" b="1" i="1" dirty="0" err="1">
                <a:solidFill>
                  <a:srgbClr val="C00000"/>
                </a:solidFill>
              </a:rPr>
              <a:t>O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tra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vez</a:t>
            </a:r>
            <a:r>
              <a:rPr lang="en-US" sz="2800" b="1" i="1" dirty="0" smtClean="0">
                <a:solidFill>
                  <a:srgbClr val="C00000"/>
                </a:solidFill>
              </a:rPr>
              <a:t>!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153" y="5586162"/>
            <a:ext cx="2067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¡</a:t>
            </a:r>
            <a:r>
              <a:rPr lang="en-US" sz="2800" b="1" i="1" dirty="0" err="1">
                <a:solidFill>
                  <a:srgbClr val="C00000"/>
                </a:solidFill>
              </a:rPr>
              <a:t>O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tra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vez</a:t>
            </a:r>
            <a:r>
              <a:rPr lang="en-US" sz="2800" b="1" i="1" dirty="0" smtClean="0">
                <a:solidFill>
                  <a:srgbClr val="C00000"/>
                </a:solidFill>
              </a:rPr>
              <a:t>!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7623" y="5750733"/>
            <a:ext cx="1972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¡</a:t>
            </a:r>
            <a:r>
              <a:rPr lang="en-US" sz="28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Excelente</a:t>
            </a:r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  <a:endParaRPr lang="en-US" sz="28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Action Button: Custom 1">
            <a:hlinkClick r:id="rId3" action="ppaction://hlinksldjump" highlightClick="1"/>
          </p:cNvPr>
          <p:cNvSpPr/>
          <p:nvPr/>
        </p:nvSpPr>
        <p:spPr>
          <a:xfrm>
            <a:off x="7926077" y="6109382"/>
            <a:ext cx="1217923" cy="580282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>
            <a:off x="304800" y="4580514"/>
            <a:ext cx="2697018" cy="6934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3547030" y="4580514"/>
            <a:ext cx="1985552" cy="6934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6733309" y="4580514"/>
            <a:ext cx="1912214" cy="6934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01600" y="147781"/>
            <a:ext cx="1339273" cy="849746"/>
            <a:chOff x="101600" y="147781"/>
            <a:chExt cx="1339273" cy="849746"/>
          </a:xfrm>
        </p:grpSpPr>
        <p:sp>
          <p:nvSpPr>
            <p:cNvPr id="16" name="Left Arrow 15"/>
            <p:cNvSpPr/>
            <p:nvPr/>
          </p:nvSpPr>
          <p:spPr>
            <a:xfrm>
              <a:off x="193964" y="240145"/>
              <a:ext cx="969818" cy="665019"/>
            </a:xfrm>
            <a:prstGeom prst="lef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ction Button: Custom 16">
              <a:hlinkClick r:id="" action="ppaction://hlinkshowjump?jump=previousslide" highlightClick="1"/>
            </p:cNvPr>
            <p:cNvSpPr/>
            <p:nvPr/>
          </p:nvSpPr>
          <p:spPr>
            <a:xfrm>
              <a:off x="101600" y="147781"/>
              <a:ext cx="1339273" cy="849746"/>
            </a:xfrm>
            <a:prstGeom prst="actionButtonBlank">
              <a:avLst/>
            </a:prstGeom>
            <a:solidFill>
              <a:schemeClr val="accent3">
                <a:lumMod val="60000"/>
                <a:lumOff val="40000"/>
                <a:alpha val="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304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3" grpId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876" y="1635125"/>
            <a:ext cx="5969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i="1" dirty="0" smtClean="0"/>
              <a:t>¡</a:t>
            </a:r>
            <a:r>
              <a:rPr lang="en-US" sz="11500" i="1" dirty="0" err="1" smtClean="0"/>
              <a:t>Buen</a:t>
            </a:r>
            <a:r>
              <a:rPr lang="en-US" sz="11500" i="1" dirty="0" smtClean="0"/>
              <a:t> </a:t>
            </a:r>
            <a:r>
              <a:rPr lang="en-US" sz="11500" i="1" dirty="0" err="1" smtClean="0"/>
              <a:t>trabajo</a:t>
            </a:r>
            <a:r>
              <a:rPr lang="en-US" sz="11500" i="1" dirty="0" smtClean="0"/>
              <a:t>!</a:t>
            </a:r>
            <a:endParaRPr lang="en-US" sz="11500" i="1" dirty="0"/>
          </a:p>
        </p:txBody>
      </p:sp>
      <p:sp>
        <p:nvSpPr>
          <p:cNvPr id="3" name="Action Button: Custom 2">
            <a:hlinkClick r:id="" action="ppaction://hlinkshowjump?jump=lastslideviewed" highlightClick="1"/>
            <a:hlinkHover r:id="" action="ppaction://noaction">
              <a:snd r:embed="rId4" name="Excelente.mp3"/>
            </a:hlinkHover>
          </p:cNvPr>
          <p:cNvSpPr/>
          <p:nvPr/>
        </p:nvSpPr>
        <p:spPr>
          <a:xfrm>
            <a:off x="1335794" y="1381125"/>
            <a:ext cx="6631164" cy="4705350"/>
          </a:xfrm>
          <a:prstGeom prst="actionButtonBlank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chloe.leibrick\AppData\Local\Microsoft\Windows\Temporary Internet Files\Content.IE5\VK2VAU7L\smile[1]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9" y="0"/>
            <a:ext cx="1564007" cy="115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hloe.leibrick\AppData\Local\Microsoft\Windows\Temporary Internet Files\Content.IE5\VK2VAU7L\smile[1]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72" y="0"/>
            <a:ext cx="1564007" cy="115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hloe.leibrick\AppData\Local\Microsoft\Windows\Temporary Internet Files\Content.IE5\VK2VAU7L\smile[1]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002" y="0"/>
            <a:ext cx="1564007" cy="115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Excelent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23661" y="5367162"/>
            <a:ext cx="909813" cy="90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2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876" y="1635125"/>
            <a:ext cx="5969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i="1" dirty="0" smtClean="0"/>
              <a:t>¡</a:t>
            </a:r>
            <a:r>
              <a:rPr lang="en-US" sz="11500" i="1" dirty="0" err="1" smtClean="0"/>
              <a:t>Otra</a:t>
            </a:r>
            <a:r>
              <a:rPr lang="en-US" sz="11500" i="1" dirty="0" smtClean="0"/>
              <a:t> </a:t>
            </a:r>
            <a:r>
              <a:rPr lang="en-US" sz="11500" i="1" dirty="0" err="1" smtClean="0"/>
              <a:t>vez</a:t>
            </a:r>
            <a:r>
              <a:rPr lang="en-US" sz="11500" i="1" dirty="0" smtClean="0"/>
              <a:t>!</a:t>
            </a:r>
            <a:endParaRPr lang="en-US" sz="11500" i="1" dirty="0"/>
          </a:p>
        </p:txBody>
      </p:sp>
      <p:sp>
        <p:nvSpPr>
          <p:cNvPr id="3" name="Action Button: Custom 2">
            <a:hlinkClick r:id="" action="ppaction://hlinkshowjump?jump=lastslideviewed" highlightClick="1"/>
          </p:cNvPr>
          <p:cNvSpPr/>
          <p:nvPr/>
        </p:nvSpPr>
        <p:spPr>
          <a:xfrm>
            <a:off x="1666876" y="1562100"/>
            <a:ext cx="6238874" cy="4257675"/>
          </a:xfrm>
          <a:prstGeom prst="actionButtonBlank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9016" y="1813810"/>
            <a:ext cx="64307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i="1" dirty="0" smtClean="0"/>
              <a:t>El fin</a:t>
            </a:r>
            <a:endParaRPr lang="en-US" sz="20000" b="1" i="1" dirty="0"/>
          </a:p>
        </p:txBody>
      </p:sp>
      <p:sp>
        <p:nvSpPr>
          <p:cNvPr id="3" name="Action Button: Custom 2">
            <a:hlinkClick r:id="" action="ppaction://hlinkshowjump?jump=firstslide" highlightClick="1"/>
          </p:cNvPr>
          <p:cNvSpPr/>
          <p:nvPr/>
        </p:nvSpPr>
        <p:spPr>
          <a:xfrm>
            <a:off x="655782" y="1237673"/>
            <a:ext cx="7767782" cy="4378036"/>
          </a:xfrm>
          <a:prstGeom prst="actionButtonBlank">
            <a:avLst/>
          </a:prstGeom>
          <a:solidFill>
            <a:schemeClr val="accent3">
              <a:lumMod val="60000"/>
              <a:lumOff val="40000"/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chloe.leibrick\AppData\Local\Microsoft\Windows\Temporary Internet Files\Content.IE5\VK2VAU7L\smile[1]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09" y="0"/>
            <a:ext cx="1586794" cy="117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4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699516"/>
            <a:ext cx="8147304" cy="1344168"/>
          </a:xfrm>
        </p:spPr>
        <p:txBody>
          <a:bodyPr/>
          <a:lstStyle/>
          <a:p>
            <a:r>
              <a:rPr lang="en-US" b="1" u="sng" dirty="0" smtClean="0"/>
              <a:t>Learning Objectives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6"/>
            <a:ext cx="8147304" cy="281681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SWBAT use cognates and contextual and visual cues to identify months of the year in Spanish.</a:t>
            </a:r>
          </a:p>
          <a:p>
            <a:pPr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SWBAT use key cultural traits of  some societies in which Spanish is used to identify months of the year in Spanish.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1050" dirty="0" smtClean="0">
                <a:effectLst/>
              </a:rPr>
              <a:t>www.nysed.gov/common/nysed/files/programs/world-languages/lotelea.pdf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743825" y="5800725"/>
            <a:ext cx="1333500" cy="962025"/>
            <a:chOff x="7743825" y="5800725"/>
            <a:chExt cx="1333500" cy="962025"/>
          </a:xfrm>
        </p:grpSpPr>
        <p:sp>
          <p:nvSpPr>
            <p:cNvPr id="5" name="Right Arrow 4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ction Button: Custom 5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72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32766"/>
            <a:ext cx="8147304" cy="134416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305F66"/>
                </a:solidFill>
                <a:latin typeface="Chalkboard"/>
                <a:cs typeface="Chalkboard"/>
              </a:rPr>
              <a:t>Parte 1: </a:t>
            </a:r>
            <a:r>
              <a:rPr lang="en-US" b="1" u="sng" dirty="0" err="1" smtClean="0">
                <a:solidFill>
                  <a:srgbClr val="305F66"/>
                </a:solidFill>
                <a:latin typeface="Chalkboard"/>
                <a:cs typeface="Chalkboard"/>
              </a:rPr>
              <a:t>Instrucciones</a:t>
            </a:r>
            <a:r>
              <a:rPr lang="en-US" b="1" u="sng" dirty="0" smtClean="0">
                <a:solidFill>
                  <a:srgbClr val="305F66"/>
                </a:solidFill>
                <a:latin typeface="Chalkboard"/>
                <a:cs typeface="Chalkboard"/>
              </a:rPr>
              <a:t>:  </a:t>
            </a:r>
            <a:endParaRPr lang="en-US" b="1" u="sng" dirty="0">
              <a:solidFill>
                <a:srgbClr val="305F66"/>
              </a:solidFill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080767"/>
            <a:ext cx="8147304" cy="396760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305F66"/>
                </a:solidFill>
                <a:latin typeface="Chalkboard"/>
                <a:cs typeface="Chalkboard"/>
              </a:rPr>
              <a:t>Look at the pictures on the following slides and, from two choices, select the month that best goes with that picture. </a:t>
            </a:r>
          </a:p>
          <a:p>
            <a:endParaRPr lang="en-US" sz="3600" b="1" dirty="0">
              <a:solidFill>
                <a:srgbClr val="305F66"/>
              </a:solidFill>
              <a:latin typeface="Chalkboard"/>
              <a:cs typeface="Chalkboard"/>
            </a:endParaRPr>
          </a:p>
          <a:p>
            <a:r>
              <a:rPr lang="en-US" sz="3600" b="1" dirty="0" smtClean="0">
                <a:solidFill>
                  <a:srgbClr val="305F66"/>
                </a:solidFill>
                <a:latin typeface="Chalkboard"/>
                <a:cs typeface="Chalkboard"/>
              </a:rPr>
              <a:t>¡Buena </a:t>
            </a:r>
            <a:r>
              <a:rPr lang="en-US" sz="3600" b="1" dirty="0" err="1" smtClean="0">
                <a:solidFill>
                  <a:srgbClr val="305F66"/>
                </a:solidFill>
                <a:latin typeface="Chalkboard"/>
                <a:cs typeface="Chalkboard"/>
              </a:rPr>
              <a:t>suerte</a:t>
            </a:r>
            <a:r>
              <a:rPr lang="en-US" sz="3600" b="1" dirty="0" smtClean="0">
                <a:solidFill>
                  <a:srgbClr val="305F66"/>
                </a:solidFill>
                <a:latin typeface="Chalkboard"/>
                <a:cs typeface="Chalkboard"/>
              </a:rPr>
              <a:t>!</a:t>
            </a:r>
            <a:endParaRPr lang="en-US" sz="3600" b="1" dirty="0">
              <a:solidFill>
                <a:srgbClr val="305F66"/>
              </a:solidFill>
              <a:latin typeface="Chalkboard"/>
              <a:cs typeface="Chalkboard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743825" y="5800725"/>
            <a:ext cx="1333500" cy="962025"/>
            <a:chOff x="7743825" y="5800725"/>
            <a:chExt cx="1333500" cy="962025"/>
          </a:xfrm>
        </p:grpSpPr>
        <p:sp>
          <p:nvSpPr>
            <p:cNvPr id="5" name="Right Arrow 4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ction Button: Custom 5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97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606922"/>
            <a:ext cx="4105275" cy="942786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abril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2999" y="4606922"/>
            <a:ext cx="4041775" cy="942786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julio</a:t>
            </a:r>
            <a:endParaRPr lang="en-US" sz="5400" dirty="0"/>
          </a:p>
        </p:txBody>
      </p:sp>
      <p:pic>
        <p:nvPicPr>
          <p:cNvPr id="5" name="Picture Placeholder 4" descr="July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" r="4813"/>
          <a:stretch>
            <a:fillRect/>
          </a:stretch>
        </p:blipFill>
        <p:spPr/>
      </p:pic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1057275" y="4606922"/>
            <a:ext cx="2981325" cy="942786"/>
          </a:xfrm>
          <a:prstGeom prst="actionButtonBlank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4" action="ppaction://hlinksldjump" highlightClick="1"/>
          </p:cNvPr>
          <p:cNvSpPr/>
          <p:nvPr/>
        </p:nvSpPr>
        <p:spPr>
          <a:xfrm>
            <a:off x="5172075" y="4606922"/>
            <a:ext cx="3467100" cy="942786"/>
          </a:xfrm>
          <a:prstGeom prst="actionButtonBlank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743825" y="5800725"/>
            <a:ext cx="1333500" cy="962025"/>
            <a:chOff x="7743825" y="5800725"/>
            <a:chExt cx="1333500" cy="962025"/>
          </a:xfrm>
        </p:grpSpPr>
        <p:sp>
          <p:nvSpPr>
            <p:cNvPr id="10" name="Right Arrow 9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ction Button: Custom 10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1600" y="147781"/>
            <a:ext cx="1339273" cy="849746"/>
            <a:chOff x="101600" y="147781"/>
            <a:chExt cx="1339273" cy="849746"/>
          </a:xfrm>
        </p:grpSpPr>
        <p:sp>
          <p:nvSpPr>
            <p:cNvPr id="6" name="Left Arrow 5"/>
            <p:cNvSpPr/>
            <p:nvPr/>
          </p:nvSpPr>
          <p:spPr>
            <a:xfrm>
              <a:off x="193964" y="240145"/>
              <a:ext cx="969818" cy="665019"/>
            </a:xfrm>
            <a:prstGeom prst="lef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ction Button: Custom 12">
              <a:hlinkClick r:id="" action="ppaction://hlinkshowjump?jump=previousslide" highlightClick="1"/>
            </p:cNvPr>
            <p:cNvSpPr/>
            <p:nvPr/>
          </p:nvSpPr>
          <p:spPr>
            <a:xfrm>
              <a:off x="101600" y="147781"/>
              <a:ext cx="1339273" cy="849746"/>
            </a:xfrm>
            <a:prstGeom prst="actionButtonBlank">
              <a:avLst/>
            </a:prstGeom>
            <a:solidFill>
              <a:schemeClr val="accent3">
                <a:lumMod val="60000"/>
                <a:lumOff val="40000"/>
                <a:alpha val="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60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7879" y="4138614"/>
            <a:ext cx="3147082" cy="974536"/>
          </a:xfrm>
        </p:spPr>
        <p:txBody>
          <a:bodyPr/>
          <a:lstStyle/>
          <a:p>
            <a:r>
              <a:rPr lang="en-US" dirty="0" err="1" smtClean="0"/>
              <a:t>octubre</a:t>
            </a:r>
            <a:endParaRPr lang="en-US" dirty="0"/>
          </a:p>
        </p:txBody>
      </p:sp>
      <p:pic>
        <p:nvPicPr>
          <p:cNvPr id="5" name="Picture Placeholder 4" descr="October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7" b="3287"/>
          <a:stretch>
            <a:fillRect/>
          </a:stretch>
        </p:blipFill>
        <p:spPr>
          <a:xfrm>
            <a:off x="2211420" y="543467"/>
            <a:ext cx="4743376" cy="3069243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721224" y="4138614"/>
            <a:ext cx="3982134" cy="9745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noviembre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743825" y="5800725"/>
            <a:ext cx="1333500" cy="962025"/>
            <a:chOff x="7743825" y="5800725"/>
            <a:chExt cx="1333500" cy="962025"/>
          </a:xfrm>
        </p:grpSpPr>
        <p:sp>
          <p:nvSpPr>
            <p:cNvPr id="11" name="Right Arrow 10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ction Button: Custom 11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498476" y="4014158"/>
            <a:ext cx="3514187" cy="119743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Custom 3">
            <a:hlinkClick r:id="rId4" action="ppaction://hlinksldjump" highlightClick="1"/>
          </p:cNvPr>
          <p:cNvSpPr/>
          <p:nvPr/>
        </p:nvSpPr>
        <p:spPr>
          <a:xfrm>
            <a:off x="4258624" y="4014158"/>
            <a:ext cx="4696530" cy="119743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1600" y="147781"/>
            <a:ext cx="1339273" cy="849746"/>
            <a:chOff x="101600" y="147781"/>
            <a:chExt cx="1339273" cy="849746"/>
          </a:xfrm>
        </p:grpSpPr>
        <p:sp>
          <p:nvSpPr>
            <p:cNvPr id="14" name="Left Arrow 13"/>
            <p:cNvSpPr/>
            <p:nvPr/>
          </p:nvSpPr>
          <p:spPr>
            <a:xfrm>
              <a:off x="193964" y="240145"/>
              <a:ext cx="969818" cy="665019"/>
            </a:xfrm>
            <a:prstGeom prst="lef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ction Button: Custom 14">
              <a:hlinkClick r:id="" action="ppaction://hlinkshowjump?jump=previousslide" highlightClick="1"/>
            </p:cNvPr>
            <p:cNvSpPr/>
            <p:nvPr/>
          </p:nvSpPr>
          <p:spPr>
            <a:xfrm>
              <a:off x="101600" y="147781"/>
              <a:ext cx="1339273" cy="849746"/>
            </a:xfrm>
            <a:prstGeom prst="actionButtonBlank">
              <a:avLst/>
            </a:prstGeom>
            <a:solidFill>
              <a:schemeClr val="accent3">
                <a:lumMod val="60000"/>
                <a:lumOff val="40000"/>
                <a:alpha val="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545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978" y="4197217"/>
            <a:ext cx="2737727" cy="86341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octubre</a:t>
            </a:r>
            <a:endParaRPr lang="en-US" dirty="0"/>
          </a:p>
        </p:txBody>
      </p:sp>
      <p:pic>
        <p:nvPicPr>
          <p:cNvPr id="5" name="Picture Placeholder 4" descr="November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6" b="1486"/>
          <a:stretch>
            <a:fillRect/>
          </a:stretch>
        </p:blipFill>
        <p:spPr>
          <a:xfrm>
            <a:off x="2122842" y="466826"/>
            <a:ext cx="4930068" cy="3190044"/>
          </a:xfr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5068748" y="4007229"/>
            <a:ext cx="3773626" cy="10643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noviembre</a:t>
            </a:r>
            <a:endParaRPr lang="en-US" sz="5400" dirty="0"/>
          </a:p>
        </p:txBody>
      </p:sp>
      <p:grpSp>
        <p:nvGrpSpPr>
          <p:cNvPr id="8" name="Group 7"/>
          <p:cNvGrpSpPr/>
          <p:nvPr/>
        </p:nvGrpSpPr>
        <p:grpSpPr>
          <a:xfrm>
            <a:off x="7743825" y="5800725"/>
            <a:ext cx="1333500" cy="962025"/>
            <a:chOff x="7743825" y="5800725"/>
            <a:chExt cx="1333500" cy="962025"/>
          </a:xfrm>
        </p:grpSpPr>
        <p:sp>
          <p:nvSpPr>
            <p:cNvPr id="9" name="Right Arrow 8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ction Button: Custom 9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394114" y="4095617"/>
            <a:ext cx="3459448" cy="1123857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Custom 3">
            <a:hlinkClick r:id="rId4" action="ppaction://hlinksldjump" highlightClick="1"/>
          </p:cNvPr>
          <p:cNvSpPr/>
          <p:nvPr/>
        </p:nvSpPr>
        <p:spPr>
          <a:xfrm>
            <a:off x="5006689" y="4099525"/>
            <a:ext cx="3897744" cy="1123857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01600" y="147781"/>
            <a:ext cx="1339273" cy="849746"/>
            <a:chOff x="101600" y="147781"/>
            <a:chExt cx="1339273" cy="849746"/>
          </a:xfrm>
        </p:grpSpPr>
        <p:sp>
          <p:nvSpPr>
            <p:cNvPr id="12" name="Left Arrow 11"/>
            <p:cNvSpPr/>
            <p:nvPr/>
          </p:nvSpPr>
          <p:spPr>
            <a:xfrm>
              <a:off x="193964" y="240145"/>
              <a:ext cx="969818" cy="665019"/>
            </a:xfrm>
            <a:prstGeom prst="lef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Custom 13">
              <a:hlinkClick r:id="" action="ppaction://hlinkshowjump?jump=previousslide" highlightClick="1"/>
            </p:cNvPr>
            <p:cNvSpPr/>
            <p:nvPr/>
          </p:nvSpPr>
          <p:spPr>
            <a:xfrm>
              <a:off x="101600" y="147781"/>
              <a:ext cx="1339273" cy="849746"/>
            </a:xfrm>
            <a:prstGeom prst="actionButtonBlank">
              <a:avLst/>
            </a:prstGeom>
            <a:solidFill>
              <a:schemeClr val="accent3">
                <a:lumMod val="60000"/>
                <a:lumOff val="40000"/>
                <a:alpha val="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82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1668" y="4373836"/>
            <a:ext cx="2371971" cy="932370"/>
          </a:xfrm>
        </p:spPr>
        <p:txBody>
          <a:bodyPr/>
          <a:lstStyle/>
          <a:p>
            <a:r>
              <a:rPr lang="en-US" dirty="0" smtClean="0"/>
              <a:t>mayo</a:t>
            </a:r>
            <a:endParaRPr lang="en-US" dirty="0"/>
          </a:p>
        </p:txBody>
      </p:sp>
      <p:pic>
        <p:nvPicPr>
          <p:cNvPr id="5" name="Picture Placeholder 4" descr="February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" r="1705"/>
          <a:stretch>
            <a:fillRect/>
          </a:stretch>
        </p:blipFill>
        <p:spPr>
          <a:xfrm>
            <a:off x="2247655" y="444928"/>
            <a:ext cx="4743941" cy="3069609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20307" y="4360245"/>
            <a:ext cx="2942577" cy="9459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febrero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743825" y="5800725"/>
            <a:ext cx="1333500" cy="962025"/>
            <a:chOff x="7743825" y="5800725"/>
            <a:chExt cx="1333500" cy="962025"/>
          </a:xfrm>
        </p:grpSpPr>
        <p:sp>
          <p:nvSpPr>
            <p:cNvPr id="10" name="Right Arrow 9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ction Button: Custom 10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580224" y="4256914"/>
            <a:ext cx="3349972" cy="1166213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Custom 3">
            <a:hlinkClick r:id="rId4" action="ppaction://hlinksldjump" highlightClick="1"/>
          </p:cNvPr>
          <p:cNvSpPr/>
          <p:nvPr/>
        </p:nvSpPr>
        <p:spPr>
          <a:xfrm>
            <a:off x="5031970" y="4243323"/>
            <a:ext cx="3919249" cy="1179804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1600" y="147781"/>
            <a:ext cx="1339273" cy="849746"/>
            <a:chOff x="101600" y="147781"/>
            <a:chExt cx="1339273" cy="849746"/>
          </a:xfrm>
        </p:grpSpPr>
        <p:sp>
          <p:nvSpPr>
            <p:cNvPr id="13" name="Left Arrow 12"/>
            <p:cNvSpPr/>
            <p:nvPr/>
          </p:nvSpPr>
          <p:spPr>
            <a:xfrm>
              <a:off x="193964" y="240145"/>
              <a:ext cx="969818" cy="665019"/>
            </a:xfrm>
            <a:prstGeom prst="lef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Custom 13">
              <a:hlinkClick r:id="" action="ppaction://hlinkshowjump?jump=previousslide" highlightClick="1"/>
            </p:cNvPr>
            <p:cNvSpPr/>
            <p:nvPr/>
          </p:nvSpPr>
          <p:spPr>
            <a:xfrm>
              <a:off x="101600" y="147781"/>
              <a:ext cx="1339273" cy="849746"/>
            </a:xfrm>
            <a:prstGeom prst="actionButtonBlank">
              <a:avLst/>
            </a:prstGeom>
            <a:solidFill>
              <a:schemeClr val="accent3">
                <a:lumMod val="60000"/>
                <a:lumOff val="40000"/>
                <a:alpha val="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5730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3276" y="4495799"/>
            <a:ext cx="3962400" cy="990601"/>
          </a:xfrm>
        </p:spPr>
        <p:txBody>
          <a:bodyPr/>
          <a:lstStyle/>
          <a:p>
            <a:r>
              <a:rPr lang="en-US" dirty="0" err="1" smtClean="0"/>
              <a:t>agosto</a:t>
            </a:r>
            <a:endParaRPr lang="en-US" dirty="0"/>
          </a:p>
        </p:txBody>
      </p:sp>
      <p:pic>
        <p:nvPicPr>
          <p:cNvPr id="5" name="Picture Placeholder 4" descr="March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0" r="-1580"/>
          <a:stretch>
            <a:fillRect/>
          </a:stretch>
        </p:blipFill>
        <p:spPr/>
      </p:pic>
      <p:sp>
        <p:nvSpPr>
          <p:cNvPr id="6" name="Title 1"/>
          <p:cNvSpPr txBox="1">
            <a:spLocks/>
          </p:cNvSpPr>
          <p:nvPr/>
        </p:nvSpPr>
        <p:spPr>
          <a:xfrm>
            <a:off x="650876" y="4495799"/>
            <a:ext cx="3962400" cy="9906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marzo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743825" y="5800725"/>
            <a:ext cx="1333500" cy="962025"/>
            <a:chOff x="7743825" y="5800725"/>
            <a:chExt cx="1333500" cy="962025"/>
          </a:xfrm>
        </p:grpSpPr>
        <p:sp>
          <p:nvSpPr>
            <p:cNvPr id="10" name="Right Arrow 9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ction Button: Custom 10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952443" y="4495799"/>
            <a:ext cx="3306181" cy="1029179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Custom 3">
            <a:hlinkClick r:id="rId4" action="ppaction://hlinksldjump" highlightClick="1"/>
          </p:cNvPr>
          <p:cNvSpPr/>
          <p:nvPr/>
        </p:nvSpPr>
        <p:spPr>
          <a:xfrm>
            <a:off x="4959272" y="4495799"/>
            <a:ext cx="3317129" cy="1029179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1600" y="147781"/>
            <a:ext cx="1339273" cy="849746"/>
            <a:chOff x="101600" y="147781"/>
            <a:chExt cx="1339273" cy="849746"/>
          </a:xfrm>
        </p:grpSpPr>
        <p:sp>
          <p:nvSpPr>
            <p:cNvPr id="13" name="Left Arrow 12"/>
            <p:cNvSpPr/>
            <p:nvPr/>
          </p:nvSpPr>
          <p:spPr>
            <a:xfrm>
              <a:off x="193964" y="240145"/>
              <a:ext cx="969818" cy="665019"/>
            </a:xfrm>
            <a:prstGeom prst="lef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Custom 13">
              <a:hlinkClick r:id="" action="ppaction://hlinkshowjump?jump=previousslide" highlightClick="1"/>
            </p:cNvPr>
            <p:cNvSpPr/>
            <p:nvPr/>
          </p:nvSpPr>
          <p:spPr>
            <a:xfrm>
              <a:off x="101600" y="147781"/>
              <a:ext cx="1339273" cy="849746"/>
            </a:xfrm>
            <a:prstGeom prst="actionButtonBlank">
              <a:avLst/>
            </a:prstGeom>
            <a:solidFill>
              <a:schemeClr val="accent3">
                <a:lumMod val="60000"/>
                <a:lumOff val="40000"/>
                <a:alpha val="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81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650" y="4653203"/>
            <a:ext cx="2502900" cy="926721"/>
          </a:xfrm>
        </p:spPr>
        <p:txBody>
          <a:bodyPr/>
          <a:lstStyle/>
          <a:p>
            <a:r>
              <a:rPr lang="en-US" dirty="0" err="1" smtClean="0"/>
              <a:t>enero</a:t>
            </a:r>
            <a:endParaRPr lang="en-US" dirty="0"/>
          </a:p>
        </p:txBody>
      </p:sp>
      <p:pic>
        <p:nvPicPr>
          <p:cNvPr id="5" name="Picture Placeholder 4" descr="December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 b="3922"/>
          <a:stretch>
            <a:fillRect/>
          </a:stretch>
        </p:blipFill>
        <p:spPr/>
      </p:pic>
      <p:sp>
        <p:nvSpPr>
          <p:cNvPr id="6" name="Title 1"/>
          <p:cNvSpPr txBox="1">
            <a:spLocks/>
          </p:cNvSpPr>
          <p:nvPr/>
        </p:nvSpPr>
        <p:spPr>
          <a:xfrm>
            <a:off x="5189172" y="4543716"/>
            <a:ext cx="3726228" cy="103620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diciembre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743825" y="5800725"/>
            <a:ext cx="1333500" cy="962025"/>
            <a:chOff x="7743825" y="5800725"/>
            <a:chExt cx="1333500" cy="962025"/>
          </a:xfrm>
        </p:grpSpPr>
        <p:sp>
          <p:nvSpPr>
            <p:cNvPr id="10" name="Right Arrow 9"/>
            <p:cNvSpPr/>
            <p:nvPr/>
          </p:nvSpPr>
          <p:spPr>
            <a:xfrm>
              <a:off x="8115300" y="6027544"/>
              <a:ext cx="727074" cy="44767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ction Button: Custom 10">
              <a:hlinkClick r:id="" action="ppaction://hlinkshowjump?jump=nextslide" highlightClick="1"/>
            </p:cNvPr>
            <p:cNvSpPr/>
            <p:nvPr/>
          </p:nvSpPr>
          <p:spPr>
            <a:xfrm>
              <a:off x="7743825" y="5800725"/>
              <a:ext cx="1333500" cy="962025"/>
            </a:xfrm>
            <a:prstGeom prst="actionButtonBlank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405062" y="4653203"/>
            <a:ext cx="3503239" cy="926721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Custom 3">
            <a:hlinkClick r:id="rId4" action="ppaction://hlinksldjump" highlightClick="1"/>
          </p:cNvPr>
          <p:cNvSpPr/>
          <p:nvPr/>
        </p:nvSpPr>
        <p:spPr>
          <a:xfrm>
            <a:off x="4806005" y="4653203"/>
            <a:ext cx="4271320" cy="926721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1600" y="147781"/>
            <a:ext cx="1339273" cy="849746"/>
            <a:chOff x="101600" y="147781"/>
            <a:chExt cx="1339273" cy="849746"/>
          </a:xfrm>
        </p:grpSpPr>
        <p:sp>
          <p:nvSpPr>
            <p:cNvPr id="13" name="Left Arrow 12"/>
            <p:cNvSpPr/>
            <p:nvPr/>
          </p:nvSpPr>
          <p:spPr>
            <a:xfrm>
              <a:off x="193964" y="240145"/>
              <a:ext cx="969818" cy="665019"/>
            </a:xfrm>
            <a:prstGeom prst="lef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ction Button: Custom 13">
              <a:hlinkClick r:id="" action="ppaction://hlinkshowjump?jump=previousslide" highlightClick="1"/>
            </p:cNvPr>
            <p:cNvSpPr/>
            <p:nvPr/>
          </p:nvSpPr>
          <p:spPr>
            <a:xfrm>
              <a:off x="101600" y="147781"/>
              <a:ext cx="1339273" cy="849746"/>
            </a:xfrm>
            <a:prstGeom prst="actionButtonBlank">
              <a:avLst/>
            </a:prstGeom>
            <a:solidFill>
              <a:schemeClr val="accent3">
                <a:lumMod val="60000"/>
                <a:lumOff val="40000"/>
                <a:alpha val="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81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336</TotalTime>
  <Words>274</Words>
  <Application>Microsoft Office PowerPoint</Application>
  <PresentationFormat>On-screen Show (4:3)</PresentationFormat>
  <Paragraphs>60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Chalkboard</vt:lpstr>
      <vt:lpstr>Wingdings 2</vt:lpstr>
      <vt:lpstr>Saddle</vt:lpstr>
      <vt:lpstr>Los meses del año</vt:lpstr>
      <vt:lpstr>Learning Objectives</vt:lpstr>
      <vt:lpstr>Parte 1: Instrucciones:  </vt:lpstr>
      <vt:lpstr>abril</vt:lpstr>
      <vt:lpstr>octubre</vt:lpstr>
      <vt:lpstr>octubre</vt:lpstr>
      <vt:lpstr>mayo</vt:lpstr>
      <vt:lpstr>agosto</vt:lpstr>
      <vt:lpstr>enero</vt:lpstr>
      <vt:lpstr>Parte 2: Instrucciones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Leibrick</dc:creator>
  <cp:lastModifiedBy>labman</cp:lastModifiedBy>
  <cp:revision>61</cp:revision>
  <dcterms:created xsi:type="dcterms:W3CDTF">2017-11-06T21:14:53Z</dcterms:created>
  <dcterms:modified xsi:type="dcterms:W3CDTF">2017-11-14T21:17:03Z</dcterms:modified>
</cp:coreProperties>
</file>