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6" autoAdjust="0"/>
    <p:restoredTop sz="94660"/>
  </p:normalViewPr>
  <p:slideViewPr>
    <p:cSldViewPr>
      <p:cViewPr varScale="1">
        <p:scale>
          <a:sx n="90" d="100"/>
          <a:sy n="90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71C2-25FC-48F5-A2ED-429F6E438339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9CA2-9219-4A0C-BDA4-462C16580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934200" y="4495800"/>
            <a:ext cx="2057400" cy="198120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erlin Sans FB" pitchFamily="34" charset="0"/>
                <a:ea typeface="Batang" pitchFamily="18" charset="-127"/>
              </a:rPr>
              <a:t>¡</a:t>
            </a:r>
            <a:r>
              <a:rPr lang="en-US" sz="5400" dirty="0" err="1" smtClean="0">
                <a:latin typeface="Berlin Sans FB" pitchFamily="34" charset="0"/>
                <a:ea typeface="Batang" pitchFamily="18" charset="-127"/>
              </a:rPr>
              <a:t>Hablemos</a:t>
            </a:r>
            <a:r>
              <a:rPr lang="en-US" sz="5400" dirty="0" smtClean="0">
                <a:latin typeface="Berlin Sans FB" pitchFamily="34" charset="0"/>
                <a:ea typeface="Batang" pitchFamily="18" charset="-127"/>
              </a:rPr>
              <a:t> de</a:t>
            </a:r>
            <a:r>
              <a:rPr lang="en-US" sz="5400" dirty="0" smtClean="0">
                <a:solidFill>
                  <a:schemeClr val="accent2"/>
                </a:solidFill>
                <a:latin typeface="Berlin Sans FB" pitchFamily="34" charset="0"/>
                <a:ea typeface="Batang" pitchFamily="18" charset="-127"/>
              </a:rPr>
              <a:t> SER </a:t>
            </a:r>
            <a:r>
              <a:rPr lang="en-US" sz="5400" dirty="0" smtClean="0">
                <a:latin typeface="Berlin Sans FB" pitchFamily="34" charset="0"/>
                <a:ea typeface="Batang" pitchFamily="18" charset="-127"/>
              </a:rPr>
              <a:t>y </a:t>
            </a:r>
            <a:r>
              <a:rPr lang="en-US" sz="5400" dirty="0" smtClean="0">
                <a:solidFill>
                  <a:schemeClr val="accent1"/>
                </a:solidFill>
                <a:latin typeface="Berlin Sans FB" pitchFamily="34" charset="0"/>
                <a:ea typeface="Batang" pitchFamily="18" charset="-127"/>
              </a:rPr>
              <a:t>ESTAR</a:t>
            </a:r>
            <a:r>
              <a:rPr lang="en-US" sz="5400" dirty="0" smtClean="0">
                <a:latin typeface="Berlin Sans FB" pitchFamily="34" charset="0"/>
                <a:ea typeface="Batang" pitchFamily="18" charset="-127"/>
              </a:rPr>
              <a:t>!</a:t>
            </a:r>
            <a:endParaRPr lang="en-US" sz="5400" dirty="0">
              <a:latin typeface="Berlin Sans FB" pitchFamily="34" charset="0"/>
              <a:ea typeface="Batang" pitchFamily="18" charset="-127"/>
            </a:endParaRPr>
          </a:p>
        </p:txBody>
      </p:sp>
      <p:pic>
        <p:nvPicPr>
          <p:cNvPr id="2050" name="Picture 2" descr="D:\Program Files\Microsoft Office\Media\CntCD1\Animated\j02841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00400"/>
            <a:ext cx="3190875" cy="2610716"/>
          </a:xfrm>
          <a:prstGeom prst="rect">
            <a:avLst/>
          </a:prstGeom>
          <a:noFill/>
        </p:spPr>
      </p:pic>
      <p:pic>
        <p:nvPicPr>
          <p:cNvPr id="8" name="Picture 7" descr="Button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486400"/>
            <a:ext cx="628650" cy="5727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14800"/>
            <a:ext cx="86868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La ciudad de </a:t>
            </a:r>
            <a:r>
              <a:rPr lang="en-US" dirty="0" smtClean="0"/>
              <a:t>M</a:t>
            </a:r>
            <a:r>
              <a:rPr lang="en-US" dirty="0" smtClean="0"/>
              <a:t>adrid                   en el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4953000" y="38100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953000" y="46482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paDeEspa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838200"/>
            <a:ext cx="3519081" cy="254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de la </a:t>
            </a:r>
            <a:r>
              <a:rPr lang="en-US" dirty="0" err="1" smtClean="0"/>
              <a:t>tarde</a:t>
            </a:r>
            <a:r>
              <a:rPr lang="en-US" dirty="0" smtClean="0"/>
              <a:t> y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cenar</a:t>
            </a:r>
            <a:r>
              <a:rPr lang="en-US" dirty="0" smtClean="0"/>
              <a:t>.                      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219200" y="34290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Están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219200" y="42672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Son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estauran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33400"/>
            <a:ext cx="4495800" cy="299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El </a:t>
            </a:r>
            <a:r>
              <a:rPr lang="en-US" dirty="0" err="1" smtClean="0"/>
              <a:t>postre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probé</a:t>
            </a:r>
            <a:r>
              <a:rPr lang="en-US" dirty="0" smtClean="0"/>
              <a:t> </a:t>
            </a:r>
            <a:r>
              <a:rPr lang="en-US" dirty="0" err="1" smtClean="0"/>
              <a:t>hoy</a:t>
            </a:r>
            <a:r>
              <a:rPr lang="en-US" dirty="0" smtClean="0"/>
              <a:t> </a:t>
            </a:r>
            <a:r>
              <a:rPr lang="en-US" dirty="0" err="1" smtClean="0"/>
              <a:t>riquísimo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6324600" y="38100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6324600" y="46482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urr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09600"/>
            <a:ext cx="3733800" cy="3244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Mañana</a:t>
            </a:r>
            <a:r>
              <a:rPr lang="en-US" dirty="0" smtClean="0"/>
              <a:t>                       el </a:t>
            </a:r>
            <a:r>
              <a:rPr lang="en-US" dirty="0" err="1" smtClean="0"/>
              <a:t>doce</a:t>
            </a:r>
            <a:r>
              <a:rPr lang="en-US" dirty="0" smtClean="0"/>
              <a:t> de </a:t>
            </a:r>
            <a:r>
              <a:rPr lang="en-US" dirty="0" err="1" smtClean="0"/>
              <a:t>octubre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celebrar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971800" y="34290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971800" y="42672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sf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572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¡</a:t>
            </a:r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fiesta!                   en el </a:t>
            </a:r>
            <a:r>
              <a:rPr lang="en-US" dirty="0" err="1" smtClean="0"/>
              <a:t>palacio</a:t>
            </a:r>
            <a:r>
              <a:rPr lang="en-US" dirty="0" smtClean="0"/>
              <a:t> real.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562600" y="37338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5562600" y="45720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Es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alac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685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14800"/>
            <a:ext cx="82296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Vamos</a:t>
            </a:r>
            <a:r>
              <a:rPr lang="en-US" dirty="0" smtClean="0"/>
              <a:t> a </a:t>
            </a:r>
            <a:r>
              <a:rPr lang="en-US" dirty="0" err="1" smtClean="0"/>
              <a:t>ver</a:t>
            </a:r>
            <a:r>
              <a:rPr lang="en-US" dirty="0" smtClean="0"/>
              <a:t> a Juan Carlos. El            </a:t>
            </a:r>
            <a:r>
              <a:rPr lang="en-US" dirty="0" err="1" smtClean="0"/>
              <a:t>el</a:t>
            </a:r>
            <a:r>
              <a:rPr lang="en-US" dirty="0" smtClean="0"/>
              <a:t> Rey 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6858000" y="37338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6858000" y="45720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l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8600"/>
            <a:ext cx="2605607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Mi </a:t>
            </a:r>
            <a:r>
              <a:rPr lang="en-US" dirty="0" err="1" smtClean="0"/>
              <a:t>familia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r>
              <a:rPr lang="en-US" dirty="0" smtClean="0"/>
              <a:t>                     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contentos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4267200" y="33528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estamos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267200" y="41910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somos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uertadeAlca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46481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itchFamily="34" charset="0"/>
              </a:rPr>
              <a:t>¡</a:t>
            </a:r>
            <a:r>
              <a:rPr lang="en-US" sz="6000" dirty="0" err="1" smtClean="0">
                <a:latin typeface="Berlin Sans FB" pitchFamily="34" charset="0"/>
              </a:rPr>
              <a:t>Muy</a:t>
            </a:r>
            <a:r>
              <a:rPr lang="en-US" sz="6000" dirty="0" smtClean="0">
                <a:latin typeface="Berlin Sans FB" pitchFamily="34" charset="0"/>
              </a:rPr>
              <a:t> </a:t>
            </a:r>
            <a:r>
              <a:rPr lang="en-US" sz="6000" dirty="0" err="1" smtClean="0">
                <a:latin typeface="Berlin Sans FB" pitchFamily="34" charset="0"/>
              </a:rPr>
              <a:t>bien</a:t>
            </a:r>
            <a:r>
              <a:rPr lang="en-US" sz="6000" dirty="0" smtClean="0">
                <a:latin typeface="Berlin Sans FB" pitchFamily="34" charset="0"/>
              </a:rPr>
              <a:t> </a:t>
            </a:r>
            <a:r>
              <a:rPr lang="en-US" sz="6000" dirty="0" err="1" smtClean="0">
                <a:latin typeface="Berlin Sans FB" pitchFamily="34" charset="0"/>
              </a:rPr>
              <a:t>hecho</a:t>
            </a:r>
            <a:r>
              <a:rPr lang="en-US" sz="6000" dirty="0" smtClean="0">
                <a:latin typeface="Berlin Sans FB" pitchFamily="34" charset="0"/>
              </a:rPr>
              <a:t>!</a:t>
            </a:r>
            <a:br>
              <a:rPr lang="en-US" sz="6000" dirty="0" smtClean="0">
                <a:latin typeface="Berlin Sans FB" pitchFamily="34" charset="0"/>
              </a:rPr>
            </a:br>
            <a:r>
              <a:rPr lang="en-US" sz="6000" dirty="0" smtClean="0">
                <a:latin typeface="Berlin Sans FB" pitchFamily="34" charset="0"/>
              </a:rPr>
              <a:t/>
            </a:r>
            <a:br>
              <a:rPr lang="en-US" sz="6000" dirty="0" smtClean="0">
                <a:latin typeface="Berlin Sans FB" pitchFamily="34" charset="0"/>
              </a:rPr>
            </a:br>
            <a:r>
              <a:rPr lang="en-US" sz="6000" dirty="0" smtClean="0">
                <a:latin typeface="Berlin Sans FB" pitchFamily="34" charset="0"/>
              </a:rPr>
              <a:t/>
            </a:r>
            <a:br>
              <a:rPr lang="en-US" sz="6000" dirty="0" smtClean="0">
                <a:latin typeface="Berlin Sans FB" pitchFamily="34" charset="0"/>
              </a:rPr>
            </a:br>
            <a:r>
              <a:rPr lang="en-US" sz="6000" dirty="0" err="1" smtClean="0">
                <a:latin typeface="Berlin Sans FB" pitchFamily="34" charset="0"/>
              </a:rPr>
              <a:t>Ahora</a:t>
            </a:r>
            <a:r>
              <a:rPr lang="en-US" sz="6000" dirty="0" smtClean="0">
                <a:latin typeface="Berlin Sans FB" pitchFamily="34" charset="0"/>
              </a:rPr>
              <a:t>, </a:t>
            </a:r>
            <a:r>
              <a:rPr lang="en-US" sz="6000" dirty="0" err="1" smtClean="0">
                <a:latin typeface="Berlin Sans FB" pitchFamily="34" charset="0"/>
              </a:rPr>
              <a:t>entiendes</a:t>
            </a:r>
            <a:r>
              <a:rPr lang="en-US" sz="6000" dirty="0" smtClean="0">
                <a:latin typeface="Berlin Sans FB" pitchFamily="34" charset="0"/>
              </a:rPr>
              <a:t> los </a:t>
            </a:r>
            <a:r>
              <a:rPr lang="en-US" sz="6000" dirty="0" err="1" smtClean="0">
                <a:latin typeface="Berlin Sans FB" pitchFamily="34" charset="0"/>
              </a:rPr>
              <a:t>verbos</a:t>
            </a:r>
            <a:r>
              <a:rPr lang="en-US" sz="6000" dirty="0" smtClean="0">
                <a:latin typeface="Berlin Sans FB" pitchFamily="34" charset="0"/>
              </a:rPr>
              <a:t> ser y </a:t>
            </a:r>
            <a:r>
              <a:rPr lang="en-US" sz="6000" dirty="0" err="1" smtClean="0">
                <a:latin typeface="Berlin Sans FB" pitchFamily="34" charset="0"/>
              </a:rPr>
              <a:t>estar</a:t>
            </a:r>
            <a:r>
              <a:rPr lang="en-US" sz="6000" dirty="0" smtClean="0">
                <a:latin typeface="Berlin Sans FB" pitchFamily="34" charset="0"/>
              </a:rPr>
              <a:t>.</a:t>
            </a:r>
            <a:endParaRPr lang="en-US" sz="6000" dirty="0">
              <a:latin typeface="Berlin Sans FB" pitchFamily="34" charset="0"/>
            </a:endParaRPr>
          </a:p>
        </p:txBody>
      </p:sp>
      <p:pic>
        <p:nvPicPr>
          <p:cNvPr id="6" name="Picture 5" descr="glob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05000"/>
            <a:ext cx="1828800" cy="1987826"/>
          </a:xfrm>
          <a:prstGeom prst="rect">
            <a:avLst/>
          </a:prstGeom>
        </p:spPr>
      </p:pic>
      <p:pic>
        <p:nvPicPr>
          <p:cNvPr id="10" name="MSSN00732A0000[1].wav">
            <a:hlinkClick r:id="" action="ppaction://media"/>
          </p:cNvPr>
          <p:cNvPicPr>
            <a:picLocks noRot="1" noChangeAspect="1"/>
          </p:cNvPicPr>
          <p:nvPr>
            <a:wavAudioFile r:embed="rId1" name="MSSN00732A0000[1].wav"/>
          </p:nvPr>
        </p:nvPicPr>
        <p:blipFill>
          <a:blip r:embed="rId4"/>
          <a:stretch>
            <a:fillRect/>
          </a:stretch>
        </p:blipFill>
        <p:spPr>
          <a:xfrm flipH="1">
            <a:off x="5410200" y="2057400"/>
            <a:ext cx="3429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Berlin Sans FB" pitchFamily="34" charset="0"/>
              </a:rPr>
              <a:t>Sí</a:t>
            </a:r>
            <a:r>
              <a:rPr lang="en-US" sz="7200" dirty="0" smtClean="0">
                <a:latin typeface="Berlin Sans FB" pitchFamily="34" charset="0"/>
              </a:rPr>
              <a:t> ¡Bien </a:t>
            </a:r>
            <a:r>
              <a:rPr lang="en-US" sz="7200" dirty="0" err="1" smtClean="0">
                <a:latin typeface="Berlin Sans FB" pitchFamily="34" charset="0"/>
              </a:rPr>
              <a:t>hecho</a:t>
            </a:r>
            <a:r>
              <a:rPr lang="en-US" sz="7200" dirty="0" smtClean="0">
                <a:latin typeface="Berlin Sans FB" pitchFamily="34" charset="0"/>
              </a:rPr>
              <a:t>!</a:t>
            </a:r>
            <a:endParaRPr lang="en-US" sz="7200" dirty="0">
              <a:latin typeface="Berlin Sans FB" pitchFamily="34" charset="0"/>
            </a:endParaRPr>
          </a:p>
        </p:txBody>
      </p:sp>
      <p:pic>
        <p:nvPicPr>
          <p:cNvPr id="4" name="Picture 3" descr="DancingM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No, ¡</a:t>
            </a:r>
            <a:r>
              <a:rPr lang="en-US" sz="4800" dirty="0" err="1" smtClean="0">
                <a:latin typeface="Berlin Sans FB" pitchFamily="34" charset="0"/>
              </a:rPr>
              <a:t>Tienes</a:t>
            </a:r>
            <a:r>
              <a:rPr lang="en-US" sz="4800" dirty="0" smtClean="0">
                <a:latin typeface="Berlin Sans FB" pitchFamily="34" charset="0"/>
              </a:rPr>
              <a:t> </a:t>
            </a:r>
            <a:r>
              <a:rPr lang="en-US" sz="4800" dirty="0" err="1" smtClean="0">
                <a:latin typeface="Berlin Sans FB" pitchFamily="34" charset="0"/>
              </a:rPr>
              <a:t>que</a:t>
            </a:r>
            <a:r>
              <a:rPr lang="en-US" sz="4800" dirty="0" smtClean="0">
                <a:latin typeface="Berlin Sans FB" pitchFamily="34" charset="0"/>
              </a:rPr>
              <a:t> </a:t>
            </a:r>
            <a:r>
              <a:rPr lang="en-US" sz="4800" dirty="0" err="1" smtClean="0">
                <a:latin typeface="Berlin Sans FB" pitchFamily="34" charset="0"/>
              </a:rPr>
              <a:t>estudiar</a:t>
            </a:r>
            <a:r>
              <a:rPr lang="en-US" sz="4800" dirty="0" smtClean="0">
                <a:latin typeface="Berlin Sans FB" pitchFamily="34" charset="0"/>
              </a:rPr>
              <a:t> </a:t>
            </a:r>
            <a:r>
              <a:rPr lang="en-US" sz="4800" dirty="0" err="1" smtClean="0">
                <a:latin typeface="Berlin Sans FB" pitchFamily="34" charset="0"/>
              </a:rPr>
              <a:t>más</a:t>
            </a:r>
            <a:r>
              <a:rPr lang="en-US" sz="4800" dirty="0" smtClean="0">
                <a:latin typeface="Berlin Sans FB" pitchFamily="34" charset="0"/>
              </a:rPr>
              <a:t>!</a:t>
            </a:r>
            <a:endParaRPr lang="en-US" sz="4800" dirty="0">
              <a:latin typeface="Berlin Sans FB" pitchFamily="34" charset="0"/>
            </a:endParaRPr>
          </a:p>
        </p:txBody>
      </p:sp>
      <p:pic>
        <p:nvPicPr>
          <p:cNvPr id="4" name="Picture 3" descr="CrazyEy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124200"/>
            <a:ext cx="1843088" cy="124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¿</a:t>
            </a:r>
            <a:r>
              <a:rPr lang="en-US" sz="4800" dirty="0" err="1" smtClean="0">
                <a:latin typeface="Berlin Sans FB" pitchFamily="34" charset="0"/>
              </a:rPr>
              <a:t>Qué</a:t>
            </a:r>
            <a:r>
              <a:rPr lang="en-US" sz="4800" dirty="0" smtClean="0">
                <a:latin typeface="Berlin Sans FB" pitchFamily="34" charset="0"/>
              </a:rPr>
              <a:t> </a:t>
            </a:r>
            <a:r>
              <a:rPr lang="en-US" sz="4800" dirty="0" err="1" smtClean="0">
                <a:latin typeface="Berlin Sans FB" pitchFamily="34" charset="0"/>
              </a:rPr>
              <a:t>significan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 ser </a:t>
            </a:r>
            <a:r>
              <a:rPr lang="en-US" sz="4800" dirty="0" smtClean="0">
                <a:latin typeface="Berlin Sans FB" pitchFamily="34" charset="0"/>
              </a:rPr>
              <a:t>y </a:t>
            </a:r>
            <a:r>
              <a:rPr lang="en-US" sz="4800" dirty="0" err="1" smtClean="0">
                <a:solidFill>
                  <a:schemeClr val="accent1"/>
                </a:solidFill>
                <a:latin typeface="Berlin Sans FB" pitchFamily="34" charset="0"/>
              </a:rPr>
              <a:t>estar</a:t>
            </a:r>
            <a:r>
              <a:rPr lang="en-US" sz="4800" dirty="0" smtClean="0">
                <a:latin typeface="Berlin Sans FB" pitchFamily="34" charset="0"/>
              </a:rPr>
              <a:t>?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4" name="Action Button: Custom 3">
            <a:hlinkClick r:id="" action="ppaction://noaction" highlightClick="1">
              <a:snd r:embed="rId2" name="Incorrecto.wav"/>
            </a:hlinkClick>
          </p:cNvPr>
          <p:cNvSpPr/>
          <p:nvPr/>
        </p:nvSpPr>
        <p:spPr>
          <a:xfrm>
            <a:off x="3124200" y="2362200"/>
            <a:ext cx="2895600" cy="914400"/>
          </a:xfrm>
          <a:prstGeom prst="actionButtonBlank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erlin Sans FB" pitchFamily="34" charset="0"/>
              </a:rPr>
              <a:t>to want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3124200" y="3505200"/>
            <a:ext cx="2895600" cy="914400"/>
          </a:xfrm>
          <a:prstGeom prst="actionButtonBlank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erlin Sans FB" pitchFamily="34" charset="0"/>
              </a:rPr>
              <a:t>to be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6" name="Action Button: Custom 5">
            <a:hlinkClick r:id="" action="ppaction://noaction" highlightClick="1">
              <a:snd r:embed="rId2" name="Incorrecto.wav"/>
            </a:hlinkClick>
          </p:cNvPr>
          <p:cNvSpPr/>
          <p:nvPr/>
        </p:nvSpPr>
        <p:spPr>
          <a:xfrm>
            <a:off x="3124200" y="4648200"/>
            <a:ext cx="2895600" cy="914400"/>
          </a:xfrm>
          <a:prstGeom prst="actionButtonBlank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Berlin Sans FB" pitchFamily="34" charset="0"/>
              </a:rPr>
              <a:t>to have</a:t>
            </a:r>
            <a:endParaRPr lang="en-US" sz="4800" dirty="0">
              <a:latin typeface="Berlin Sans FB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17065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erlin Sans FB" pitchFamily="34" charset="0"/>
              </a:rPr>
              <a:t>¡</a:t>
            </a:r>
            <a:r>
              <a:rPr lang="en-US" sz="7200" dirty="0" err="1" smtClean="0">
                <a:latin typeface="Berlin Sans FB" pitchFamily="34" charset="0"/>
              </a:rPr>
              <a:t>Muy</a:t>
            </a:r>
            <a:r>
              <a:rPr lang="en-US" sz="7200" dirty="0" smtClean="0">
                <a:latin typeface="Berlin Sans FB" pitchFamily="34" charset="0"/>
              </a:rPr>
              <a:t> </a:t>
            </a:r>
            <a:r>
              <a:rPr lang="en-US" sz="7200" dirty="0" err="1" smtClean="0">
                <a:latin typeface="Berlin Sans FB" pitchFamily="34" charset="0"/>
              </a:rPr>
              <a:t>bien</a:t>
            </a:r>
            <a:r>
              <a:rPr lang="en-US" sz="7200" dirty="0" smtClean="0">
                <a:latin typeface="Berlin Sans FB" pitchFamily="34" charset="0"/>
              </a:rPr>
              <a:t>! </a:t>
            </a:r>
            <a:endParaRPr lang="en-US" sz="7200" dirty="0">
              <a:latin typeface="Berlin Sans FB" pitchFamily="34" charset="0"/>
            </a:endParaRPr>
          </a:p>
        </p:txBody>
      </p:sp>
      <p:pic>
        <p:nvPicPr>
          <p:cNvPr id="1027" name="Picture 3" descr="D:\Program Files\Microsoft Office\Media\CntCD1\Animated\j033657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1371600" cy="1796796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838200"/>
            <a:ext cx="85344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Ambos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verbos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significan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 “to be.”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latin typeface="Berlin Sans FB" pitchFamily="34" charset="0"/>
              <a:ea typeface="Batang" pitchFamily="18" charset="-127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 ¡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Pero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necesitas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Batang" pitchFamily="18" charset="-127"/>
                <a:cs typeface="+mj-cs"/>
              </a:rPr>
              <a:t> m</a:t>
            </a:r>
            <a:r>
              <a:rPr lang="en-US" sz="4400" dirty="0" err="1" smtClean="0">
                <a:latin typeface="Berlin Sans FB" pitchFamily="34" charset="0"/>
              </a:rPr>
              <a:t>ás</a:t>
            </a:r>
            <a:r>
              <a:rPr lang="en-US" sz="4400" dirty="0" smtClean="0">
                <a:latin typeface="Berlin Sans FB" pitchFamily="34" charset="0"/>
              </a:rPr>
              <a:t> </a:t>
            </a:r>
            <a:r>
              <a:rPr lang="en-US" sz="4400" dirty="0" err="1" smtClean="0">
                <a:latin typeface="Berlin Sans FB" pitchFamily="34" charset="0"/>
              </a:rPr>
              <a:t>información</a:t>
            </a:r>
            <a:r>
              <a:rPr lang="en-US" sz="4400" dirty="0" smtClean="0">
                <a:latin typeface="Berlin Sans FB" pitchFamily="34" charset="0"/>
              </a:rPr>
              <a:t>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Batang" pitchFamily="18" charset="-127"/>
              <a:cs typeface="+mj-cs"/>
            </a:endParaRPr>
          </a:p>
        </p:txBody>
      </p:sp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5029200" y="5029200"/>
            <a:ext cx="3429000" cy="1219200"/>
          </a:xfrm>
          <a:prstGeom prst="actionButtonBlank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¿</a:t>
            </a:r>
            <a:r>
              <a:rPr lang="en-US" sz="3200" dirty="0" err="1" smtClean="0">
                <a:latin typeface="Berlin Sans FB" pitchFamily="34" charset="0"/>
              </a:rPr>
              <a:t>Cuándo</a:t>
            </a:r>
            <a:r>
              <a:rPr lang="en-US" sz="3200" dirty="0" smtClean="0">
                <a:latin typeface="Berlin Sans FB" pitchFamily="34" charset="0"/>
              </a:rPr>
              <a:t> se </a:t>
            </a:r>
            <a:r>
              <a:rPr lang="en-US" sz="3200" dirty="0" err="1" smtClean="0">
                <a:latin typeface="Berlin Sans FB" pitchFamily="34" charset="0"/>
              </a:rPr>
              <a:t>usan</a:t>
            </a:r>
            <a:r>
              <a:rPr lang="en-US" sz="3200" dirty="0" smtClean="0">
                <a:latin typeface="Berlin Sans FB" pitchFamily="34" charset="0"/>
              </a:rPr>
              <a:t>?</a:t>
            </a:r>
            <a:endParaRPr lang="en-US" sz="1200" dirty="0">
              <a:latin typeface="Berlin Sans FB" pitchFamily="34" charset="0"/>
            </a:endParaRPr>
          </a:p>
        </p:txBody>
      </p:sp>
      <p:sp>
        <p:nvSpPr>
          <p:cNvPr id="14" name="Action Button: Custom 13">
            <a:hlinkClick r:id="" action="ppaction://hlinkshowjump?jump=nextslide" highlightClick="1"/>
          </p:cNvPr>
          <p:cNvSpPr/>
          <p:nvPr/>
        </p:nvSpPr>
        <p:spPr>
          <a:xfrm>
            <a:off x="1295400" y="5029200"/>
            <a:ext cx="3429000" cy="1219200"/>
          </a:xfrm>
          <a:prstGeom prst="actionButtonBlank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erlin Sans FB" pitchFamily="34" charset="0"/>
              </a:rPr>
              <a:t>Quiero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ver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las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formas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7543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733800" cy="11731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  <a:latin typeface="Berlin Sans FB" pitchFamily="34" charset="0"/>
              </a:rPr>
              <a:t>SER</a:t>
            </a:r>
            <a:endParaRPr lang="en-US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0" y="1143000"/>
            <a:ext cx="37338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ESTAR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286000"/>
          <a:ext cx="3581400" cy="2184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/>
                <a:gridCol w="1790700"/>
              </a:tblGrid>
              <a:tr h="7281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somos</a:t>
                      </a:r>
                      <a:endParaRPr lang="en-US" sz="2800" dirty="0"/>
                    </a:p>
                  </a:txBody>
                  <a:tcPr/>
                </a:tc>
              </a:tr>
              <a:tr h="7281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sois</a:t>
                      </a:r>
                      <a:endParaRPr lang="en-US" sz="2800" dirty="0"/>
                    </a:p>
                  </a:txBody>
                  <a:tcPr/>
                </a:tc>
              </a:tr>
              <a:tr h="7281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286000"/>
          <a:ext cx="3581400" cy="218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7281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estoy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estamos</a:t>
                      </a:r>
                      <a:endParaRPr lang="en-US" sz="2800" dirty="0"/>
                    </a:p>
                  </a:txBody>
                  <a:tcPr/>
                </a:tc>
              </a:tr>
              <a:tr h="7281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estás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estáis</a:t>
                      </a:r>
                      <a:endParaRPr lang="en-US" sz="2800" dirty="0"/>
                    </a:p>
                  </a:txBody>
                  <a:tcPr/>
                </a:tc>
              </a:tr>
              <a:tr h="7281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está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están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09600" y="5410200"/>
            <a:ext cx="1066800" cy="990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latin typeface="Berlin Sans FB" pitchFamily="34" charset="0"/>
              </a:rPr>
              <a:t>SER</a:t>
            </a:r>
            <a:r>
              <a:rPr lang="en-US" sz="6600" dirty="0" smtClean="0">
                <a:latin typeface="Berlin Sans FB" pitchFamily="34" charset="0"/>
              </a:rPr>
              <a:t> se </a:t>
            </a:r>
            <a:r>
              <a:rPr lang="en-US" sz="6600" dirty="0" err="1" smtClean="0">
                <a:latin typeface="Berlin Sans FB" pitchFamily="34" charset="0"/>
              </a:rPr>
              <a:t>usa</a:t>
            </a:r>
            <a:r>
              <a:rPr lang="en-US" sz="6600" dirty="0" smtClean="0">
                <a:latin typeface="Berlin Sans FB" pitchFamily="34" charset="0"/>
              </a:rPr>
              <a:t> </a:t>
            </a:r>
            <a:r>
              <a:rPr lang="en-US" sz="6600" dirty="0" err="1" smtClean="0">
                <a:latin typeface="Berlin Sans FB" pitchFamily="34" charset="0"/>
              </a:rPr>
              <a:t>para</a:t>
            </a:r>
            <a:r>
              <a:rPr lang="en-US" sz="6600" dirty="0" smtClean="0">
                <a:latin typeface="Berlin Sans FB" pitchFamily="34" charset="0"/>
              </a:rPr>
              <a:t>…</a:t>
            </a:r>
            <a:endParaRPr lang="en-US" sz="66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describir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algo</a:t>
            </a:r>
            <a:endParaRPr lang="en-US" sz="3200" dirty="0" smtClean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identificar</a:t>
            </a:r>
            <a:endParaRPr lang="en-US" sz="3200" dirty="0" smtClean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Berlin Sans FB" pitchFamily="34" charset="0"/>
              </a:rPr>
              <a:t>la </a:t>
            </a:r>
            <a:r>
              <a:rPr lang="en-US" sz="3200" dirty="0" err="1" smtClean="0">
                <a:latin typeface="Berlin Sans FB" pitchFamily="34" charset="0"/>
              </a:rPr>
              <a:t>hora</a:t>
            </a:r>
            <a:r>
              <a:rPr lang="en-US" sz="3200" dirty="0" smtClean="0">
                <a:latin typeface="Berlin Sans FB" pitchFamily="34" charset="0"/>
              </a:rPr>
              <a:t> / la </a:t>
            </a:r>
            <a:r>
              <a:rPr lang="en-US" sz="3200" dirty="0" err="1" smtClean="0">
                <a:latin typeface="Berlin Sans FB" pitchFamily="34" charset="0"/>
              </a:rPr>
              <a:t>fecha</a:t>
            </a:r>
            <a:endParaRPr lang="en-US" sz="3200" dirty="0" smtClean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nacionalidad</a:t>
            </a:r>
            <a:endParaRPr lang="en-US" sz="3200" dirty="0" smtClean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ubicación</a:t>
            </a:r>
            <a:r>
              <a:rPr lang="en-US" sz="3200" dirty="0" smtClean="0">
                <a:latin typeface="Berlin Sans FB" pitchFamily="34" charset="0"/>
              </a:rPr>
              <a:t> de </a:t>
            </a:r>
            <a:r>
              <a:rPr lang="en-US" sz="3200" dirty="0" err="1" smtClean="0">
                <a:latin typeface="Berlin Sans FB" pitchFamily="34" charset="0"/>
              </a:rPr>
              <a:t>evento</a:t>
            </a:r>
            <a:endParaRPr lang="en-US" sz="3200" dirty="0" smtClean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profesiones</a:t>
            </a:r>
            <a:endParaRPr lang="en-US" sz="3200" dirty="0" smtClean="0">
              <a:latin typeface="Berlin Sans FB" pitchFamily="34" charset="0"/>
            </a:endParaRPr>
          </a:p>
          <a:p>
            <a:endParaRPr lang="en-US" sz="3200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876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3200" dirty="0" smtClean="0">
                <a:latin typeface="Berlin Sans FB" pitchFamily="34" charset="0"/>
              </a:rPr>
              <a:t>Mi casa </a:t>
            </a:r>
            <a:r>
              <a:rPr lang="en-US" sz="3200" dirty="0" err="1" smtClean="0">
                <a:solidFill>
                  <a:schemeClr val="accent2"/>
                </a:solidFill>
                <a:latin typeface="Berlin Sans FB" pitchFamily="34" charset="0"/>
              </a:rPr>
              <a:t>es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pequeña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 smtClean="0">
                <a:latin typeface="Berlin Sans FB" pitchFamily="34" charset="0"/>
              </a:rPr>
              <a:t>Ella</a:t>
            </a: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Berlin Sans FB" pitchFamily="34" charset="0"/>
              </a:rPr>
              <a:t>es</a:t>
            </a: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3200" dirty="0" smtClean="0">
                <a:latin typeface="Berlin Sans FB" pitchFamily="34" charset="0"/>
              </a:rPr>
              <a:t>mi </a:t>
            </a:r>
            <a:r>
              <a:rPr lang="en-US" sz="3200" dirty="0" err="1" smtClean="0">
                <a:latin typeface="Berlin Sans FB" pitchFamily="34" charset="0"/>
              </a:rPr>
              <a:t>mejor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amiga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Son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las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tres</a:t>
            </a:r>
            <a:r>
              <a:rPr lang="en-US" sz="3200" dirty="0" smtClean="0">
                <a:latin typeface="Berlin Sans FB" pitchFamily="34" charset="0"/>
              </a:rPr>
              <a:t> y media.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 smtClean="0">
                <a:latin typeface="Berlin Sans FB" pitchFamily="34" charset="0"/>
              </a:rPr>
              <a:t>Mi </a:t>
            </a:r>
            <a:r>
              <a:rPr lang="en-US" sz="3200" dirty="0" err="1" smtClean="0">
                <a:latin typeface="Berlin Sans FB" pitchFamily="34" charset="0"/>
              </a:rPr>
              <a:t>vecino</a:t>
            </a: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Berlin Sans FB" pitchFamily="34" charset="0"/>
              </a:rPr>
              <a:t>es</a:t>
            </a: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guatemalteco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 smtClean="0">
                <a:latin typeface="Berlin Sans FB" pitchFamily="34" charset="0"/>
              </a:rPr>
              <a:t>El </a:t>
            </a:r>
            <a:r>
              <a:rPr lang="en-US" sz="3200" dirty="0" err="1" smtClean="0">
                <a:latin typeface="Berlin Sans FB" pitchFamily="34" charset="0"/>
              </a:rPr>
              <a:t>concierto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Berlin Sans FB" pitchFamily="34" charset="0"/>
              </a:rPr>
              <a:t>es</a:t>
            </a:r>
            <a:r>
              <a:rPr lang="en-US" sz="3200" dirty="0" smtClean="0">
                <a:latin typeface="Berlin Sans FB" pitchFamily="34" charset="0"/>
              </a:rPr>
              <a:t> en Madrid.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2"/>
                </a:solidFill>
                <a:latin typeface="Berlin Sans FB" pitchFamily="34" charset="0"/>
              </a:rPr>
              <a:t>Soy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dentista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  <a:latin typeface="Berlin Sans FB" pitchFamily="34" charset="0"/>
              </a:rPr>
              <a:t>ESTAR</a:t>
            </a:r>
            <a:r>
              <a:rPr lang="en-US" sz="6600" dirty="0" smtClean="0">
                <a:latin typeface="Berlin Sans FB" pitchFamily="34" charset="0"/>
              </a:rPr>
              <a:t> se </a:t>
            </a:r>
            <a:r>
              <a:rPr lang="en-US" sz="6600" dirty="0" err="1" smtClean="0">
                <a:latin typeface="Berlin Sans FB" pitchFamily="34" charset="0"/>
              </a:rPr>
              <a:t>usa</a:t>
            </a:r>
            <a:r>
              <a:rPr lang="en-US" sz="6600" dirty="0" smtClean="0">
                <a:latin typeface="Berlin Sans FB" pitchFamily="34" charset="0"/>
              </a:rPr>
              <a:t> </a:t>
            </a:r>
            <a:r>
              <a:rPr lang="en-US" sz="6600" dirty="0" err="1" smtClean="0">
                <a:latin typeface="Berlin Sans FB" pitchFamily="34" charset="0"/>
              </a:rPr>
              <a:t>para</a:t>
            </a:r>
            <a:r>
              <a:rPr lang="en-US" sz="6600" dirty="0" smtClean="0">
                <a:latin typeface="Berlin Sans FB" pitchFamily="34" charset="0"/>
              </a:rPr>
              <a:t>…</a:t>
            </a:r>
            <a:endParaRPr lang="en-US" sz="6600" dirty="0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Berlin Sans FB" pitchFamily="34" charset="0"/>
              </a:rPr>
              <a:t>el </a:t>
            </a:r>
            <a:r>
              <a:rPr lang="en-US" sz="3200" dirty="0" err="1" smtClean="0">
                <a:latin typeface="Berlin Sans FB" pitchFamily="34" charset="0"/>
              </a:rPr>
              <a:t>presente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progresivo</a:t>
            </a:r>
            <a:endParaRPr lang="en-US" sz="3200" dirty="0" smtClean="0">
              <a:latin typeface="Berlin Sans FB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ubicación</a:t>
            </a:r>
            <a:endParaRPr lang="en-US" sz="3200" dirty="0" smtClean="0">
              <a:latin typeface="Berlin Sans FB" pitchFamily="34" charset="0"/>
            </a:endParaRPr>
          </a:p>
          <a:p>
            <a:r>
              <a:rPr lang="en-US" sz="3200" dirty="0" err="1" smtClean="0">
                <a:latin typeface="Berlin Sans FB" pitchFamily="34" charset="0"/>
              </a:rPr>
              <a:t>describir</a:t>
            </a:r>
            <a:r>
              <a:rPr lang="en-US" sz="3200" dirty="0" smtClean="0">
                <a:latin typeface="Berlin Sans FB" pitchFamily="34" charset="0"/>
              </a:rPr>
              <a:t> el </a:t>
            </a:r>
            <a:r>
              <a:rPr lang="en-US" sz="3200" dirty="0" err="1" smtClean="0">
                <a:latin typeface="Berlin Sans FB" pitchFamily="34" charset="0"/>
              </a:rPr>
              <a:t>sabor</a:t>
            </a:r>
            <a:r>
              <a:rPr lang="en-US" sz="3200" dirty="0" smtClean="0">
                <a:latin typeface="Berlin Sans FB" pitchFamily="34" charset="0"/>
              </a:rPr>
              <a:t> de comida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Berlin Sans FB" pitchFamily="34" charset="0"/>
              </a:rPr>
              <a:t>hablar</a:t>
            </a:r>
            <a:r>
              <a:rPr lang="en-US" sz="3200" dirty="0" smtClean="0">
                <a:latin typeface="Berlin Sans FB" pitchFamily="34" charset="0"/>
              </a:rPr>
              <a:t> de </a:t>
            </a:r>
            <a:r>
              <a:rPr lang="en-US" sz="3200" dirty="0" err="1" smtClean="0">
                <a:latin typeface="Berlin Sans FB" pitchFamily="34" charset="0"/>
              </a:rPr>
              <a:t>sentimientos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800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Berlin Sans FB" pitchFamily="34" charset="0"/>
              </a:rPr>
              <a:t>La </a:t>
            </a:r>
            <a:r>
              <a:rPr lang="en-US" sz="3200" dirty="0" err="1" smtClean="0">
                <a:latin typeface="Berlin Sans FB" pitchFamily="34" charset="0"/>
              </a:rPr>
              <a:t>clase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Berlin Sans FB" pitchFamily="34" charset="0"/>
              </a:rPr>
              <a:t>está</a:t>
            </a:r>
            <a:r>
              <a:rPr lang="en-US" sz="3200" dirty="0" smtClean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escuchando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Berlin Sans FB" pitchFamily="34" charset="0"/>
              </a:rPr>
              <a:t>La </a:t>
            </a:r>
            <a:r>
              <a:rPr lang="en-US" sz="3200" dirty="0" err="1" smtClean="0">
                <a:latin typeface="Berlin Sans FB" pitchFamily="34" charset="0"/>
              </a:rPr>
              <a:t>ropa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Berlin Sans FB" pitchFamily="34" charset="0"/>
              </a:rPr>
              <a:t>está</a:t>
            </a:r>
            <a:r>
              <a:rPr lang="en-US" sz="3200" dirty="0" smtClean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r>
              <a:rPr lang="en-US" sz="3200" dirty="0" smtClean="0">
                <a:latin typeface="Berlin Sans FB" pitchFamily="34" charset="0"/>
              </a:rPr>
              <a:t>en mi </a:t>
            </a:r>
            <a:r>
              <a:rPr lang="en-US" sz="3200" dirty="0" err="1" smtClean="0">
                <a:latin typeface="Berlin Sans FB" pitchFamily="34" charset="0"/>
              </a:rPr>
              <a:t>cuarto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  <a:p>
            <a:pPr>
              <a:buNone/>
            </a:pPr>
            <a:r>
              <a:rPr lang="en-US" sz="3200" dirty="0" smtClean="0">
                <a:latin typeface="Berlin Sans FB" pitchFamily="34" charset="0"/>
              </a:rPr>
              <a:t>Las papas </a:t>
            </a:r>
            <a:r>
              <a:rPr lang="en-US" sz="3200" dirty="0" err="1" smtClean="0">
                <a:latin typeface="Berlin Sans FB" pitchFamily="34" charset="0"/>
              </a:rPr>
              <a:t>fritas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Berlin Sans FB" pitchFamily="34" charset="0"/>
              </a:rPr>
              <a:t>están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muy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saladas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hoy</a:t>
            </a:r>
            <a:r>
              <a:rPr lang="en-US" sz="3200" dirty="0" smtClean="0">
                <a:latin typeface="Berlin Sans FB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err="1" smtClean="0">
                <a:solidFill>
                  <a:schemeClr val="accent1"/>
                </a:solidFill>
                <a:latin typeface="Berlin Sans FB" pitchFamily="34" charset="0"/>
              </a:rPr>
              <a:t>Estamos</a:t>
            </a:r>
            <a:r>
              <a:rPr lang="en-US" sz="3200" dirty="0" smtClean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muy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cansados</a:t>
            </a:r>
            <a:r>
              <a:rPr lang="en-US" sz="3200" dirty="0" smtClean="0">
                <a:latin typeface="Berlin Sans FB" pitchFamily="34" charset="0"/>
              </a:rPr>
              <a:t>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5486400" y="5486400"/>
            <a:ext cx="25146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¡A </a:t>
            </a:r>
            <a:r>
              <a:rPr lang="en-US" sz="3200" dirty="0" err="1" smtClean="0">
                <a:latin typeface="Berlin Sans FB" pitchFamily="34" charset="0"/>
              </a:rPr>
              <a:t>practicar</a:t>
            </a:r>
            <a:r>
              <a:rPr lang="en-US" sz="3200" dirty="0" smtClean="0">
                <a:latin typeface="Berlin Sans FB" pitchFamily="34" charset="0"/>
              </a:rPr>
              <a:t>!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                     </a:t>
            </a:r>
            <a:r>
              <a:rPr lang="en-US" dirty="0" err="1" smtClean="0"/>
              <a:t>visitando</a:t>
            </a:r>
            <a:r>
              <a:rPr lang="en-US" dirty="0" smtClean="0"/>
              <a:t> Madrid.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676400" y="41148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estoy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676400" y="49530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soy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lazaMay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85800"/>
            <a:ext cx="467694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/>
          <a:lstStyle/>
          <a:p>
            <a:pPr algn="l"/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                    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581400" y="38100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están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3581400" y="46482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son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buel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81000"/>
            <a:ext cx="282702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8305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España</a:t>
            </a:r>
            <a:r>
              <a:rPr lang="en-US" dirty="0" smtClean="0"/>
              <a:t>                     un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hermoso</a:t>
            </a:r>
            <a:r>
              <a:rPr lang="en-US" dirty="0" smtClean="0"/>
              <a:t> e </a:t>
            </a:r>
            <a:r>
              <a:rPr lang="en-US" dirty="0" err="1" smtClean="0"/>
              <a:t>interesante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286000" y="39624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est</a:t>
            </a:r>
            <a:r>
              <a:rPr lang="en-US" sz="4400" dirty="0" err="1" smtClean="0">
                <a:latin typeface="Berlin Sans FB" pitchFamily="34" charset="0"/>
              </a:rPr>
              <a:t>á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2286000" y="4800600"/>
            <a:ext cx="2133600" cy="685800"/>
          </a:xfrm>
          <a:prstGeom prst="actionButtonBlan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Berlin Sans FB" pitchFamily="34" charset="0"/>
              </a:rPr>
              <a:t>es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696200" y="5791200"/>
            <a:ext cx="9906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olin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228600"/>
            <a:ext cx="5486400" cy="364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278</Words>
  <Application>Microsoft Office PowerPoint</Application>
  <PresentationFormat>On-screen Show (4:3)</PresentationFormat>
  <Paragraphs>81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¡Hablemos de SER y ESTAR!</vt:lpstr>
      <vt:lpstr>¿Qué significan ser y estar?</vt:lpstr>
      <vt:lpstr>¡Muy bien! </vt:lpstr>
      <vt:lpstr>SER</vt:lpstr>
      <vt:lpstr>SER se usa para…</vt:lpstr>
      <vt:lpstr>ESTAR se usa para…</vt:lpstr>
      <vt:lpstr>Yo                      visitando Madrid.</vt:lpstr>
      <vt:lpstr>Mis abuelos                    de España.</vt:lpstr>
      <vt:lpstr>España                     un país muy   hermoso e interesante.</vt:lpstr>
      <vt:lpstr>La ciudad de Madrid                   en el centro de España.</vt:lpstr>
      <vt:lpstr>                      las tres de la tarde y vamos a cenar.                      </vt:lpstr>
      <vt:lpstr>El postre que probé hoy riquísimo.</vt:lpstr>
      <vt:lpstr>Mañana                       el doce de octubre y vamos a celebrar.</vt:lpstr>
      <vt:lpstr>¡Vamos a una fiesta!                   en el palacio real.</vt:lpstr>
      <vt:lpstr>Vamos a ver a Juan Carlos. El            el Rey de España.</vt:lpstr>
      <vt:lpstr>Mi familia y yo                      muy contentos aquí en España.</vt:lpstr>
      <vt:lpstr>¡Muy bien hecho!   Ahora, entiendes los verbos ser y estar.</vt:lpstr>
      <vt:lpstr>Sí ¡Bien hecho!</vt:lpstr>
      <vt:lpstr>No, ¡Tienes que estudiar más!</vt:lpstr>
    </vt:vector>
  </TitlesOfParts>
  <Company>FM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¡Hablemos de SER y ESTAR!</dc:title>
  <dc:creator>FM Schools</dc:creator>
  <cp:lastModifiedBy>VirtualTestPC</cp:lastModifiedBy>
  <cp:revision>55</cp:revision>
  <dcterms:created xsi:type="dcterms:W3CDTF">2009-11-03T03:55:25Z</dcterms:created>
  <dcterms:modified xsi:type="dcterms:W3CDTF">2009-11-03T23:49:55Z</dcterms:modified>
</cp:coreProperties>
</file>