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67" r:id="rId3"/>
    <p:sldId id="258" r:id="rId4"/>
    <p:sldId id="259" r:id="rId5"/>
    <p:sldId id="262" r:id="rId6"/>
    <p:sldId id="263" r:id="rId7"/>
    <p:sldId id="260" r:id="rId8"/>
    <p:sldId id="275" r:id="rId9"/>
    <p:sldId id="261" r:id="rId10"/>
    <p:sldId id="265" r:id="rId11"/>
    <p:sldId id="266" r:id="rId12"/>
    <p:sldId id="268" r:id="rId13"/>
    <p:sldId id="269" r:id="rId14"/>
    <p:sldId id="271" r:id="rId15"/>
    <p:sldId id="277" r:id="rId16"/>
    <p:sldId id="276"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01" autoAdjust="0"/>
    <p:restoredTop sz="87120" autoAdjust="0"/>
  </p:normalViewPr>
  <p:slideViewPr>
    <p:cSldViewPr>
      <p:cViewPr varScale="1">
        <p:scale>
          <a:sx n="95" d="100"/>
          <a:sy n="95" d="100"/>
        </p:scale>
        <p:origin x="-52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F80BB-5E1A-4342-92D3-603EE780C249}" type="datetimeFigureOut">
              <a:rPr lang="en-US" smtClean="0"/>
              <a:pPr/>
              <a:t>12/5/2007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3131F-23A5-4E79-B617-E8BDE1D6E0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a:t>
            </a:r>
            <a:r>
              <a:rPr lang="en-US" baseline="0" dirty="0" smtClean="0"/>
              <a:t> a situation--- what if earth was to be destroyed…where would life live…if we our resort is successful we can duplicate …backup plan if disaster were to occur</a:t>
            </a:r>
            <a:endParaRPr lang="en-US" dirty="0"/>
          </a:p>
        </p:txBody>
      </p:sp>
      <p:sp>
        <p:nvSpPr>
          <p:cNvPr id="4" name="Slide Number Placeholder 3"/>
          <p:cNvSpPr>
            <a:spLocks noGrp="1"/>
          </p:cNvSpPr>
          <p:nvPr>
            <p:ph type="sldNum" sz="quarter" idx="10"/>
          </p:nvPr>
        </p:nvSpPr>
        <p:spPr/>
        <p:txBody>
          <a:bodyPr/>
          <a:lstStyle/>
          <a:p>
            <a:fld id="{8703131F-23A5-4E79-B617-E8BDE1D6E02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Escape the hustle and bustle of your daily life to experience a vacation</a:t>
            </a:r>
            <a:r>
              <a:rPr lang="en-US" baseline="0" dirty="0" smtClean="0"/>
              <a:t> out of this world! A vacation where you don’t have to choose between a relaxing day at the beach, an exotic adventure through the rainforest, or an adrenaline rush on the ski slopes because </a:t>
            </a:r>
            <a:r>
              <a:rPr lang="en-US" baseline="0" dirty="0" err="1" smtClean="0"/>
              <a:t>TriZones</a:t>
            </a:r>
            <a:r>
              <a:rPr lang="en-US" baseline="0" dirty="0" smtClean="0"/>
              <a:t> has it all!!!</a:t>
            </a:r>
            <a:endParaRPr lang="en-US" dirty="0"/>
          </a:p>
        </p:txBody>
      </p:sp>
      <p:sp>
        <p:nvSpPr>
          <p:cNvPr id="4" name="Slide Number Placeholder 3"/>
          <p:cNvSpPr>
            <a:spLocks noGrp="1"/>
          </p:cNvSpPr>
          <p:nvPr>
            <p:ph type="sldNum" sz="quarter" idx="10"/>
          </p:nvPr>
        </p:nvSpPr>
        <p:spPr/>
        <p:txBody>
          <a:bodyPr/>
          <a:lstStyle/>
          <a:p>
            <a:fld id="{8703131F-23A5-4E79-B617-E8BDE1D6E02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Want to sit and relax</a:t>
            </a:r>
            <a:r>
              <a:rPr lang="en-US" baseline="0" dirty="0" smtClean="0"/>
              <a:t> under a beautiful sunset with the one you love? Or need a fun family vacation? The beach zone has it all for everyone.  </a:t>
            </a:r>
            <a:endParaRPr lang="en-US" dirty="0"/>
          </a:p>
        </p:txBody>
      </p:sp>
      <p:sp>
        <p:nvSpPr>
          <p:cNvPr id="4" name="Slide Number Placeholder 3"/>
          <p:cNvSpPr>
            <a:spLocks noGrp="1"/>
          </p:cNvSpPr>
          <p:nvPr>
            <p:ph type="sldNum" sz="quarter" idx="10"/>
          </p:nvPr>
        </p:nvSpPr>
        <p:spPr/>
        <p:txBody>
          <a:bodyPr/>
          <a:lstStyle/>
          <a:p>
            <a:fld id="{8703131F-23A5-4E79-B617-E8BDE1D6E02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tons of fun for the entire family.  For days full of fun and</a:t>
            </a:r>
            <a:r>
              <a:rPr lang="en-US" baseline="0" dirty="0" smtClean="0"/>
              <a:t> adventure check out our </a:t>
            </a:r>
            <a:r>
              <a:rPr lang="en-US" baseline="0" dirty="0" err="1" smtClean="0"/>
              <a:t>waterpark</a:t>
            </a:r>
            <a:r>
              <a:rPr lang="en-US" baseline="0" dirty="0" smtClean="0"/>
              <a:t> that has over 30 different rides, slides, and tides.  Kids of all ages are guaranteed to have a wet and wild time! There’s also a neat aquarium where you’ll see fish that are out of this world!! </a:t>
            </a:r>
            <a:r>
              <a:rPr lang="en-US" baseline="0" dirty="0" err="1" smtClean="0"/>
              <a:t>Noo</a:t>
            </a:r>
            <a:r>
              <a:rPr lang="en-US" baseline="0" dirty="0" smtClean="0"/>
              <a:t>…literally!! Then when you’re ready to have fun on the beach there tons of activities like volleyball, snorkeling, scuba diving, and surfing.  Then when it’s time to wind down the night go to the pier to watch the beautiful fireworks.</a:t>
            </a:r>
            <a:endParaRPr lang="en-US" dirty="0"/>
          </a:p>
        </p:txBody>
      </p:sp>
      <p:sp>
        <p:nvSpPr>
          <p:cNvPr id="4" name="Slide Number Placeholder 3"/>
          <p:cNvSpPr>
            <a:spLocks noGrp="1"/>
          </p:cNvSpPr>
          <p:nvPr>
            <p:ph type="sldNum" sz="quarter" idx="10"/>
          </p:nvPr>
        </p:nvSpPr>
        <p:spPr/>
        <p:txBody>
          <a:bodyPr/>
          <a:lstStyle/>
          <a:p>
            <a:fld id="{8703131F-23A5-4E79-B617-E8BDE1D6E02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Want to escape</a:t>
            </a:r>
            <a:r>
              <a:rPr lang="en-US" baseline="0" dirty="0" smtClean="0"/>
              <a:t> the world with the one you love to spend an exotic and private vacation? The beach zone will let you do exactly this! We have condos you can rent that comes with a private beach, candlight dinner every night, and a hot tub to cuddle up in on a cool night.  When you want to escape to the public beach for more excitement there’s opportunities to go snorkeling, scuba diving, swimming with the dolphins, or learn how to surf.  Then later on at night there’s a variety of clubs to visit, a romantic sunset cruise, dinner cruise, or a gambling night at the casino. And if you’re with the whole family, but want a romantic night away with the one you love we have a place to watch your kids while you get your “alone time”.  The Kids Place allows opportunity for kids to play with other children and do a variety of activities set up by the faculty. They definitely won’t be bored, and probably won’t want to leave!!</a:t>
            </a:r>
            <a:endParaRPr lang="en-US" dirty="0"/>
          </a:p>
        </p:txBody>
      </p:sp>
      <p:sp>
        <p:nvSpPr>
          <p:cNvPr id="4" name="Slide Number Placeholder 3"/>
          <p:cNvSpPr>
            <a:spLocks noGrp="1"/>
          </p:cNvSpPr>
          <p:nvPr>
            <p:ph type="sldNum" sz="quarter" idx="10"/>
          </p:nvPr>
        </p:nvSpPr>
        <p:spPr/>
        <p:txBody>
          <a:bodyPr/>
          <a:lstStyle/>
          <a:p>
            <a:fld id="{8703131F-23A5-4E79-B617-E8BDE1D6E02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Love the snow, but hate freezing</a:t>
            </a:r>
            <a:r>
              <a:rPr lang="en-US" baseline="0" dirty="0" smtClean="0"/>
              <a:t> in the cold? Then this zone is right for you! Our temperature stays at a constant 32 degrees, not to hot and definitely too cold. </a:t>
            </a:r>
            <a:endParaRPr lang="en-US" dirty="0"/>
          </a:p>
        </p:txBody>
      </p:sp>
      <p:sp>
        <p:nvSpPr>
          <p:cNvPr id="4" name="Slide Number Placeholder 3"/>
          <p:cNvSpPr>
            <a:spLocks noGrp="1"/>
          </p:cNvSpPr>
          <p:nvPr>
            <p:ph type="sldNum" sz="quarter" idx="10"/>
          </p:nvPr>
        </p:nvSpPr>
        <p:spPr/>
        <p:txBody>
          <a:bodyPr/>
          <a:lstStyle/>
          <a:p>
            <a:fld id="{8703131F-23A5-4E79-B617-E8BDE1D6E02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a:t>
            </a:r>
            <a:r>
              <a:rPr lang="en-US" baseline="0" dirty="0" smtClean="0"/>
              <a:t> out all sorts of fun winter activities for both adults </a:t>
            </a:r>
            <a:r>
              <a:rPr lang="en-US" baseline="0" smtClean="0"/>
              <a:t>and children! </a:t>
            </a:r>
            <a:endParaRPr lang="en-US"/>
          </a:p>
        </p:txBody>
      </p:sp>
      <p:sp>
        <p:nvSpPr>
          <p:cNvPr id="4" name="Slide Number Placeholder 3"/>
          <p:cNvSpPr>
            <a:spLocks noGrp="1"/>
          </p:cNvSpPr>
          <p:nvPr>
            <p:ph type="sldNum" sz="quarter" idx="10"/>
          </p:nvPr>
        </p:nvSpPr>
        <p:spPr/>
        <p:txBody>
          <a:bodyPr/>
          <a:lstStyle/>
          <a:p>
            <a:fld id="{8703131F-23A5-4E79-B617-E8BDE1D6E02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Our major concern is preserving certain aspects of the environment that are now being destroyed by global warming.</a:t>
            </a:r>
          </a:p>
          <a:p>
            <a:pPr lvl="0"/>
            <a:r>
              <a:rPr lang="en-US" sz="1200" kern="1200" dirty="0" smtClean="0">
                <a:solidFill>
                  <a:schemeClr val="tx1"/>
                </a:solidFill>
                <a:latin typeface="+mn-lt"/>
                <a:ea typeface="+mn-ea"/>
                <a:cs typeface="+mn-cs"/>
              </a:rPr>
              <a:t>If successful we will be able to create similar resorts on other planets.</a:t>
            </a:r>
          </a:p>
          <a:p>
            <a:pPr lvl="0"/>
            <a:r>
              <a:rPr lang="en-US" sz="1200" kern="1200" dirty="0" smtClean="0">
                <a:solidFill>
                  <a:schemeClr val="tx1"/>
                </a:solidFill>
                <a:latin typeface="+mn-lt"/>
                <a:ea typeface="+mn-ea"/>
                <a:cs typeface="+mn-cs"/>
              </a:rPr>
              <a:t>Medical research will be performed within different parts of the rainforest.</a:t>
            </a:r>
          </a:p>
          <a:p>
            <a:pPr lvl="0"/>
            <a:r>
              <a:rPr lang="en-US" sz="1200" kern="1200" dirty="0" smtClean="0">
                <a:solidFill>
                  <a:schemeClr val="tx1"/>
                </a:solidFill>
                <a:latin typeface="+mn-lt"/>
                <a:ea typeface="+mn-ea"/>
                <a:cs typeface="+mn-cs"/>
              </a:rPr>
              <a:t>Very passionate about developing a healthy, low polluted, enjoyable resort.</a:t>
            </a:r>
          </a:p>
          <a:p>
            <a:r>
              <a:rPr lang="en-US" sz="1200" kern="1200" dirty="0" smtClean="0">
                <a:solidFill>
                  <a:schemeClr val="tx1"/>
                </a:solidFill>
                <a:latin typeface="+mn-lt"/>
                <a:ea typeface="+mn-ea"/>
                <a:cs typeface="+mn-cs"/>
              </a:rPr>
              <a:t>It will take a year to test every aspect of the resort for the safety of travelers and workers</a:t>
            </a:r>
            <a:endParaRPr lang="en-US" dirty="0"/>
          </a:p>
        </p:txBody>
      </p:sp>
      <p:sp>
        <p:nvSpPr>
          <p:cNvPr id="4" name="Slide Number Placeholder 3"/>
          <p:cNvSpPr>
            <a:spLocks noGrp="1"/>
          </p:cNvSpPr>
          <p:nvPr>
            <p:ph type="sldNum" sz="quarter" idx="10"/>
          </p:nvPr>
        </p:nvSpPr>
        <p:spPr/>
        <p:txBody>
          <a:bodyPr/>
          <a:lstStyle/>
          <a:p>
            <a:fld id="{8703131F-23A5-4E79-B617-E8BDE1D6E02A}"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751EF7-2C5D-42A1-9723-37337A8986C6}" type="datetimeFigureOut">
              <a:rPr lang="en-US" smtClean="0"/>
              <a:pPr/>
              <a:t>12/5/2007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B8F2961-2B21-460A-BD23-5534E3A6E217}" type="slidenum">
              <a:rPr lang="en-US" smtClean="0"/>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751EF7-2C5D-42A1-9723-37337A8986C6}" type="datetimeFigureOut">
              <a:rPr lang="en-US" smtClean="0"/>
              <a:pPr/>
              <a:t>12/5/2007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8F2961-2B21-460A-BD23-5534E3A6E217}"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751EF7-2C5D-42A1-9723-37337A8986C6}" type="datetimeFigureOut">
              <a:rPr lang="en-US" smtClean="0"/>
              <a:pPr/>
              <a:t>12/5/2007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8F2961-2B21-460A-BD23-5534E3A6E217}" type="slidenum">
              <a:rPr lang="en-US" smtClean="0"/>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751EF7-2C5D-42A1-9723-37337A8986C6}" type="datetimeFigureOut">
              <a:rPr lang="en-US" smtClean="0"/>
              <a:pPr/>
              <a:t>12/5/2007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8F2961-2B21-460A-BD23-5534E3A6E21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B751EF7-2C5D-42A1-9723-37337A8986C6}" type="datetimeFigureOut">
              <a:rPr lang="en-US" smtClean="0"/>
              <a:pPr/>
              <a:t>12/5/2007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8F2961-2B21-460A-BD23-5534E3A6E21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751EF7-2C5D-42A1-9723-37337A8986C6}" type="datetimeFigureOut">
              <a:rPr lang="en-US" smtClean="0"/>
              <a:pPr/>
              <a:t>12/5/2007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8F2961-2B21-460A-BD23-5534E3A6E21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B751EF7-2C5D-42A1-9723-37337A8986C6}" type="datetimeFigureOut">
              <a:rPr lang="en-US" smtClean="0"/>
              <a:pPr/>
              <a:t>12/5/2007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B8F2961-2B21-460A-BD23-5534E3A6E217}" type="slidenum">
              <a:rPr lang="en-US" smtClean="0"/>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B751EF7-2C5D-42A1-9723-37337A8986C6}" type="datetimeFigureOut">
              <a:rPr lang="en-US" smtClean="0"/>
              <a:pPr/>
              <a:t>12/5/2007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B8F2961-2B21-460A-BD23-5534E3A6E21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B751EF7-2C5D-42A1-9723-37337A8986C6}" type="datetimeFigureOut">
              <a:rPr lang="en-US" smtClean="0"/>
              <a:pPr/>
              <a:t>12/5/2007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B8F2961-2B21-460A-BD23-5534E3A6E217}" type="slidenum">
              <a:rPr lang="en-US" smtClean="0"/>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B751EF7-2C5D-42A1-9723-37337A8986C6}" type="datetimeFigureOut">
              <a:rPr lang="en-US" smtClean="0"/>
              <a:pPr/>
              <a:t>12/5/2007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8F2961-2B21-460A-BD23-5534E3A6E217}"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751EF7-2C5D-42A1-9723-37337A8986C6}" type="datetimeFigureOut">
              <a:rPr lang="en-US" smtClean="0"/>
              <a:pPr/>
              <a:t>12/5/2007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B8F2961-2B21-460A-BD23-5534E3A6E21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751EF7-2C5D-42A1-9723-37337A8986C6}" type="datetimeFigureOut">
              <a:rPr lang="en-US" smtClean="0"/>
              <a:pPr/>
              <a:t>12/5/2007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B8F2961-2B21-460A-BD23-5534E3A6E21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random/>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hyperlink" Target="mailto:Tri-Zones@Helio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829761"/>
          </a:xfrm>
        </p:spPr>
        <p:style>
          <a:lnRef idx="0">
            <a:schemeClr val="accent1"/>
          </a:lnRef>
          <a:fillRef idx="3">
            <a:schemeClr val="accent1"/>
          </a:fillRef>
          <a:effectRef idx="3">
            <a:schemeClr val="accent1"/>
          </a:effectRef>
          <a:fontRef idx="minor">
            <a:schemeClr val="lt1"/>
          </a:fontRef>
        </p:style>
        <p:txBody>
          <a:bodyPr/>
          <a:lstStyle/>
          <a:p>
            <a:pPr algn="ctr"/>
            <a:r>
              <a:rPr lang="en-US" dirty="0" smtClean="0"/>
              <a:t>Tri-Seasons Resort and Spa</a:t>
            </a:r>
            <a:endParaRPr lang="en-US" dirty="0"/>
          </a:p>
        </p:txBody>
      </p:sp>
      <p:sp>
        <p:nvSpPr>
          <p:cNvPr id="3" name="Subtitle 2"/>
          <p:cNvSpPr>
            <a:spLocks noGrp="1"/>
          </p:cNvSpPr>
          <p:nvPr>
            <p:ph type="subTitle" idx="1"/>
          </p:nvPr>
        </p:nvSpPr>
        <p:spPr>
          <a:xfrm>
            <a:off x="685800" y="3505200"/>
            <a:ext cx="7772400" cy="1199704"/>
          </a:xfrm>
        </p:spPr>
        <p:style>
          <a:lnRef idx="1">
            <a:schemeClr val="accent1"/>
          </a:lnRef>
          <a:fillRef idx="3">
            <a:schemeClr val="accent1"/>
          </a:fillRef>
          <a:effectRef idx="2">
            <a:schemeClr val="accent1"/>
          </a:effectRef>
          <a:fontRef idx="minor">
            <a:schemeClr val="lt1"/>
          </a:fontRef>
        </p:style>
        <p:txBody>
          <a:bodyPr>
            <a:normAutofit fontScale="92500"/>
          </a:bodyPr>
          <a:lstStyle/>
          <a:p>
            <a:r>
              <a:rPr lang="en-US" dirty="0" smtClean="0"/>
              <a:t>Owned By: Courtney Johnston, Marybeth Morrison, Christine Beck, and Jillian </a:t>
            </a:r>
            <a:r>
              <a:rPr lang="en-US" dirty="0" err="1" smtClean="0"/>
              <a:t>Dischinger</a:t>
            </a:r>
            <a:r>
              <a:rPr lang="en-US" dirty="0" smtClean="0"/>
              <a:t> </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5" dur="1000" fill="hold"/>
                                        <p:tgtEl>
                                          <p:spTgt spid="3">
                                            <p:bg/>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39000" cy="1600200"/>
          </a:xfrm>
        </p:spPr>
        <p:txBody>
          <a:bodyPr/>
          <a:lstStyle/>
          <a:p>
            <a:pPr algn="ctr"/>
            <a:r>
              <a:rPr lang="en-US" dirty="0" smtClean="0">
                <a:solidFill>
                  <a:srgbClr val="00B050"/>
                </a:solidFill>
              </a:rPr>
              <a:t>What is there to do?!</a:t>
            </a:r>
            <a:endParaRPr lang="en-US" dirty="0">
              <a:solidFill>
                <a:srgbClr val="00B050"/>
              </a:solidFill>
            </a:endParaRPr>
          </a:p>
        </p:txBody>
      </p:sp>
      <p:sp>
        <p:nvSpPr>
          <p:cNvPr id="3" name="Text Placeholder 2"/>
          <p:cNvSpPr>
            <a:spLocks noGrp="1"/>
          </p:cNvSpPr>
          <p:nvPr>
            <p:ph type="body" idx="1"/>
          </p:nvPr>
        </p:nvSpPr>
        <p:spPr>
          <a:xfrm>
            <a:off x="4648200" y="3048000"/>
            <a:ext cx="4495799" cy="3429000"/>
          </a:xfrm>
        </p:spPr>
        <p:txBody>
          <a:bodyPr>
            <a:normAutofit lnSpcReduction="10000"/>
          </a:bodyPr>
          <a:lstStyle/>
          <a:p>
            <a:r>
              <a:rPr lang="en-US" dirty="0" smtClean="0">
                <a:solidFill>
                  <a:srgbClr val="92D050"/>
                </a:solidFill>
              </a:rPr>
              <a:t>There is plenty to do in the Rainforest Zone! </a:t>
            </a:r>
          </a:p>
          <a:p>
            <a:pPr>
              <a:buFont typeface="Arial" pitchFamily="34" charset="0"/>
              <a:buChar char="•"/>
            </a:pPr>
            <a:r>
              <a:rPr lang="en-US" dirty="0" smtClean="0">
                <a:solidFill>
                  <a:srgbClr val="92D050"/>
                </a:solidFill>
              </a:rPr>
              <a:t>Want to get back faster? Experience the Rainforest by zipping through on the zip line! </a:t>
            </a:r>
          </a:p>
          <a:p>
            <a:pPr>
              <a:buFont typeface="Arial" pitchFamily="34" charset="0"/>
              <a:buChar char="•"/>
            </a:pPr>
            <a:r>
              <a:rPr lang="en-US" dirty="0" smtClean="0">
                <a:solidFill>
                  <a:srgbClr val="92D050"/>
                </a:solidFill>
              </a:rPr>
              <a:t>Ride the Tram high above the forest and look down at the beautiful flowers, trees and animals.</a:t>
            </a:r>
          </a:p>
          <a:p>
            <a:pPr>
              <a:buFont typeface="Arial" pitchFamily="34" charset="0"/>
              <a:buChar char="•"/>
            </a:pPr>
            <a:endParaRPr lang="en-US" dirty="0">
              <a:solidFill>
                <a:srgbClr val="92D050"/>
              </a:solidFill>
            </a:endParaRPr>
          </a:p>
        </p:txBody>
      </p:sp>
      <p:pic>
        <p:nvPicPr>
          <p:cNvPr id="4" name="Picture 3" descr="rainforestRipline.jpg"/>
          <p:cNvPicPr>
            <a:picLocks noChangeAspect="1"/>
          </p:cNvPicPr>
          <p:nvPr/>
        </p:nvPicPr>
        <p:blipFill>
          <a:blip r:embed="rId2"/>
          <a:stretch>
            <a:fillRect/>
          </a:stretch>
        </p:blipFill>
        <p:spPr>
          <a:xfrm>
            <a:off x="304800" y="2514600"/>
            <a:ext cx="4191000" cy="4076700"/>
          </a:xfrm>
          <a:prstGeom prst="rect">
            <a:avLst/>
          </a:prstGeom>
        </p:spPr>
      </p:pic>
      <p:pic>
        <p:nvPicPr>
          <p:cNvPr id="7" name="Picture 6" descr="parrot.jpg"/>
          <p:cNvPicPr>
            <a:picLocks noChangeAspect="1"/>
          </p:cNvPicPr>
          <p:nvPr/>
        </p:nvPicPr>
        <p:blipFill>
          <a:blip r:embed="rId3"/>
          <a:stretch>
            <a:fillRect/>
          </a:stretch>
        </p:blipFill>
        <p:spPr>
          <a:xfrm>
            <a:off x="7086600" y="152400"/>
            <a:ext cx="1828800" cy="2804160"/>
          </a:xfrm>
          <a:prstGeom prst="rect">
            <a:avLst/>
          </a:prstGeom>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pPr algn="ctr">
              <a:buNone/>
            </a:pPr>
            <a:endParaRPr lang="en-US" dirty="0" smtClean="0"/>
          </a:p>
          <a:p>
            <a:pPr algn="ctr"/>
            <a:r>
              <a:rPr lang="en-US" dirty="0" smtClean="0"/>
              <a:t>Welcome to the first underground lodging area ever to exist at a resort! The underground area contains two different levels in which families and couples can relax and enjoy similar activities that one would experience at earth, but in a unique way. </a:t>
            </a:r>
          </a:p>
          <a:p>
            <a:pPr algn="ctr"/>
            <a:r>
              <a:rPr lang="en-US" dirty="0" smtClean="0"/>
              <a:t> </a:t>
            </a:r>
          </a:p>
          <a:p>
            <a:pPr algn="ctr"/>
            <a:r>
              <a:rPr lang="en-US" dirty="0" smtClean="0"/>
              <a:t>Hate waiting in long lines? Our quadratic elevator is an efficient way to reduce time spent in traveling to all the different levels of our resort. </a:t>
            </a:r>
          </a:p>
          <a:p>
            <a:endParaRPr lang="en-US" dirty="0"/>
          </a:p>
        </p:txBody>
      </p:sp>
      <p:pic>
        <p:nvPicPr>
          <p:cNvPr id="5" name="Content Placeholder 4" descr="restaurnat.JPG"/>
          <p:cNvPicPr>
            <a:picLocks noGrp="1" noChangeAspect="1"/>
          </p:cNvPicPr>
          <p:nvPr>
            <p:ph sz="half" idx="2"/>
          </p:nvPr>
        </p:nvPicPr>
        <p:blipFill>
          <a:blip r:embed="rId2"/>
          <a:stretch>
            <a:fillRect/>
          </a:stretch>
        </p:blipFill>
        <p:spPr>
          <a:xfrm>
            <a:off x="6705600" y="1371600"/>
            <a:ext cx="2235683" cy="1615281"/>
          </a:xfrm>
        </p:spPr>
      </p:pic>
      <p:sp>
        <p:nvSpPr>
          <p:cNvPr id="4" name="Title 3"/>
          <p:cNvSpPr>
            <a:spLocks noGrp="1"/>
          </p:cNvSpPr>
          <p:nvPr>
            <p:ph type="title"/>
          </p:nvPr>
        </p:nvSpPr>
        <p:spPr/>
        <p:txBody>
          <a:bodyPr>
            <a:normAutofit fontScale="90000"/>
          </a:bodyPr>
          <a:lstStyle/>
          <a:p>
            <a:pPr algn="ctr"/>
            <a:r>
              <a:rPr lang="en-US" sz="4400" b="0" dirty="0" smtClean="0">
                <a:latin typeface="Century Gothic" pitchFamily="34" charset="0"/>
              </a:rPr>
              <a:t>Underground  Lodging and Relaxation </a:t>
            </a:r>
            <a:endParaRPr lang="en-US" dirty="0"/>
          </a:p>
        </p:txBody>
      </p:sp>
      <p:pic>
        <p:nvPicPr>
          <p:cNvPr id="6" name="Picture 5" descr="pooldinning.JPG"/>
          <p:cNvPicPr>
            <a:picLocks noChangeAspect="1"/>
          </p:cNvPicPr>
          <p:nvPr/>
        </p:nvPicPr>
        <p:blipFill>
          <a:blip r:embed="rId3"/>
          <a:stretch>
            <a:fillRect/>
          </a:stretch>
        </p:blipFill>
        <p:spPr>
          <a:xfrm>
            <a:off x="6858000" y="3657600"/>
            <a:ext cx="2001054" cy="1614487"/>
          </a:xfrm>
          <a:prstGeom prst="rect">
            <a:avLst/>
          </a:prstGeom>
        </p:spPr>
      </p:pic>
      <p:pic>
        <p:nvPicPr>
          <p:cNvPr id="7" name="Picture 6" descr="food.JPG"/>
          <p:cNvPicPr>
            <a:picLocks noChangeAspect="1"/>
          </p:cNvPicPr>
          <p:nvPr/>
        </p:nvPicPr>
        <p:blipFill>
          <a:blip r:embed="rId4"/>
          <a:stretch>
            <a:fillRect/>
          </a:stretch>
        </p:blipFill>
        <p:spPr>
          <a:xfrm>
            <a:off x="4876800" y="2819400"/>
            <a:ext cx="1452880" cy="1816100"/>
          </a:xfrm>
          <a:prstGeom prst="rect">
            <a:avLst/>
          </a:prstGeom>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81000"/>
            <a:ext cx="5105400" cy="6096000"/>
          </a:xfrm>
        </p:spPr>
        <p:txBody>
          <a:bodyPr>
            <a:normAutofit fontScale="32500" lnSpcReduction="20000"/>
          </a:bodyPr>
          <a:lstStyle/>
          <a:p>
            <a:pPr lvl="1"/>
            <a:endParaRPr lang="en-US" sz="4300" dirty="0" smtClean="0"/>
          </a:p>
          <a:p>
            <a:pPr>
              <a:buFont typeface="Arial" pitchFamily="34" charset="0"/>
              <a:buChar char="•"/>
            </a:pPr>
            <a:r>
              <a:rPr lang="en-US" sz="4300" dirty="0" smtClean="0"/>
              <a:t>Health Club &amp; Spa</a:t>
            </a:r>
          </a:p>
          <a:p>
            <a:pPr lvl="1">
              <a:buFont typeface="Arial" pitchFamily="34" charset="0"/>
              <a:buChar char="•"/>
            </a:pPr>
            <a:r>
              <a:rPr lang="en-US" sz="4300" dirty="0" smtClean="0"/>
              <a:t> Provides a variety of spa treatments to relax after a long day of exploration and fun. </a:t>
            </a:r>
          </a:p>
          <a:p>
            <a:pPr lvl="1">
              <a:buFont typeface="Arial" pitchFamily="34" charset="0"/>
              <a:buChar char="•"/>
            </a:pPr>
            <a:r>
              <a:rPr lang="en-US" sz="4300" dirty="0" smtClean="0"/>
              <a:t> Variety of machines and classes to practice good health.</a:t>
            </a:r>
          </a:p>
          <a:p>
            <a:pPr lvl="1">
              <a:buFont typeface="Arial" pitchFamily="34" charset="0"/>
              <a:buChar char="•"/>
            </a:pPr>
            <a:r>
              <a:rPr lang="en-US" sz="4300" dirty="0" smtClean="0"/>
              <a:t>Maintain your wellness and allow yourself to escape to a stress free zone.</a:t>
            </a:r>
          </a:p>
          <a:p>
            <a:pPr lvl="1">
              <a:buFont typeface="Arial" pitchFamily="34" charset="0"/>
              <a:buChar char="•"/>
            </a:pPr>
            <a:r>
              <a:rPr lang="en-US" sz="4300" dirty="0" smtClean="0"/>
              <a:t>Small hospital available for health needs. </a:t>
            </a:r>
          </a:p>
          <a:p>
            <a:pPr lvl="1">
              <a:buFont typeface="Arial" pitchFamily="34" charset="0"/>
              <a:buChar char="•"/>
            </a:pPr>
            <a:endParaRPr lang="en-US" sz="4300" dirty="0" smtClean="0"/>
          </a:p>
          <a:p>
            <a:pPr>
              <a:buFont typeface="Arial" pitchFamily="34" charset="0"/>
              <a:buChar char="•"/>
            </a:pPr>
            <a:r>
              <a:rPr lang="en-US" sz="4300" dirty="0" smtClean="0"/>
              <a:t>Restaurants</a:t>
            </a:r>
          </a:p>
          <a:p>
            <a:pPr lvl="1">
              <a:buFont typeface="Arial" pitchFamily="34" charset="0"/>
              <a:buChar char="•"/>
            </a:pPr>
            <a:r>
              <a:rPr lang="en-US" sz="4300" dirty="0" smtClean="0"/>
              <a:t>Food grown within the Rainforest, and collected from the ocean. Other products will be transported from Earth with other passengers.</a:t>
            </a:r>
          </a:p>
          <a:p>
            <a:pPr lvl="1">
              <a:buFont typeface="Arial" pitchFamily="34" charset="0"/>
              <a:buChar char="•"/>
            </a:pPr>
            <a:r>
              <a:rPr lang="en-US" sz="4300" dirty="0" smtClean="0"/>
              <a:t> Melting Pot – Experience different food from different cultures. </a:t>
            </a:r>
          </a:p>
          <a:p>
            <a:pPr lvl="1">
              <a:buFont typeface="Arial" pitchFamily="34" charset="0"/>
              <a:buChar char="•"/>
            </a:pPr>
            <a:r>
              <a:rPr lang="en-US" sz="4300" dirty="0" smtClean="0"/>
              <a:t> Roses are Red- Romantic dining for you and your loved one. </a:t>
            </a:r>
          </a:p>
          <a:p>
            <a:pPr lvl="1">
              <a:buFont typeface="Arial" pitchFamily="34" charset="0"/>
              <a:buChar char="•"/>
            </a:pPr>
            <a:r>
              <a:rPr lang="en-US" sz="4300" dirty="0" smtClean="0"/>
              <a:t> Kids Corner- parents and children learn how to make their own food.</a:t>
            </a:r>
          </a:p>
          <a:p>
            <a:pPr lvl="1">
              <a:buFont typeface="Arial" pitchFamily="34" charset="0"/>
              <a:buChar char="•"/>
            </a:pPr>
            <a:endParaRPr lang="en-US" sz="4300" dirty="0" smtClean="0"/>
          </a:p>
          <a:p>
            <a:pPr>
              <a:buFont typeface="Arial" pitchFamily="34" charset="0"/>
              <a:buChar char="•"/>
            </a:pPr>
            <a:r>
              <a:rPr lang="en-US" sz="4300" dirty="0" smtClean="0"/>
              <a:t>Movie theater</a:t>
            </a:r>
          </a:p>
          <a:p>
            <a:pPr lvl="1">
              <a:buFont typeface="Arial" pitchFamily="34" charset="0"/>
              <a:buChar char="•"/>
            </a:pPr>
            <a:r>
              <a:rPr lang="en-US" sz="4300" dirty="0" smtClean="0"/>
              <a:t> Experience our comfortable atmosphere with waiter </a:t>
            </a:r>
            <a:r>
              <a:rPr lang="en-US" sz="4300" dirty="0" err="1" smtClean="0"/>
              <a:t>survice</a:t>
            </a:r>
            <a:r>
              <a:rPr lang="en-US" sz="4300" dirty="0" smtClean="0"/>
              <a:t>. </a:t>
            </a:r>
          </a:p>
          <a:p>
            <a:pPr lvl="1"/>
            <a:endParaRPr lang="en-US" sz="4300" dirty="0" smtClean="0"/>
          </a:p>
          <a:p>
            <a:pPr>
              <a:buFont typeface="Arial" pitchFamily="34" charset="0"/>
              <a:buChar char="•"/>
            </a:pPr>
            <a:r>
              <a:rPr lang="en-US" sz="4300" dirty="0" smtClean="0"/>
              <a:t>Speedy Gift Store</a:t>
            </a:r>
          </a:p>
          <a:p>
            <a:pPr lvl="1">
              <a:buFont typeface="Arial" pitchFamily="34" charset="0"/>
              <a:buChar char="•"/>
            </a:pPr>
            <a:r>
              <a:rPr lang="en-US" sz="4300" dirty="0" smtClean="0"/>
              <a:t> Forget something at home? Need a souvenir ? Speedy gift store has anything you could possibly need. If we don’t have it, we will make a speedy order to earth to meet your needs</a:t>
            </a:r>
            <a:r>
              <a:rPr lang="en-US" sz="3500" dirty="0" smtClean="0"/>
              <a:t>. </a:t>
            </a:r>
          </a:p>
          <a:p>
            <a:endParaRPr lang="en-US" dirty="0"/>
          </a:p>
        </p:txBody>
      </p:sp>
      <p:sp>
        <p:nvSpPr>
          <p:cNvPr id="3" name="Title 2"/>
          <p:cNvSpPr>
            <a:spLocks noGrp="1"/>
          </p:cNvSpPr>
          <p:nvPr>
            <p:ph type="title"/>
          </p:nvPr>
        </p:nvSpPr>
        <p:spPr>
          <a:xfrm>
            <a:off x="914400" y="-152400"/>
            <a:ext cx="8229600" cy="1143000"/>
          </a:xfrm>
        </p:spPr>
        <p:txBody>
          <a:bodyPr>
            <a:normAutofit/>
          </a:bodyPr>
          <a:lstStyle/>
          <a:p>
            <a:pPr algn="ctr"/>
            <a:r>
              <a:rPr lang="en-US" sz="3600" dirty="0" smtClean="0">
                <a:latin typeface="Century Gothic" pitchFamily="34" charset="0"/>
              </a:rPr>
              <a:t>Level One: Activity Zone</a:t>
            </a:r>
            <a:endParaRPr lang="en-US" sz="3600" dirty="0"/>
          </a:p>
        </p:txBody>
      </p:sp>
      <p:pic>
        <p:nvPicPr>
          <p:cNvPr id="1026" name="Picture 2"/>
          <p:cNvPicPr>
            <a:picLocks noChangeAspect="1" noChangeArrowheads="1"/>
          </p:cNvPicPr>
          <p:nvPr/>
        </p:nvPicPr>
        <p:blipFill>
          <a:blip r:embed="rId2"/>
          <a:srcRect/>
          <a:stretch>
            <a:fillRect/>
          </a:stretch>
        </p:blipFill>
        <p:spPr bwMode="auto">
          <a:xfrm>
            <a:off x="6324600" y="990600"/>
            <a:ext cx="2298290" cy="1781175"/>
          </a:xfrm>
          <a:prstGeom prst="rect">
            <a:avLst/>
          </a:prstGeom>
          <a:noFill/>
          <a:ln w="9525">
            <a:noFill/>
            <a:miter lim="800000"/>
            <a:headEnd/>
            <a:tailEnd/>
          </a:ln>
          <a:effectLst/>
        </p:spPr>
      </p:pic>
      <p:pic>
        <p:nvPicPr>
          <p:cNvPr id="5" name="Picture 4" descr="movie-theater.jpg"/>
          <p:cNvPicPr>
            <a:picLocks noChangeAspect="1"/>
          </p:cNvPicPr>
          <p:nvPr/>
        </p:nvPicPr>
        <p:blipFill>
          <a:blip r:embed="rId3"/>
          <a:stretch>
            <a:fillRect/>
          </a:stretch>
        </p:blipFill>
        <p:spPr>
          <a:xfrm>
            <a:off x="6629400" y="4800600"/>
            <a:ext cx="2286000" cy="1828800"/>
          </a:xfrm>
          <a:prstGeom prst="rect">
            <a:avLst/>
          </a:prstGeom>
        </p:spPr>
      </p:pic>
      <p:pic>
        <p:nvPicPr>
          <p:cNvPr id="6" name="Picture 5" descr="spa_features_masthead.jpg"/>
          <p:cNvPicPr>
            <a:picLocks noChangeAspect="1"/>
          </p:cNvPicPr>
          <p:nvPr/>
        </p:nvPicPr>
        <p:blipFill>
          <a:blip r:embed="rId4" cstate="print"/>
          <a:stretch>
            <a:fillRect/>
          </a:stretch>
        </p:blipFill>
        <p:spPr>
          <a:xfrm>
            <a:off x="5105400" y="2971800"/>
            <a:ext cx="1733550" cy="171373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ox(in)">
                                      <p:cBhvr>
                                        <p:cTn id="15" dur="500"/>
                                        <p:tgtEl>
                                          <p:spTgt spid="2">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ox(in)">
                                      <p:cBhvr>
                                        <p:cTn id="18" dur="500"/>
                                        <p:tgtEl>
                                          <p:spTgt spid="2">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ox(in)">
                                      <p:cBhvr>
                                        <p:cTn id="21" dur="500"/>
                                        <p:tgtEl>
                                          <p:spTgt spid="2">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ox(i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box(in)">
                                      <p:cBhvr>
                                        <p:cTn id="29" dur="500"/>
                                        <p:tgtEl>
                                          <p:spTgt spid="2">
                                            <p:txEl>
                                              <p:pRg st="7" end="7"/>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box(in)">
                                      <p:cBhvr>
                                        <p:cTn id="32" dur="500"/>
                                        <p:tgtEl>
                                          <p:spTgt spid="2">
                                            <p:txEl>
                                              <p:pRg st="8" end="8"/>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box(in)">
                                      <p:cBhvr>
                                        <p:cTn id="35" dur="500"/>
                                        <p:tgtEl>
                                          <p:spTgt spid="2">
                                            <p:txEl>
                                              <p:pRg st="9" end="9"/>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box(in)">
                                      <p:cBhvr>
                                        <p:cTn id="38" dur="500"/>
                                        <p:tgtEl>
                                          <p:spTgt spid="2">
                                            <p:txEl>
                                              <p:pRg st="10" end="10"/>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Effect transition="in" filter="box(in)">
                                      <p:cBhvr>
                                        <p:cTn id="41" dur="500"/>
                                        <p:tgtEl>
                                          <p:spTgt spid="2">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ox(in)">
                                      <p:cBhvr>
                                        <p:cTn id="46" dur="500"/>
                                        <p:tgtEl>
                                          <p:spTgt spid="2">
                                            <p:txEl>
                                              <p:pRg st="13" end="13"/>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ox(in)">
                                      <p:cBhvr>
                                        <p:cTn id="49" dur="500"/>
                                        <p:tgtEl>
                                          <p:spTgt spid="2">
                                            <p:txEl>
                                              <p:pRg st="14" end="1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2">
                                            <p:txEl>
                                              <p:pRg st="16" end="16"/>
                                            </p:txEl>
                                          </p:spTgt>
                                        </p:tgtEl>
                                        <p:attrNameLst>
                                          <p:attrName>style.visibility</p:attrName>
                                        </p:attrNameLst>
                                      </p:cBhvr>
                                      <p:to>
                                        <p:strVal val="visible"/>
                                      </p:to>
                                    </p:set>
                                    <p:animEffect transition="in" filter="box(in)">
                                      <p:cBhvr>
                                        <p:cTn id="54" dur="500"/>
                                        <p:tgtEl>
                                          <p:spTgt spid="2">
                                            <p:txEl>
                                              <p:pRg st="16" end="16"/>
                                            </p:txEl>
                                          </p:spTgt>
                                        </p:tgtEl>
                                      </p:cBhvr>
                                    </p:animEffect>
                                  </p:childTnLst>
                                </p:cTn>
                              </p:par>
                              <p:par>
                                <p:cTn id="55" presetID="4" presetClass="entr" presetSubtype="16" fill="hold" nodeType="with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animEffect transition="in" filter="box(in)">
                                      <p:cBhvr>
                                        <p:cTn id="57"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4038600" cy="4919472"/>
          </a:xfrm>
        </p:spPr>
        <p:txBody>
          <a:bodyPr>
            <a:normAutofit fontScale="47500" lnSpcReduction="20000"/>
          </a:bodyPr>
          <a:lstStyle/>
          <a:p>
            <a:pPr>
              <a:buFont typeface="Arial" pitchFamily="34" charset="0"/>
              <a:buChar char="•"/>
            </a:pPr>
            <a:r>
              <a:rPr lang="en-US" dirty="0" smtClean="0"/>
              <a:t>Arrival Station: Tourists will be brought directly to their suite as soon as they arrive.</a:t>
            </a:r>
          </a:p>
          <a:p>
            <a:pPr>
              <a:buFont typeface="Arial" pitchFamily="34" charset="0"/>
              <a:buChar char="•"/>
            </a:pPr>
            <a:endParaRPr lang="en-US" dirty="0" smtClean="0"/>
          </a:p>
          <a:p>
            <a:pPr>
              <a:buFont typeface="Arial" pitchFamily="34" charset="0"/>
              <a:buChar char="•"/>
            </a:pPr>
            <a:r>
              <a:rPr lang="en-US" dirty="0" smtClean="0"/>
              <a:t>ABC Suite- Designed to meet children's interests. There are different suites to choose from that were created for different age levels. The age levels range from birth to 12 years old.</a:t>
            </a:r>
          </a:p>
          <a:p>
            <a:pPr>
              <a:buFont typeface="Arial" pitchFamily="34" charset="0"/>
              <a:buChar char="•"/>
            </a:pPr>
            <a:endParaRPr lang="en-US" dirty="0" smtClean="0"/>
          </a:p>
          <a:p>
            <a:pPr>
              <a:buFont typeface="Arial" pitchFamily="34" charset="0"/>
              <a:buChar char="•"/>
            </a:pPr>
            <a:r>
              <a:rPr lang="en-US" dirty="0" smtClean="0"/>
              <a:t>Heart Hotel- For you and your loved one! Fill out a survey so that we can accommodate your room to meet your ideal romantic gateway. </a:t>
            </a:r>
          </a:p>
          <a:p>
            <a:pPr>
              <a:buFont typeface="Arial" pitchFamily="34" charset="0"/>
              <a:buChar char="•"/>
            </a:pPr>
            <a:endParaRPr lang="en-US" dirty="0" smtClean="0"/>
          </a:p>
          <a:p>
            <a:pPr>
              <a:buFont typeface="Arial" pitchFamily="34" charset="0"/>
              <a:buChar char="•"/>
            </a:pPr>
            <a:r>
              <a:rPr lang="en-US" dirty="0" smtClean="0"/>
              <a:t>Comfort Inn- Ideal for all ages! Enjoy a comfortable setting where you can relax with your loved ones.  </a:t>
            </a:r>
          </a:p>
          <a:p>
            <a:pPr>
              <a:buNone/>
            </a:pPr>
            <a:endParaRPr lang="en-US" dirty="0" smtClean="0"/>
          </a:p>
          <a:p>
            <a:pPr>
              <a:buFont typeface="Arial" pitchFamily="34" charset="0"/>
              <a:buChar char="•"/>
            </a:pPr>
            <a:r>
              <a:rPr lang="en-US" dirty="0" smtClean="0"/>
              <a:t>Pool area</a:t>
            </a:r>
          </a:p>
          <a:p>
            <a:pPr lvl="1">
              <a:buFont typeface="Arial" pitchFamily="34" charset="0"/>
              <a:buChar char="•"/>
            </a:pPr>
            <a:r>
              <a:rPr lang="en-US" dirty="0" smtClean="0"/>
              <a:t> In ground swimming area where the waters blue.</a:t>
            </a:r>
          </a:p>
          <a:p>
            <a:pPr lvl="1">
              <a:buFont typeface="Arial" pitchFamily="34" charset="0"/>
              <a:buChar char="•"/>
            </a:pPr>
            <a:r>
              <a:rPr lang="en-US" dirty="0" smtClean="0"/>
              <a:t> Shallow area for non- swimmers.</a:t>
            </a:r>
          </a:p>
          <a:p>
            <a:pPr lvl="1">
              <a:buFont typeface="Arial" pitchFamily="34" charset="0"/>
              <a:buChar char="•"/>
            </a:pPr>
            <a:r>
              <a:rPr lang="en-US" dirty="0" smtClean="0"/>
              <a:t> Enjoy swimming in water without the smell of chlorine.</a:t>
            </a:r>
          </a:p>
          <a:p>
            <a:pPr lvl="1">
              <a:buFont typeface="Arial" pitchFamily="34" charset="0"/>
              <a:buChar char="•"/>
            </a:pPr>
            <a:r>
              <a:rPr lang="en-US" dirty="0" smtClean="0"/>
              <a:t>Life guards are present at all times.</a:t>
            </a:r>
          </a:p>
          <a:p>
            <a:endParaRPr lang="en-US" dirty="0"/>
          </a:p>
        </p:txBody>
      </p:sp>
      <p:sp>
        <p:nvSpPr>
          <p:cNvPr id="4" name="Title 3"/>
          <p:cNvSpPr>
            <a:spLocks noGrp="1"/>
          </p:cNvSpPr>
          <p:nvPr>
            <p:ph type="title"/>
          </p:nvPr>
        </p:nvSpPr>
        <p:spPr/>
        <p:txBody>
          <a:bodyPr/>
          <a:lstStyle/>
          <a:p>
            <a:r>
              <a:rPr lang="en-US" dirty="0" smtClean="0"/>
              <a:t>Level Two: Lodging Area</a:t>
            </a:r>
            <a:endParaRPr lang="en-US" dirty="0"/>
          </a:p>
        </p:txBody>
      </p:sp>
      <p:pic>
        <p:nvPicPr>
          <p:cNvPr id="2050" name="Picture 2"/>
          <p:cNvPicPr>
            <a:picLocks noChangeAspect="1" noChangeArrowheads="1"/>
          </p:cNvPicPr>
          <p:nvPr/>
        </p:nvPicPr>
        <p:blipFill>
          <a:blip r:embed="rId2"/>
          <a:srcRect/>
          <a:stretch>
            <a:fillRect/>
          </a:stretch>
        </p:blipFill>
        <p:spPr bwMode="auto">
          <a:xfrm>
            <a:off x="7010400" y="1447800"/>
            <a:ext cx="1953544" cy="2309813"/>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4495800" y="1828800"/>
            <a:ext cx="2381250" cy="17907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4876800" y="3962400"/>
            <a:ext cx="3657735" cy="2547938"/>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953000"/>
          </a:xfrm>
        </p:spPr>
        <p:txBody>
          <a:bodyPr>
            <a:normAutofit fontScale="77500" lnSpcReduction="20000"/>
          </a:bodyPr>
          <a:lstStyle/>
          <a:p>
            <a:pPr algn="ctr">
              <a:buNone/>
            </a:pPr>
            <a:r>
              <a:rPr lang="en-US" dirty="0" smtClean="0"/>
              <a:t>All Inclusive Resort Rates!</a:t>
            </a:r>
          </a:p>
          <a:p>
            <a:pPr algn="ctr">
              <a:buNone/>
            </a:pPr>
            <a:endParaRPr lang="en-US" dirty="0" smtClean="0"/>
          </a:p>
          <a:p>
            <a:pPr>
              <a:buNone/>
            </a:pPr>
            <a:r>
              <a:rPr lang="en-US" dirty="0" smtClean="0"/>
              <a:t>Family Rates:</a:t>
            </a:r>
          </a:p>
          <a:p>
            <a:pPr>
              <a:buNone/>
            </a:pPr>
            <a:r>
              <a:rPr lang="en-US" dirty="0" smtClean="0"/>
              <a:t>Per week- (5 members and under)</a:t>
            </a:r>
          </a:p>
          <a:p>
            <a:pPr>
              <a:buNone/>
            </a:pPr>
            <a:r>
              <a:rPr lang="en-US" dirty="0" smtClean="0"/>
              <a:t>$5,000 per week. Every additional person $100 per day</a:t>
            </a:r>
          </a:p>
          <a:p>
            <a:pPr>
              <a:buNone/>
            </a:pPr>
            <a:endParaRPr lang="en-US" dirty="0" smtClean="0"/>
          </a:p>
          <a:p>
            <a:pPr>
              <a:buNone/>
            </a:pPr>
            <a:r>
              <a:rPr lang="en-US" dirty="0" smtClean="0"/>
              <a:t>Couples Rates:</a:t>
            </a:r>
          </a:p>
          <a:p>
            <a:pPr>
              <a:buNone/>
            </a:pPr>
            <a:r>
              <a:rPr lang="en-US" dirty="0" smtClean="0"/>
              <a:t>Per week- $1,950</a:t>
            </a:r>
          </a:p>
          <a:p>
            <a:pPr>
              <a:buNone/>
            </a:pPr>
            <a:endParaRPr lang="en-US" dirty="0" smtClean="0"/>
          </a:p>
          <a:p>
            <a:pPr>
              <a:buNone/>
            </a:pPr>
            <a:r>
              <a:rPr lang="en-US" dirty="0" smtClean="0"/>
              <a:t>Transportation to Helios has to be set up by you and your local travel agency. (Cost varies between locations)</a:t>
            </a:r>
          </a:p>
          <a:p>
            <a:pPr>
              <a:buNone/>
            </a:pPr>
            <a:endParaRPr lang="en-US" dirty="0" smtClean="0"/>
          </a:p>
          <a:p>
            <a:pPr algn="ctr">
              <a:buNone/>
            </a:pPr>
            <a:r>
              <a:rPr lang="en-US" dirty="0" smtClean="0"/>
              <a:t>*All tourist </a:t>
            </a:r>
            <a:r>
              <a:rPr lang="en-US" smtClean="0"/>
              <a:t>must complete </a:t>
            </a:r>
            <a:r>
              <a:rPr lang="en-US" dirty="0" smtClean="0"/>
              <a:t>safety training before attending our resort*</a:t>
            </a:r>
          </a:p>
          <a:p>
            <a:pPr algn="ctr">
              <a:buNone/>
            </a:pPr>
            <a:r>
              <a:rPr lang="en-US" dirty="0" smtClean="0"/>
              <a:t>The workshop will be provided at your local travel agency for free.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3" name="Title 2"/>
          <p:cNvSpPr>
            <a:spLocks noGrp="1"/>
          </p:cNvSpPr>
          <p:nvPr>
            <p:ph type="title"/>
          </p:nvPr>
        </p:nvSpPr>
        <p:spPr>
          <a:xfrm>
            <a:off x="457200" y="0"/>
            <a:ext cx="8229600" cy="1143000"/>
          </a:xfrm>
        </p:spPr>
        <p:txBody>
          <a:bodyPr>
            <a:normAutofit/>
          </a:bodyPr>
          <a:lstStyle/>
          <a:p>
            <a:pPr algn="ctr"/>
            <a:r>
              <a:rPr lang="en-US" sz="2800" dirty="0" smtClean="0">
                <a:solidFill>
                  <a:schemeClr val="tx1"/>
                </a:solidFill>
                <a:latin typeface="Bodoni MT Black" pitchFamily="18" charset="0"/>
                <a:ea typeface="+mn-ea"/>
                <a:cs typeface="+mn-cs"/>
              </a:rPr>
              <a:t>Transportation &amp; Costs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dissolve">
                                      <p:cBhvr>
                                        <p:cTn id="19" dur="500"/>
                                        <p:tgtEl>
                                          <p:spTgt spid="2">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ssolve">
                                      <p:cBhvr>
                                        <p:cTn id="22" dur="500"/>
                                        <p:tgtEl>
                                          <p:spTgt spid="2">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dissolve">
                                      <p:cBhvr>
                                        <p:cTn id="25" dur="500"/>
                                        <p:tgtEl>
                                          <p:spTgt spid="2">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dissolve">
                                      <p:cBhvr>
                                        <p:cTn id="28" dur="500"/>
                                        <p:tgtEl>
                                          <p:spTgt spid="2">
                                            <p:txEl>
                                              <p:pRg st="4" end="4"/>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dissolve">
                                      <p:cBhvr>
                                        <p:cTn id="31" dur="500"/>
                                        <p:tgtEl>
                                          <p:spTgt spid="2">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dissolve">
                                      <p:cBhvr>
                                        <p:cTn id="34" dur="500"/>
                                        <p:tgtEl>
                                          <p:spTgt spid="2">
                                            <p:txEl>
                                              <p:pRg st="7" end="7"/>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dissolve">
                                      <p:cBhvr>
                                        <p:cTn id="37" dur="500"/>
                                        <p:tgtEl>
                                          <p:spTgt spid="2">
                                            <p:txEl>
                                              <p:pRg st="9" end="9"/>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dissolve">
                                      <p:cBhvr>
                                        <p:cTn id="40" dur="500"/>
                                        <p:tgtEl>
                                          <p:spTgt spid="2">
                                            <p:txEl>
                                              <p:pRg st="11" end="11"/>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dissolve">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4038600" cy="5757672"/>
          </a:xfrm>
        </p:spPr>
        <p:txBody>
          <a:bodyPr>
            <a:normAutofit fontScale="77500" lnSpcReduction="20000"/>
          </a:bodyPr>
          <a:lstStyle/>
          <a:p>
            <a:pPr>
              <a:buFont typeface="Arial" pitchFamily="34" charset="0"/>
              <a:buChar char="•"/>
            </a:pPr>
            <a:r>
              <a:rPr lang="en-US" sz="2400" dirty="0" smtClean="0">
                <a:latin typeface="Clarendon" pitchFamily="18" charset="0"/>
              </a:rPr>
              <a:t>Energy</a:t>
            </a:r>
          </a:p>
          <a:p>
            <a:pPr lvl="2">
              <a:buFont typeface="Arial" pitchFamily="34" charset="0"/>
              <a:buChar char="•"/>
            </a:pPr>
            <a:r>
              <a:rPr lang="en-US" sz="2400" dirty="0" smtClean="0">
                <a:latin typeface="Clarendon" pitchFamily="18" charset="0"/>
              </a:rPr>
              <a:t>Solar</a:t>
            </a:r>
          </a:p>
          <a:p>
            <a:pPr lvl="3">
              <a:buFont typeface="Arial" pitchFamily="34" charset="0"/>
              <a:buChar char="•"/>
            </a:pPr>
            <a:r>
              <a:rPr lang="en-US" sz="2400" dirty="0" smtClean="0">
                <a:latin typeface="Clarendon" pitchFamily="18" charset="0"/>
              </a:rPr>
              <a:t>Also for heating and cooling</a:t>
            </a:r>
          </a:p>
          <a:p>
            <a:pPr lvl="2">
              <a:buFont typeface="Arial" pitchFamily="34" charset="0"/>
              <a:buChar char="•"/>
            </a:pPr>
            <a:r>
              <a:rPr lang="en-US" sz="2400" dirty="0" smtClean="0">
                <a:latin typeface="Clarendon" pitchFamily="18" charset="0"/>
              </a:rPr>
              <a:t>Windmills</a:t>
            </a:r>
          </a:p>
          <a:p>
            <a:pPr lvl="2">
              <a:buFont typeface="Arial" pitchFamily="34" charset="0"/>
              <a:buChar char="•"/>
            </a:pPr>
            <a:r>
              <a:rPr lang="en-US" sz="2400" dirty="0" smtClean="0">
                <a:latin typeface="Clarendon" pitchFamily="18" charset="0"/>
              </a:rPr>
              <a:t>Waterfalls- Rainforest</a:t>
            </a:r>
          </a:p>
          <a:p>
            <a:pPr lvl="2">
              <a:buFont typeface="Arial" pitchFamily="34" charset="0"/>
              <a:buChar char="•"/>
            </a:pPr>
            <a:r>
              <a:rPr lang="en-US" sz="2400" dirty="0" smtClean="0">
                <a:latin typeface="Clarendon" pitchFamily="18" charset="0"/>
              </a:rPr>
              <a:t>Indoor lighting</a:t>
            </a:r>
          </a:p>
          <a:p>
            <a:pPr lvl="3">
              <a:buFont typeface="Arial" pitchFamily="34" charset="0"/>
              <a:buChar char="•"/>
            </a:pPr>
            <a:r>
              <a:rPr lang="en-US" sz="2400" dirty="0" smtClean="0">
                <a:latin typeface="Clarendon" pitchFamily="18" charset="0"/>
              </a:rPr>
              <a:t>Compact fluorescent bulbs </a:t>
            </a:r>
          </a:p>
          <a:p>
            <a:r>
              <a:rPr lang="en-US" sz="2400" dirty="0" smtClean="0">
                <a:latin typeface="Clarendon" pitchFamily="18" charset="0"/>
              </a:rPr>
              <a:t>Waste</a:t>
            </a:r>
          </a:p>
          <a:p>
            <a:pPr lvl="2"/>
            <a:r>
              <a:rPr lang="en-US" sz="2400" dirty="0" smtClean="0">
                <a:latin typeface="Clarendon" pitchFamily="18" charset="0"/>
              </a:rPr>
              <a:t>landfill</a:t>
            </a:r>
            <a:endParaRPr lang="en-US" sz="2400" dirty="0">
              <a:latin typeface="Clarendon" pitchFamily="18" charset="0"/>
            </a:endParaRPr>
          </a:p>
        </p:txBody>
      </p:sp>
      <p:sp>
        <p:nvSpPr>
          <p:cNvPr id="3" name="Content Placeholder 2"/>
          <p:cNvSpPr>
            <a:spLocks noGrp="1"/>
          </p:cNvSpPr>
          <p:nvPr>
            <p:ph sz="half" idx="2"/>
          </p:nvPr>
        </p:nvSpPr>
        <p:spPr/>
        <p:txBody>
          <a:bodyPr>
            <a:normAutofit fontScale="77500" lnSpcReduction="20000"/>
          </a:bodyPr>
          <a:lstStyle/>
          <a:p>
            <a:pPr>
              <a:buFont typeface="Wingdings" pitchFamily="2" charset="2"/>
              <a:buChar char="§"/>
            </a:pPr>
            <a:r>
              <a:rPr lang="en-US" dirty="0" smtClean="0">
                <a:latin typeface="Clarendon" pitchFamily="18" charset="0"/>
              </a:rPr>
              <a:t>Entering and Exiting Planet Helios</a:t>
            </a:r>
          </a:p>
          <a:p>
            <a:pPr lvl="1">
              <a:buFont typeface="Wingdings" pitchFamily="2" charset="2"/>
              <a:buChar char="§"/>
            </a:pPr>
            <a:r>
              <a:rPr lang="en-US" dirty="0" smtClean="0">
                <a:latin typeface="Clarendon" pitchFamily="18" charset="0"/>
              </a:rPr>
              <a:t>During transportation, on and off planet, passengers and employees must wear at all times protective gear.</a:t>
            </a:r>
          </a:p>
          <a:p>
            <a:pPr lvl="2">
              <a:buFont typeface="Wingdings" pitchFamily="2" charset="2"/>
              <a:buChar char="§"/>
            </a:pPr>
            <a:r>
              <a:rPr lang="en-US" dirty="0" smtClean="0">
                <a:latin typeface="Clarendon" pitchFamily="18" charset="0"/>
              </a:rPr>
              <a:t>This will be covered in detail and will be put in practice before trip.</a:t>
            </a:r>
          </a:p>
          <a:p>
            <a:pPr>
              <a:buFont typeface="Wingdings" pitchFamily="2" charset="2"/>
              <a:buChar char="§"/>
            </a:pPr>
            <a:endParaRPr lang="en-US" dirty="0" smtClean="0">
              <a:latin typeface="Clarendon" pitchFamily="18" charset="0"/>
            </a:endParaRPr>
          </a:p>
          <a:p>
            <a:pPr>
              <a:buFont typeface="Wingdings" pitchFamily="2" charset="2"/>
              <a:buChar char="§"/>
            </a:pPr>
            <a:r>
              <a:rPr lang="en-US" dirty="0" smtClean="0">
                <a:latin typeface="Clarendon" pitchFamily="18" charset="0"/>
              </a:rPr>
              <a:t>Recycling </a:t>
            </a:r>
          </a:p>
          <a:p>
            <a:pPr lvl="2">
              <a:buFont typeface="Wingdings" pitchFamily="2" charset="2"/>
              <a:buChar char="§"/>
            </a:pPr>
            <a:r>
              <a:rPr lang="en-US" dirty="0" smtClean="0">
                <a:latin typeface="Clarendon" pitchFamily="18" charset="0"/>
              </a:rPr>
              <a:t>Items are stored into a compartment under the space ship and brought back to earth to be recycled. </a:t>
            </a:r>
          </a:p>
          <a:p>
            <a:pPr lvl="2">
              <a:buFont typeface="Wingdings" pitchFamily="2" charset="2"/>
              <a:buChar char="§"/>
            </a:pPr>
            <a:r>
              <a:rPr lang="en-US" dirty="0" smtClean="0">
                <a:latin typeface="Clarendon" pitchFamily="18" charset="0"/>
              </a:rPr>
              <a:t>Water from sinks recycled for use in restroom facilities. </a:t>
            </a:r>
          </a:p>
          <a:p>
            <a:pPr>
              <a:buFont typeface="Wingdings" pitchFamily="2" charset="2"/>
              <a:buChar char="§"/>
            </a:pPr>
            <a:endParaRPr lang="en-US" dirty="0"/>
          </a:p>
        </p:txBody>
      </p:sp>
      <p:sp>
        <p:nvSpPr>
          <p:cNvPr id="4" name="Title 3"/>
          <p:cNvSpPr>
            <a:spLocks noGrp="1"/>
          </p:cNvSpPr>
          <p:nvPr>
            <p:ph type="title"/>
          </p:nvPr>
        </p:nvSpPr>
        <p:spPr/>
        <p:txBody>
          <a:bodyPr/>
          <a:lstStyle/>
          <a:p>
            <a:pPr algn="ctr"/>
            <a:r>
              <a:rPr lang="en-US" dirty="0" smtClean="0">
                <a:latin typeface="Bodoni MT Black" pitchFamily="18" charset="0"/>
              </a:rPr>
              <a:t>Science Factors</a:t>
            </a:r>
            <a:endParaRPr lang="en-US" dirty="0">
              <a:latin typeface="Bodoni MT Black"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ox(in)">
                                      <p:cBhvr>
                                        <p:cTn id="14" dur="500"/>
                                        <p:tgtEl>
                                          <p:spTgt spid="2">
                                            <p:txEl>
                                              <p:pRg st="0" end="0"/>
                                            </p:txEl>
                                          </p:spTgt>
                                        </p:tgtEl>
                                      </p:cBhvr>
                                    </p:animEffect>
                                  </p:childTnLst>
                                </p:cTn>
                              </p:par>
                              <p:par>
                                <p:cTn id="15" presetID="4" presetClass="entr" presetSubtype="16"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ox(in)">
                                      <p:cBhvr>
                                        <p:cTn id="17" dur="500"/>
                                        <p:tgtEl>
                                          <p:spTgt spid="2">
                                            <p:txEl>
                                              <p:pRg st="1" end="1"/>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ox(in)">
                                      <p:cBhvr>
                                        <p:cTn id="20" dur="500"/>
                                        <p:tgtEl>
                                          <p:spTgt spid="2">
                                            <p:txEl>
                                              <p:pRg st="2" end="2"/>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ox(in)">
                                      <p:cBhvr>
                                        <p:cTn id="23" dur="500"/>
                                        <p:tgtEl>
                                          <p:spTgt spid="2">
                                            <p:txEl>
                                              <p:pRg st="3" end="3"/>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ox(in)">
                                      <p:cBhvr>
                                        <p:cTn id="26" dur="500"/>
                                        <p:tgtEl>
                                          <p:spTgt spid="2">
                                            <p:txEl>
                                              <p:pRg st="4" end="4"/>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ox(in)">
                                      <p:cBhvr>
                                        <p:cTn id="29" dur="500"/>
                                        <p:tgtEl>
                                          <p:spTgt spid="2">
                                            <p:txEl>
                                              <p:pRg st="5" end="5"/>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ox(i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ox(in)">
                                      <p:cBhvr>
                                        <p:cTn id="37" dur="500"/>
                                        <p:tgtEl>
                                          <p:spTgt spid="2">
                                            <p:txEl>
                                              <p:pRg st="7" end="7"/>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box(in)">
                                      <p:cBhvr>
                                        <p:cTn id="40" dur="500"/>
                                        <p:tgtEl>
                                          <p:spTgt spid="2">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box(in)">
                                      <p:cBhvr>
                                        <p:cTn id="45" dur="500"/>
                                        <p:tgtEl>
                                          <p:spTgt spid="3">
                                            <p:txEl>
                                              <p:pRg st="0" end="0"/>
                                            </p:txEl>
                                          </p:spTgt>
                                        </p:tgtEl>
                                      </p:cBhvr>
                                    </p:animEffect>
                                  </p:childTnLst>
                                </p:cTn>
                              </p:par>
                              <p:par>
                                <p:cTn id="46" presetID="4" presetClass="entr" presetSubtype="16" fill="hold" nodeType="with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box(in)">
                                      <p:cBhvr>
                                        <p:cTn id="48" dur="500"/>
                                        <p:tgtEl>
                                          <p:spTgt spid="3">
                                            <p:txEl>
                                              <p:pRg st="1" end="1"/>
                                            </p:txEl>
                                          </p:spTgt>
                                        </p:tgtEl>
                                      </p:cBhvr>
                                    </p:animEffect>
                                  </p:childTnLst>
                                </p:cTn>
                              </p:par>
                              <p:par>
                                <p:cTn id="49" presetID="4" presetClass="entr" presetSubtype="16" fill="hold"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box(in)">
                                      <p:cBhvr>
                                        <p:cTn id="51" dur="5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box(in)">
                                      <p:cBhvr>
                                        <p:cTn id="56" dur="500"/>
                                        <p:tgtEl>
                                          <p:spTgt spid="3">
                                            <p:txEl>
                                              <p:pRg st="4" end="4"/>
                                            </p:txEl>
                                          </p:spTgt>
                                        </p:tgtEl>
                                      </p:cBhvr>
                                    </p:animEffect>
                                  </p:childTnLst>
                                </p:cTn>
                              </p:par>
                              <p:par>
                                <p:cTn id="57" presetID="4" presetClass="entr" presetSubtype="16"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box(in)">
                                      <p:cBhvr>
                                        <p:cTn id="59" dur="500"/>
                                        <p:tgtEl>
                                          <p:spTgt spid="3">
                                            <p:txEl>
                                              <p:pRg st="5" end="5"/>
                                            </p:txEl>
                                          </p:spTgt>
                                        </p:tgtEl>
                                      </p:cBhvr>
                                    </p:animEffect>
                                  </p:childTnLst>
                                </p:cTn>
                              </p:par>
                              <p:par>
                                <p:cTn id="60" presetID="4" presetClass="entr" presetSubtype="16"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box(in)">
                                      <p:cBhvr>
                                        <p:cTn id="6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7772400" cy="4525963"/>
          </a:xfrm>
        </p:spPr>
        <p:txBody>
          <a:bodyPr>
            <a:normAutofit fontScale="92500" lnSpcReduction="10000"/>
          </a:bodyPr>
          <a:lstStyle/>
          <a:p>
            <a:r>
              <a:rPr lang="en-US" sz="2000" dirty="0" smtClean="0"/>
              <a:t>Create a source of living outside of Earth in case of natural disaster</a:t>
            </a:r>
          </a:p>
          <a:p>
            <a:pPr>
              <a:buNone/>
            </a:pPr>
            <a:endParaRPr lang="en-US" sz="2000" dirty="0" smtClean="0"/>
          </a:p>
          <a:p>
            <a:r>
              <a:rPr lang="en-US" sz="2000" dirty="0" smtClean="0"/>
              <a:t> Preserving the environment that is now being destroyed by global warming</a:t>
            </a:r>
          </a:p>
          <a:p>
            <a:endParaRPr lang="en-US" sz="2000" dirty="0" smtClean="0"/>
          </a:p>
          <a:p>
            <a:r>
              <a:rPr lang="en-US" sz="2000" dirty="0" smtClean="0"/>
              <a:t> Success </a:t>
            </a:r>
            <a:r>
              <a:rPr lang="en-US" sz="2000" dirty="0" smtClean="0">
                <a:sym typeface="Wingdings" pitchFamily="2" charset="2"/>
              </a:rPr>
              <a:t> creation of </a:t>
            </a:r>
            <a:r>
              <a:rPr lang="en-US" sz="2000" dirty="0" smtClean="0"/>
              <a:t>similar resorts on different planets</a:t>
            </a:r>
          </a:p>
          <a:p>
            <a:pPr>
              <a:buNone/>
            </a:pPr>
            <a:endParaRPr lang="en-US" sz="2000" dirty="0" smtClean="0"/>
          </a:p>
          <a:p>
            <a:r>
              <a:rPr lang="en-US" sz="2000" dirty="0" smtClean="0"/>
              <a:t>Medical research</a:t>
            </a:r>
            <a:r>
              <a:rPr lang="en-US" sz="2000" dirty="0" smtClean="0">
                <a:sym typeface="Wingdings" pitchFamily="2" charset="2"/>
              </a:rPr>
              <a:t></a:t>
            </a:r>
            <a:r>
              <a:rPr lang="en-US" sz="2000" dirty="0" smtClean="0"/>
              <a:t> rainforest</a:t>
            </a:r>
            <a:endParaRPr lang="en-US" sz="1600" dirty="0" smtClean="0"/>
          </a:p>
          <a:p>
            <a:endParaRPr lang="en-US" sz="2000" dirty="0" smtClean="0"/>
          </a:p>
          <a:p>
            <a:r>
              <a:rPr lang="en-US" sz="2000" dirty="0" smtClean="0"/>
              <a:t>Create a healthy, low polluted, enjoyable resort </a:t>
            </a:r>
            <a:r>
              <a:rPr lang="en-US" sz="2000" dirty="0" smtClean="0">
                <a:sym typeface="Wingdings" pitchFamily="2" charset="2"/>
              </a:rPr>
              <a:t> disaster happens, life will need an alternative planet to live on</a:t>
            </a:r>
            <a:endParaRPr lang="en-US" sz="2000" dirty="0" smtClean="0"/>
          </a:p>
          <a:p>
            <a:pPr>
              <a:buNone/>
            </a:pPr>
            <a:endParaRPr lang="en-US" sz="2000" dirty="0" smtClean="0"/>
          </a:p>
          <a:p>
            <a:r>
              <a:rPr lang="en-US" sz="2000" dirty="0" smtClean="0"/>
              <a:t>Explore and test now for future</a:t>
            </a:r>
            <a:r>
              <a:rPr lang="en-US" sz="2000" dirty="0" smtClean="0">
                <a:sym typeface="Wingdings" pitchFamily="2" charset="2"/>
              </a:rPr>
              <a:t> safety of travelers and workers</a:t>
            </a:r>
            <a:endParaRPr lang="en-US" sz="2000" dirty="0" smtClean="0"/>
          </a:p>
          <a:p>
            <a:endParaRPr lang="en-US" sz="2000" dirty="0" smtClean="0"/>
          </a:p>
          <a:p>
            <a:endParaRPr lang="en-US" sz="2000" dirty="0" smtClean="0"/>
          </a:p>
        </p:txBody>
      </p:sp>
      <p:sp>
        <p:nvSpPr>
          <p:cNvPr id="4" name="Title 3"/>
          <p:cNvSpPr>
            <a:spLocks noGrp="1"/>
          </p:cNvSpPr>
          <p:nvPr>
            <p:ph type="title"/>
          </p:nvPr>
        </p:nvSpPr>
        <p:spPr/>
        <p:txBody>
          <a:bodyPr>
            <a:normAutofit fontScale="90000"/>
          </a:bodyPr>
          <a:lstStyle/>
          <a:p>
            <a:pPr algn="ctr"/>
            <a:r>
              <a:rPr lang="en-US" dirty="0" smtClean="0">
                <a:latin typeface="Bodoni MT Black" pitchFamily="18" charset="0"/>
              </a:rPr>
              <a:t>Why money should be invested in developing our resort?</a:t>
            </a:r>
            <a:endParaRPr lang="en-US" dirty="0">
              <a:latin typeface="Bodoni MT Black"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from="(-#ppt_w/2)" to="(#ppt_x)" calcmode="lin" valueType="num">
                                      <p:cBhvr>
                                        <p:cTn id="19" dur="600" fill="hold">
                                          <p:stCondLst>
                                            <p:cond delay="0"/>
                                          </p:stCondLst>
                                        </p:cTn>
                                        <p:tgtEl>
                                          <p:spTgt spid="2">
                                            <p:txEl>
                                              <p:pRg st="0" end="0"/>
                                            </p:txEl>
                                          </p:spTgt>
                                        </p:tgtEl>
                                        <p:attrNameLst>
                                          <p:attrName>ppt_x</p:attrName>
                                        </p:attrNameLst>
                                      </p:cBhvr>
                                    </p:anim>
                                    <p:anim from="0" to="-1.0" calcmode="lin" valueType="num">
                                      <p:cBhvr>
                                        <p:cTn id="20" dur="200" decel="50000" autoRev="1" fill="hold">
                                          <p:stCondLst>
                                            <p:cond delay="600"/>
                                          </p:stCondLst>
                                        </p:cTn>
                                        <p:tgtEl>
                                          <p:spTgt spid="2">
                                            <p:txEl>
                                              <p:pRg st="0" end="0"/>
                                            </p:txEl>
                                          </p:spTgt>
                                        </p:tgtEl>
                                        <p:attrNameLst>
                                          <p:attrName>xshear</p:attrName>
                                        </p:attrNameLst>
                                      </p:cBhvr>
                                    </p:anim>
                                    <p:animScale>
                                      <p:cBhvr>
                                        <p:cTn id="21" dur="200" decel="100000" autoRev="1" fill="hold">
                                          <p:stCondLst>
                                            <p:cond delay="600"/>
                                          </p:stCondLst>
                                        </p:cTn>
                                        <p:tgtEl>
                                          <p:spTgt spid="2">
                                            <p:txEl>
                                              <p:pRg st="0" end="0"/>
                                            </p:txEl>
                                          </p:spTgt>
                                        </p:tgtEl>
                                      </p:cBhvr>
                                      <p:from x="100000" y="100000"/>
                                      <p:to x="80000" y="100000"/>
                                    </p:animScale>
                                    <p:anim by="(#ppt_h/3+#ppt_w*0.1)" calcmode="lin" valueType="num">
                                      <p:cBhvr additive="sum">
                                        <p:cTn id="22" dur="200" decel="100000" autoRev="1" fill="hold">
                                          <p:stCondLst>
                                            <p:cond delay="600"/>
                                          </p:stCondLst>
                                        </p:cTn>
                                        <p:tgtEl>
                                          <p:spTgt spid="2">
                                            <p:txEl>
                                              <p:pRg st="0" end="0"/>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from="(-#ppt_w/2)" to="(#ppt_x)" calcmode="lin" valueType="num">
                                      <p:cBhvr>
                                        <p:cTn id="25" dur="600" fill="hold">
                                          <p:stCondLst>
                                            <p:cond delay="0"/>
                                          </p:stCondLst>
                                        </p:cTn>
                                        <p:tgtEl>
                                          <p:spTgt spid="2">
                                            <p:txEl>
                                              <p:pRg st="2" end="2"/>
                                            </p:txEl>
                                          </p:spTgt>
                                        </p:tgtEl>
                                        <p:attrNameLst>
                                          <p:attrName>ppt_x</p:attrName>
                                        </p:attrNameLst>
                                      </p:cBhvr>
                                    </p:anim>
                                    <p:anim from="0" to="-1.0" calcmode="lin" valueType="num">
                                      <p:cBhvr>
                                        <p:cTn id="26" dur="200" decel="50000" autoRev="1" fill="hold">
                                          <p:stCondLst>
                                            <p:cond delay="600"/>
                                          </p:stCondLst>
                                        </p:cTn>
                                        <p:tgtEl>
                                          <p:spTgt spid="2">
                                            <p:txEl>
                                              <p:pRg st="2" end="2"/>
                                            </p:txEl>
                                          </p:spTgt>
                                        </p:tgtEl>
                                        <p:attrNameLst>
                                          <p:attrName>xshear</p:attrName>
                                        </p:attrNameLst>
                                      </p:cBhvr>
                                    </p:anim>
                                    <p:animScale>
                                      <p:cBhvr>
                                        <p:cTn id="27" dur="200" decel="100000" autoRev="1" fill="hold">
                                          <p:stCondLst>
                                            <p:cond delay="600"/>
                                          </p:stCondLst>
                                        </p:cTn>
                                        <p:tgtEl>
                                          <p:spTgt spid="2">
                                            <p:txEl>
                                              <p:pRg st="2" end="2"/>
                                            </p:txEl>
                                          </p:spTgt>
                                        </p:tgtEl>
                                      </p:cBhvr>
                                      <p:from x="100000" y="100000"/>
                                      <p:to x="80000" y="100000"/>
                                    </p:animScale>
                                    <p:anim by="(#ppt_h/3+#ppt_w*0.1)" calcmode="lin" valueType="num">
                                      <p:cBhvr additive="sum">
                                        <p:cTn id="28" dur="200" decel="100000" autoRev="1" fill="hold">
                                          <p:stCondLst>
                                            <p:cond delay="600"/>
                                          </p:stCondLst>
                                        </p:cTn>
                                        <p:tgtEl>
                                          <p:spTgt spid="2">
                                            <p:txEl>
                                              <p:pRg st="2" end="2"/>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2">
                                            <p:txEl>
                                              <p:pRg st="4" end="4"/>
                                            </p:txEl>
                                          </p:spTgt>
                                        </p:tgtEl>
                                        <p:attrNameLst>
                                          <p:attrName>ppt_x</p:attrName>
                                        </p:attrNameLst>
                                      </p:cBhvr>
                                    </p:anim>
                                    <p:anim from="0" to="-1.0" calcmode="lin" valueType="num">
                                      <p:cBhvr>
                                        <p:cTn id="32" dur="200" decel="50000" autoRev="1" fill="hold">
                                          <p:stCondLst>
                                            <p:cond delay="600"/>
                                          </p:stCondLst>
                                        </p:cTn>
                                        <p:tgtEl>
                                          <p:spTgt spid="2">
                                            <p:txEl>
                                              <p:pRg st="4" end="4"/>
                                            </p:txEl>
                                          </p:spTgt>
                                        </p:tgtEl>
                                        <p:attrNameLst>
                                          <p:attrName>xshear</p:attrName>
                                        </p:attrNameLst>
                                      </p:cBhvr>
                                    </p:anim>
                                    <p:animScale>
                                      <p:cBhvr>
                                        <p:cTn id="33" dur="200" decel="100000" autoRev="1" fill="hold">
                                          <p:stCondLst>
                                            <p:cond delay="600"/>
                                          </p:stCondLst>
                                        </p:cTn>
                                        <p:tgtEl>
                                          <p:spTgt spid="2">
                                            <p:txEl>
                                              <p:pRg st="4" end="4"/>
                                            </p:txEl>
                                          </p:spTgt>
                                        </p:tgtEl>
                                      </p:cBhvr>
                                      <p:from x="100000" y="100000"/>
                                      <p:to x="80000" y="100000"/>
                                    </p:animScale>
                                    <p:anim by="(#ppt_h/3+#ppt_w*0.1)" calcmode="lin" valueType="num">
                                      <p:cBhvr additive="sum">
                                        <p:cTn id="34" dur="200" decel="100000" autoRev="1" fill="hold">
                                          <p:stCondLst>
                                            <p:cond delay="600"/>
                                          </p:stCondLst>
                                        </p:cTn>
                                        <p:tgtEl>
                                          <p:spTgt spid="2">
                                            <p:txEl>
                                              <p:pRg st="4" end="4"/>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from="(-#ppt_w/2)" to="(#ppt_x)" calcmode="lin" valueType="num">
                                      <p:cBhvr>
                                        <p:cTn id="37" dur="600" fill="hold">
                                          <p:stCondLst>
                                            <p:cond delay="0"/>
                                          </p:stCondLst>
                                        </p:cTn>
                                        <p:tgtEl>
                                          <p:spTgt spid="2">
                                            <p:txEl>
                                              <p:pRg st="6" end="6"/>
                                            </p:txEl>
                                          </p:spTgt>
                                        </p:tgtEl>
                                        <p:attrNameLst>
                                          <p:attrName>ppt_x</p:attrName>
                                        </p:attrNameLst>
                                      </p:cBhvr>
                                    </p:anim>
                                    <p:anim from="0" to="-1.0" calcmode="lin" valueType="num">
                                      <p:cBhvr>
                                        <p:cTn id="38" dur="200" decel="50000" autoRev="1" fill="hold">
                                          <p:stCondLst>
                                            <p:cond delay="600"/>
                                          </p:stCondLst>
                                        </p:cTn>
                                        <p:tgtEl>
                                          <p:spTgt spid="2">
                                            <p:txEl>
                                              <p:pRg st="6" end="6"/>
                                            </p:txEl>
                                          </p:spTgt>
                                        </p:tgtEl>
                                        <p:attrNameLst>
                                          <p:attrName>xshear</p:attrName>
                                        </p:attrNameLst>
                                      </p:cBhvr>
                                    </p:anim>
                                    <p:animScale>
                                      <p:cBhvr>
                                        <p:cTn id="39" dur="200" decel="100000" autoRev="1" fill="hold">
                                          <p:stCondLst>
                                            <p:cond delay="600"/>
                                          </p:stCondLst>
                                        </p:cTn>
                                        <p:tgtEl>
                                          <p:spTgt spid="2">
                                            <p:txEl>
                                              <p:pRg st="6" end="6"/>
                                            </p:txEl>
                                          </p:spTgt>
                                        </p:tgtEl>
                                      </p:cBhvr>
                                      <p:from x="100000" y="100000"/>
                                      <p:to x="80000" y="100000"/>
                                    </p:animScale>
                                    <p:anim by="(#ppt_h/3+#ppt_w*0.1)" calcmode="lin" valueType="num">
                                      <p:cBhvr additive="sum">
                                        <p:cTn id="40" dur="200" decel="100000" autoRev="1" fill="hold">
                                          <p:stCondLst>
                                            <p:cond delay="600"/>
                                          </p:stCondLst>
                                        </p:cTn>
                                        <p:tgtEl>
                                          <p:spTgt spid="2">
                                            <p:txEl>
                                              <p:pRg st="6" end="6"/>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from="(-#ppt_w/2)" to="(#ppt_x)" calcmode="lin" valueType="num">
                                      <p:cBhvr>
                                        <p:cTn id="43" dur="600" fill="hold">
                                          <p:stCondLst>
                                            <p:cond delay="0"/>
                                          </p:stCondLst>
                                        </p:cTn>
                                        <p:tgtEl>
                                          <p:spTgt spid="2">
                                            <p:txEl>
                                              <p:pRg st="8" end="8"/>
                                            </p:txEl>
                                          </p:spTgt>
                                        </p:tgtEl>
                                        <p:attrNameLst>
                                          <p:attrName>ppt_x</p:attrName>
                                        </p:attrNameLst>
                                      </p:cBhvr>
                                    </p:anim>
                                    <p:anim from="0" to="-1.0" calcmode="lin" valueType="num">
                                      <p:cBhvr>
                                        <p:cTn id="44" dur="200" decel="50000" autoRev="1" fill="hold">
                                          <p:stCondLst>
                                            <p:cond delay="600"/>
                                          </p:stCondLst>
                                        </p:cTn>
                                        <p:tgtEl>
                                          <p:spTgt spid="2">
                                            <p:txEl>
                                              <p:pRg st="8" end="8"/>
                                            </p:txEl>
                                          </p:spTgt>
                                        </p:tgtEl>
                                        <p:attrNameLst>
                                          <p:attrName>xshear</p:attrName>
                                        </p:attrNameLst>
                                      </p:cBhvr>
                                    </p:anim>
                                    <p:animScale>
                                      <p:cBhvr>
                                        <p:cTn id="45" dur="200" decel="100000" autoRev="1" fill="hold">
                                          <p:stCondLst>
                                            <p:cond delay="600"/>
                                          </p:stCondLst>
                                        </p:cTn>
                                        <p:tgtEl>
                                          <p:spTgt spid="2">
                                            <p:txEl>
                                              <p:pRg st="8" end="8"/>
                                            </p:txEl>
                                          </p:spTgt>
                                        </p:tgtEl>
                                      </p:cBhvr>
                                      <p:from x="100000" y="100000"/>
                                      <p:to x="80000" y="100000"/>
                                    </p:animScale>
                                    <p:anim by="(#ppt_h/3+#ppt_w*0.1)" calcmode="lin" valueType="num">
                                      <p:cBhvr additive="sum">
                                        <p:cTn id="46" dur="200" decel="100000" autoRev="1" fill="hold">
                                          <p:stCondLst>
                                            <p:cond delay="600"/>
                                          </p:stCondLst>
                                        </p:cTn>
                                        <p:tgtEl>
                                          <p:spTgt spid="2">
                                            <p:txEl>
                                              <p:pRg st="8" end="8"/>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from="(-#ppt_w/2)" to="(#ppt_x)" calcmode="lin" valueType="num">
                                      <p:cBhvr>
                                        <p:cTn id="49" dur="600" fill="hold">
                                          <p:stCondLst>
                                            <p:cond delay="0"/>
                                          </p:stCondLst>
                                        </p:cTn>
                                        <p:tgtEl>
                                          <p:spTgt spid="2">
                                            <p:txEl>
                                              <p:pRg st="10" end="10"/>
                                            </p:txEl>
                                          </p:spTgt>
                                        </p:tgtEl>
                                        <p:attrNameLst>
                                          <p:attrName>ppt_x</p:attrName>
                                        </p:attrNameLst>
                                      </p:cBhvr>
                                    </p:anim>
                                    <p:anim from="0" to="-1.0" calcmode="lin" valueType="num">
                                      <p:cBhvr>
                                        <p:cTn id="50" dur="200" decel="50000" autoRev="1" fill="hold">
                                          <p:stCondLst>
                                            <p:cond delay="600"/>
                                          </p:stCondLst>
                                        </p:cTn>
                                        <p:tgtEl>
                                          <p:spTgt spid="2">
                                            <p:txEl>
                                              <p:pRg st="10" end="10"/>
                                            </p:txEl>
                                          </p:spTgt>
                                        </p:tgtEl>
                                        <p:attrNameLst>
                                          <p:attrName>xshear</p:attrName>
                                        </p:attrNameLst>
                                      </p:cBhvr>
                                    </p:anim>
                                    <p:animScale>
                                      <p:cBhvr>
                                        <p:cTn id="51" dur="200" decel="100000" autoRev="1" fill="hold">
                                          <p:stCondLst>
                                            <p:cond delay="600"/>
                                          </p:stCondLst>
                                        </p:cTn>
                                        <p:tgtEl>
                                          <p:spTgt spid="2">
                                            <p:txEl>
                                              <p:pRg st="10" end="10"/>
                                            </p:txEl>
                                          </p:spTgt>
                                        </p:tgtEl>
                                      </p:cBhvr>
                                      <p:from x="100000" y="100000"/>
                                      <p:to x="80000" y="100000"/>
                                    </p:animScale>
                                    <p:anim by="(#ppt_h/3+#ppt_w*0.1)" calcmode="lin" valueType="num">
                                      <p:cBhvr additive="sum">
                                        <p:cTn id="52" dur="200" decel="100000" autoRev="1" fill="hold">
                                          <p:stCondLst>
                                            <p:cond delay="600"/>
                                          </p:stCondLst>
                                        </p:cTn>
                                        <p:tgtEl>
                                          <p:spTgt spid="2">
                                            <p:txEl>
                                              <p:pRg st="10" end="1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Feel free to contact us by telephone or email!</a:t>
            </a:r>
          </a:p>
          <a:p>
            <a:pPr lvl="1"/>
            <a:r>
              <a:rPr lang="en-US" dirty="0" smtClean="0">
                <a:hlinkClick r:id="rId2"/>
              </a:rPr>
              <a:t>Tri-Zones@Helios.com</a:t>
            </a:r>
            <a:r>
              <a:rPr lang="en-US" dirty="0" smtClean="0"/>
              <a:t> </a:t>
            </a:r>
          </a:p>
          <a:p>
            <a:pPr lvl="1"/>
            <a:r>
              <a:rPr lang="en-US" dirty="0" smtClean="0"/>
              <a:t>Phone Number: (555)-333-3333</a:t>
            </a:r>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pPr algn="ctr"/>
            <a:r>
              <a:rPr lang="en-US" dirty="0" smtClean="0"/>
              <a:t>Questions or Concerns?</a:t>
            </a:r>
            <a:endParaRPr lang="en-US" dirty="0"/>
          </a:p>
        </p:txBody>
      </p:sp>
      <p:pic>
        <p:nvPicPr>
          <p:cNvPr id="1026" name="Picture 2" descr="C:\Documents and Settings\C00384215\Local Settings\Temporary Internet Files\Content.IE5\2K8WCKNQ\MCj04344110000[1].wmf"/>
          <p:cNvPicPr>
            <a:picLocks noChangeAspect="1" noChangeArrowheads="1"/>
          </p:cNvPicPr>
          <p:nvPr/>
        </p:nvPicPr>
        <p:blipFill>
          <a:blip r:embed="rId3"/>
          <a:srcRect/>
          <a:stretch>
            <a:fillRect/>
          </a:stretch>
        </p:blipFill>
        <p:spPr bwMode="auto">
          <a:xfrm>
            <a:off x="3352800" y="3200400"/>
            <a:ext cx="2235200" cy="25146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checkerboard(across)">
                                      <p:cBhvr>
                                        <p:cTn id="37" dur="500"/>
                                        <p:tgtEl>
                                          <p:spTgt spid="2">
                                            <p:txEl>
                                              <p:pRg st="0" end="0"/>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checkerboard(across)">
                                      <p:cBhvr>
                                        <p:cTn id="40" dur="500"/>
                                        <p:tgtEl>
                                          <p:spTgt spid="2">
                                            <p:txEl>
                                              <p:pRg st="1" end="1"/>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checkerboard(across)">
                                      <p:cBhvr>
                                        <p:cTn id="4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447800"/>
            <a:ext cx="5029200" cy="5181600"/>
          </a:xfrm>
        </p:spPr>
        <p:txBody>
          <a:bodyPr>
            <a:normAutofit/>
          </a:bodyPr>
          <a:lstStyle/>
          <a:p>
            <a:pPr>
              <a:buFont typeface="Arial" pitchFamily="34" charset="0"/>
              <a:buChar char="•"/>
            </a:pPr>
            <a:r>
              <a:rPr lang="en-US" sz="2300" dirty="0" smtClean="0">
                <a:latin typeface="Albertus MT" pitchFamily="18" charset="0"/>
              </a:rPr>
              <a:t>The newest addition to our solar system!!! Located North of the Milky Way Galaxy.</a:t>
            </a:r>
          </a:p>
          <a:p>
            <a:pPr>
              <a:buFont typeface="Arial" pitchFamily="34" charset="0"/>
              <a:buChar char="•"/>
            </a:pPr>
            <a:endParaRPr lang="en-US" sz="2300" dirty="0" smtClean="0">
              <a:latin typeface="Albertus MT" pitchFamily="18" charset="0"/>
            </a:endParaRPr>
          </a:p>
          <a:p>
            <a:pPr>
              <a:buFont typeface="Arial" pitchFamily="34" charset="0"/>
              <a:buChar char="•"/>
            </a:pPr>
            <a:r>
              <a:rPr lang="en-US" sz="2300" dirty="0" smtClean="0">
                <a:latin typeface="Albertus MT" pitchFamily="18" charset="0"/>
              </a:rPr>
              <a:t>Physical Environment</a:t>
            </a:r>
          </a:p>
          <a:p>
            <a:pPr lvl="1">
              <a:buFont typeface="Arial" pitchFamily="34" charset="0"/>
              <a:buChar char="•"/>
            </a:pPr>
            <a:r>
              <a:rPr lang="en-US" sz="1900" dirty="0" smtClean="0">
                <a:latin typeface="Albertus MT" pitchFamily="18" charset="0"/>
              </a:rPr>
              <a:t>Steady Wind</a:t>
            </a:r>
          </a:p>
          <a:p>
            <a:pPr lvl="1">
              <a:buFont typeface="Arial" pitchFamily="34" charset="0"/>
              <a:buChar char="•"/>
            </a:pPr>
            <a:r>
              <a:rPr lang="en-US" sz="1900" dirty="0" smtClean="0">
                <a:latin typeface="Albertus MT" pitchFamily="18" charset="0"/>
              </a:rPr>
              <a:t>Low temperatures</a:t>
            </a:r>
          </a:p>
          <a:p>
            <a:pPr lvl="1">
              <a:buFont typeface="Arial" pitchFamily="34" charset="0"/>
              <a:buChar char="•"/>
            </a:pPr>
            <a:r>
              <a:rPr lang="en-US" sz="1900" dirty="0" smtClean="0">
                <a:latin typeface="Albertus MT" pitchFamily="18" charset="0"/>
              </a:rPr>
              <a:t>Small bodies of water</a:t>
            </a:r>
          </a:p>
          <a:p>
            <a:pPr lvl="1">
              <a:buFont typeface="Arial" pitchFamily="34" charset="0"/>
              <a:buChar char="•"/>
            </a:pPr>
            <a:r>
              <a:rPr lang="en-US" sz="1900" dirty="0" smtClean="0">
                <a:latin typeface="Albertus MT" pitchFamily="18" charset="0"/>
              </a:rPr>
              <a:t>Low Gravity</a:t>
            </a:r>
          </a:p>
          <a:p>
            <a:pPr lvl="1">
              <a:buFont typeface="Arial" pitchFamily="34" charset="0"/>
              <a:buChar char="•"/>
            </a:pPr>
            <a:endParaRPr lang="en-US" sz="1900" dirty="0" smtClean="0">
              <a:latin typeface="Albertus MT" pitchFamily="18" charset="0"/>
            </a:endParaRPr>
          </a:p>
          <a:p>
            <a:pPr lvl="1">
              <a:buFont typeface="Arial" pitchFamily="34" charset="0"/>
              <a:buChar char="•"/>
            </a:pPr>
            <a:r>
              <a:rPr lang="en-US" sz="1900" dirty="0" smtClean="0">
                <a:latin typeface="Albertus MT" pitchFamily="18" charset="0"/>
              </a:rPr>
              <a:t>In the Dome</a:t>
            </a:r>
          </a:p>
          <a:p>
            <a:pPr lvl="2">
              <a:buFont typeface="Arial" pitchFamily="34" charset="0"/>
              <a:buChar char="•"/>
            </a:pPr>
            <a:r>
              <a:rPr lang="en-US" sz="1700" dirty="0" smtClean="0">
                <a:latin typeface="Albertus MT" pitchFamily="18" charset="0"/>
              </a:rPr>
              <a:t>Controlled Temperature </a:t>
            </a:r>
            <a:r>
              <a:rPr lang="en-US" sz="1700" dirty="0" smtClean="0">
                <a:latin typeface="Albertus MT" pitchFamily="18" charset="0"/>
                <a:sym typeface="Wingdings" pitchFamily="2" charset="2"/>
              </a:rPr>
              <a:t> Each Zone</a:t>
            </a:r>
            <a:endParaRPr lang="en-US" sz="1700" dirty="0" smtClean="0">
              <a:latin typeface="Albertus MT" pitchFamily="18" charset="0"/>
            </a:endParaRPr>
          </a:p>
          <a:p>
            <a:pPr lvl="1">
              <a:buFont typeface="Arial" pitchFamily="34" charset="0"/>
              <a:buChar char="•"/>
            </a:pPr>
            <a:r>
              <a:rPr lang="en-US" sz="1800" dirty="0" smtClean="0">
                <a:latin typeface="Albertus MT" pitchFamily="18" charset="0"/>
              </a:rPr>
              <a:t>Through years of research and exploration we have created an  environment that can sustain life within our Resort.</a:t>
            </a:r>
            <a:endParaRPr lang="en-US" sz="1800" dirty="0" smtClean="0"/>
          </a:p>
          <a:p>
            <a:pPr lvl="1">
              <a:buNone/>
            </a:pPr>
            <a:endParaRPr lang="en-US" dirty="0" smtClean="0"/>
          </a:p>
          <a:p>
            <a:pPr lvl="1">
              <a:buNone/>
            </a:pPr>
            <a:endParaRPr lang="en-US" dirty="0" smtClean="0"/>
          </a:p>
          <a:p>
            <a:pPr lvl="1">
              <a:buNone/>
            </a:pPr>
            <a:endParaRPr lang="en-US" dirty="0" smtClean="0"/>
          </a:p>
          <a:p>
            <a:endParaRPr lang="en-US" dirty="0"/>
          </a:p>
        </p:txBody>
      </p:sp>
      <p:sp>
        <p:nvSpPr>
          <p:cNvPr id="3" name="Title 2"/>
          <p:cNvSpPr>
            <a:spLocks noGrp="1"/>
          </p:cNvSpPr>
          <p:nvPr>
            <p:ph type="title"/>
          </p:nvPr>
        </p:nvSpPr>
        <p:spPr/>
        <p:txBody>
          <a:bodyPr/>
          <a:lstStyle/>
          <a:p>
            <a:r>
              <a:rPr lang="en-US" sz="4400" dirty="0" smtClean="0">
                <a:solidFill>
                  <a:srgbClr val="FF0000"/>
                </a:solidFill>
                <a:latin typeface="Engravers MT" pitchFamily="18" charset="0"/>
              </a:rPr>
              <a:t>Planet Helios</a:t>
            </a:r>
            <a:endParaRPr lang="en-US" dirty="0">
              <a:latin typeface="Engravers MT" pitchFamily="18" charset="0"/>
            </a:endParaRPr>
          </a:p>
        </p:txBody>
      </p:sp>
      <p:pic>
        <p:nvPicPr>
          <p:cNvPr id="22530" name="Picture 2" descr="http://www.jpl.nasa.gov/images/stars/green_planet-browse.jpg"/>
          <p:cNvPicPr>
            <a:picLocks noChangeAspect="1" noChangeArrowheads="1"/>
          </p:cNvPicPr>
          <p:nvPr/>
        </p:nvPicPr>
        <p:blipFill>
          <a:blip r:embed="rId3"/>
          <a:srcRect/>
          <a:stretch>
            <a:fillRect/>
          </a:stretch>
        </p:blipFill>
        <p:spPr bwMode="auto">
          <a:xfrm>
            <a:off x="381000" y="1600200"/>
            <a:ext cx="2971799" cy="286026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p:cTn id="13" dur="5000" fill="hold"/>
                                        <p:tgtEl>
                                          <p:spTgt spid="22530"/>
                                        </p:tgtEl>
                                        <p:attrNameLst>
                                          <p:attrName>ppt_w</p:attrName>
                                        </p:attrNameLst>
                                      </p:cBhvr>
                                      <p:tavLst>
                                        <p:tav tm="0" fmla="#ppt_w*sin(2.5*pi*$)">
                                          <p:val>
                                            <p:fltVal val="0"/>
                                          </p:val>
                                        </p:tav>
                                        <p:tav tm="100000">
                                          <p:val>
                                            <p:fltVal val="1"/>
                                          </p:val>
                                        </p:tav>
                                      </p:tavLst>
                                    </p:anim>
                                    <p:anim calcmode="lin" valueType="num">
                                      <p:cBhvr>
                                        <p:cTn id="14" dur="5000" fill="hold"/>
                                        <p:tgtEl>
                                          <p:spTgt spid="2253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 calcmode="lin" valueType="num">
                                      <p:cBhvr additive="base">
                                        <p:cTn id="5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Breath-taking Zones  </a:t>
            </a:r>
            <a:endParaRPr lang="en-US" dirty="0"/>
          </a:p>
        </p:txBody>
      </p:sp>
      <p:sp>
        <p:nvSpPr>
          <p:cNvPr id="6" name="Text Placeholder 5"/>
          <p:cNvSpPr>
            <a:spLocks noGrp="1"/>
          </p:cNvSpPr>
          <p:nvPr>
            <p:ph type="body" idx="1"/>
          </p:nvPr>
        </p:nvSpPr>
        <p:spPr>
          <a:xfrm>
            <a:off x="3810000" y="2931712"/>
            <a:ext cx="4684713" cy="1454888"/>
          </a:xfrm>
        </p:spPr>
        <p:txBody>
          <a:bodyPr>
            <a:normAutofit fontScale="92500"/>
          </a:bodyPr>
          <a:lstStyle/>
          <a:p>
            <a:r>
              <a:rPr lang="en-US" dirty="0" smtClean="0"/>
              <a:t>Level 1- Beach Zone</a:t>
            </a:r>
          </a:p>
          <a:p>
            <a:r>
              <a:rPr lang="en-US" dirty="0" smtClean="0"/>
              <a:t>Level 2- Mountain Zone</a:t>
            </a:r>
          </a:p>
          <a:p>
            <a:r>
              <a:rPr lang="en-US" dirty="0" smtClean="0"/>
              <a:t>Level 3- Tropical Rainforest Zone</a:t>
            </a:r>
          </a:p>
        </p:txBody>
      </p:sp>
      <p:pic>
        <p:nvPicPr>
          <p:cNvPr id="2050" name="Picture 2"/>
          <p:cNvPicPr>
            <a:picLocks noChangeAspect="1" noChangeArrowheads="1"/>
          </p:cNvPicPr>
          <p:nvPr/>
        </p:nvPicPr>
        <p:blipFill>
          <a:blip r:embed="rId3"/>
          <a:srcRect/>
          <a:stretch>
            <a:fillRect/>
          </a:stretch>
        </p:blipFill>
        <p:spPr bwMode="auto">
          <a:xfrm>
            <a:off x="381000" y="152400"/>
            <a:ext cx="2743200" cy="1932576"/>
          </a:xfrm>
          <a:prstGeom prst="rect">
            <a:avLst/>
          </a:prstGeom>
          <a:noFill/>
          <a:ln w="9525">
            <a:noFill/>
            <a:miter lim="800000"/>
            <a:headEnd/>
            <a:tailEnd/>
          </a:ln>
          <a:effectLst/>
        </p:spPr>
      </p:pic>
      <p:pic>
        <p:nvPicPr>
          <p:cNvPr id="7" name="Picture 6" descr="waterfall23.jpg"/>
          <p:cNvPicPr>
            <a:picLocks noChangeAspect="1"/>
          </p:cNvPicPr>
          <p:nvPr/>
        </p:nvPicPr>
        <p:blipFill>
          <a:blip r:embed="rId4"/>
          <a:stretch>
            <a:fillRect/>
          </a:stretch>
        </p:blipFill>
        <p:spPr>
          <a:xfrm>
            <a:off x="381000" y="2971800"/>
            <a:ext cx="2494897" cy="3746048"/>
          </a:xfrm>
          <a:prstGeom prst="rect">
            <a:avLst/>
          </a:prstGeom>
        </p:spPr>
      </p:pic>
      <p:pic>
        <p:nvPicPr>
          <p:cNvPr id="8" name="Picture 7" descr="mounatain lodge.jpg"/>
          <p:cNvPicPr>
            <a:picLocks noChangeAspect="1"/>
          </p:cNvPicPr>
          <p:nvPr/>
        </p:nvPicPr>
        <p:blipFill>
          <a:blip r:embed="rId5"/>
          <a:stretch>
            <a:fillRect/>
          </a:stretch>
        </p:blipFill>
        <p:spPr>
          <a:xfrm>
            <a:off x="5562600" y="4343400"/>
            <a:ext cx="3048000" cy="2286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linds(horizont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blinds(horizontal)">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linds(horizont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blinds(horizontal)">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BEACH ZONE </a:t>
            </a:r>
            <a:endParaRPr lang="en-US" dirty="0"/>
          </a:p>
        </p:txBody>
      </p:sp>
      <p:sp>
        <p:nvSpPr>
          <p:cNvPr id="3" name="Text Placeholder 2"/>
          <p:cNvSpPr>
            <a:spLocks noGrp="1"/>
          </p:cNvSpPr>
          <p:nvPr>
            <p:ph type="body" idx="1"/>
          </p:nvPr>
        </p:nvSpPr>
        <p:spPr/>
        <p:txBody>
          <a:bodyPr/>
          <a:lstStyle/>
          <a:p>
            <a:r>
              <a:rPr lang="en-US" dirty="0" smtClean="0"/>
              <a:t>A place where you can come and relax or have a day packed full of fun!</a:t>
            </a:r>
            <a:endParaRPr lang="en-US" dirty="0"/>
          </a:p>
        </p:txBody>
      </p:sp>
      <p:pic>
        <p:nvPicPr>
          <p:cNvPr id="3076" name="Picture 4" descr="http://mail.google.com/mail/?attid=0.5&amp;disp=emb&amp;view=att&amp;th=115ed14f99496793"/>
          <p:cNvPicPr>
            <a:picLocks noChangeAspect="1" noChangeArrowheads="1"/>
          </p:cNvPicPr>
          <p:nvPr/>
        </p:nvPicPr>
        <p:blipFill>
          <a:blip r:embed="rId3"/>
          <a:srcRect/>
          <a:stretch>
            <a:fillRect/>
          </a:stretch>
        </p:blipFill>
        <p:spPr bwMode="auto">
          <a:xfrm>
            <a:off x="228600" y="685800"/>
            <a:ext cx="3058298" cy="4572000"/>
          </a:xfrm>
          <a:prstGeom prst="rect">
            <a:avLst/>
          </a:prstGeom>
          <a:noFill/>
        </p:spPr>
      </p:pic>
      <p:pic>
        <p:nvPicPr>
          <p:cNvPr id="6" name="Picture 2" descr="http://mail.google.com/mail/?attid=0.7&amp;disp=emb&amp;view=att&amp;th=115ed14f99496793"/>
          <p:cNvPicPr>
            <a:picLocks noChangeAspect="1" noChangeArrowheads="1"/>
          </p:cNvPicPr>
          <p:nvPr/>
        </p:nvPicPr>
        <p:blipFill>
          <a:blip r:embed="rId4"/>
          <a:srcRect/>
          <a:stretch>
            <a:fillRect/>
          </a:stretch>
        </p:blipFill>
        <p:spPr bwMode="auto">
          <a:xfrm>
            <a:off x="4038600" y="4191000"/>
            <a:ext cx="4114800" cy="2057401"/>
          </a:xfrm>
          <a:prstGeom prst="rect">
            <a:avLst/>
          </a:prstGeom>
          <a:noFill/>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6665976" cy="1828800"/>
          </a:xfrm>
        </p:spPr>
        <p:txBody>
          <a:bodyPr>
            <a:normAutofit fontScale="90000"/>
          </a:bodyPr>
          <a:lstStyle/>
          <a:p>
            <a:pPr algn="ctr"/>
            <a:r>
              <a:rPr lang="en-US" dirty="0" smtClean="0"/>
              <a:t>BEACH ZONE </a:t>
            </a:r>
            <a:br>
              <a:rPr lang="en-US" dirty="0" smtClean="0"/>
            </a:br>
            <a:r>
              <a:rPr lang="en-US" dirty="0" smtClean="0"/>
              <a:t>ACTIVITIES </a:t>
            </a:r>
            <a:br>
              <a:rPr lang="en-US" dirty="0" smtClean="0"/>
            </a:br>
            <a:r>
              <a:rPr lang="en-US" dirty="0" smtClean="0"/>
              <a:t>FOR FAMILIES</a:t>
            </a:r>
            <a:endParaRPr lang="en-US" dirty="0"/>
          </a:p>
        </p:txBody>
      </p:sp>
      <p:sp>
        <p:nvSpPr>
          <p:cNvPr id="3" name="Text Placeholder 2"/>
          <p:cNvSpPr>
            <a:spLocks noGrp="1"/>
          </p:cNvSpPr>
          <p:nvPr>
            <p:ph type="body" idx="1"/>
          </p:nvPr>
        </p:nvSpPr>
        <p:spPr>
          <a:xfrm>
            <a:off x="3962400" y="1905000"/>
            <a:ext cx="4572000" cy="4724400"/>
          </a:xfrm>
        </p:spPr>
        <p:txBody>
          <a:bodyPr>
            <a:normAutofit/>
          </a:bodyPr>
          <a:lstStyle/>
          <a:p>
            <a:r>
              <a:rPr lang="en-US" u="sng" dirty="0" smtClean="0"/>
              <a:t>Aquarium</a:t>
            </a:r>
          </a:p>
          <a:p>
            <a:r>
              <a:rPr lang="en-US" dirty="0" smtClean="0"/>
              <a:t>-Over 3,000 types of fish completely surrounding you!!</a:t>
            </a:r>
          </a:p>
          <a:p>
            <a:r>
              <a:rPr lang="en-US" u="sng" dirty="0" err="1" smtClean="0"/>
              <a:t>Waterpark</a:t>
            </a:r>
            <a:endParaRPr lang="en-US" u="sng" dirty="0" smtClean="0"/>
          </a:p>
          <a:p>
            <a:r>
              <a:rPr lang="en-US" dirty="0" smtClean="0"/>
              <a:t>-fun for the whole family with over 30 different rides, slides, and tides!</a:t>
            </a:r>
          </a:p>
          <a:p>
            <a:r>
              <a:rPr lang="en-US" u="sng" dirty="0" smtClean="0"/>
              <a:t>Beach Activities</a:t>
            </a:r>
          </a:p>
          <a:p>
            <a:r>
              <a:rPr lang="en-US" dirty="0" smtClean="0"/>
              <a:t>-volleyball, snorkeling, scuba diving, and surfing</a:t>
            </a:r>
          </a:p>
          <a:p>
            <a:r>
              <a:rPr lang="en-US" u="sng" dirty="0" smtClean="0"/>
              <a:t>Night Life</a:t>
            </a:r>
          </a:p>
          <a:p>
            <a:r>
              <a:rPr lang="en-US" dirty="0" smtClean="0"/>
              <a:t>-fireworks by the pier</a:t>
            </a:r>
          </a:p>
          <a:p>
            <a:endParaRPr lang="en-US" dirty="0" smtClean="0"/>
          </a:p>
          <a:p>
            <a:endParaRPr lang="en-US" dirty="0"/>
          </a:p>
        </p:txBody>
      </p:sp>
      <p:pic>
        <p:nvPicPr>
          <p:cNvPr id="4" name="Picture 2" descr="http://mail.google.com/mail/?attid=0.3&amp;disp=emb&amp;view=att&amp;th=115ed14f99496793"/>
          <p:cNvPicPr>
            <a:picLocks noChangeAspect="1" noChangeArrowheads="1"/>
          </p:cNvPicPr>
          <p:nvPr/>
        </p:nvPicPr>
        <p:blipFill>
          <a:blip r:embed="rId3"/>
          <a:srcRect/>
          <a:stretch>
            <a:fillRect/>
          </a:stretch>
        </p:blipFill>
        <p:spPr bwMode="auto">
          <a:xfrm>
            <a:off x="152400" y="228600"/>
            <a:ext cx="3047999" cy="2016227"/>
          </a:xfrm>
          <a:prstGeom prst="rect">
            <a:avLst/>
          </a:prstGeom>
          <a:noFill/>
        </p:spPr>
      </p:pic>
      <p:pic>
        <p:nvPicPr>
          <p:cNvPr id="19460" name="Picture 4" descr="http://mail.google.com/mail/?attid=0.4&amp;disp=emb&amp;view=att&amp;th=115ed14f99496793"/>
          <p:cNvPicPr>
            <a:picLocks noChangeAspect="1" noChangeArrowheads="1"/>
          </p:cNvPicPr>
          <p:nvPr/>
        </p:nvPicPr>
        <p:blipFill>
          <a:blip r:embed="rId4"/>
          <a:srcRect/>
          <a:stretch>
            <a:fillRect/>
          </a:stretch>
        </p:blipFill>
        <p:spPr bwMode="auto">
          <a:xfrm>
            <a:off x="152400" y="2209799"/>
            <a:ext cx="3048000" cy="1883359"/>
          </a:xfrm>
          <a:prstGeom prst="rect">
            <a:avLst/>
          </a:prstGeom>
          <a:noFill/>
        </p:spPr>
      </p:pic>
      <p:pic>
        <p:nvPicPr>
          <p:cNvPr id="19464" name="Picture 8" descr="http://mail.google.com/mail/?attid=0.9&amp;disp=emb&amp;view=att&amp;th=115ed14f99496793"/>
          <p:cNvPicPr>
            <a:picLocks noChangeAspect="1" noChangeArrowheads="1"/>
          </p:cNvPicPr>
          <p:nvPr/>
        </p:nvPicPr>
        <p:blipFill>
          <a:blip r:embed="rId5"/>
          <a:srcRect/>
          <a:stretch>
            <a:fillRect/>
          </a:stretch>
        </p:blipFill>
        <p:spPr bwMode="auto">
          <a:xfrm>
            <a:off x="152400" y="4114800"/>
            <a:ext cx="3048000" cy="2286000"/>
          </a:xfrm>
          <a:prstGeom prst="rect">
            <a:avLst/>
          </a:prstGeom>
          <a:noFill/>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09600"/>
            <a:ext cx="5141976" cy="1828800"/>
          </a:xfrm>
        </p:spPr>
        <p:txBody>
          <a:bodyPr>
            <a:normAutofit fontScale="90000"/>
          </a:bodyPr>
          <a:lstStyle/>
          <a:p>
            <a:r>
              <a:rPr lang="en-US" dirty="0" smtClean="0"/>
              <a:t>BEACH ZONE ACTIVITIES FOR COUPLES</a:t>
            </a:r>
            <a:endParaRPr lang="en-US" dirty="0"/>
          </a:p>
        </p:txBody>
      </p:sp>
      <p:sp>
        <p:nvSpPr>
          <p:cNvPr id="3" name="Text Placeholder 2"/>
          <p:cNvSpPr>
            <a:spLocks noGrp="1"/>
          </p:cNvSpPr>
          <p:nvPr>
            <p:ph type="body" idx="1"/>
          </p:nvPr>
        </p:nvSpPr>
        <p:spPr>
          <a:xfrm>
            <a:off x="3886200" y="2286000"/>
            <a:ext cx="4572000" cy="4572000"/>
          </a:xfrm>
        </p:spPr>
        <p:txBody>
          <a:bodyPr>
            <a:normAutofit fontScale="92500" lnSpcReduction="10000"/>
          </a:bodyPr>
          <a:lstStyle/>
          <a:p>
            <a:r>
              <a:rPr lang="en-US" u="sng" dirty="0" smtClean="0"/>
              <a:t>Condos</a:t>
            </a:r>
          </a:p>
          <a:p>
            <a:r>
              <a:rPr lang="en-US" dirty="0" smtClean="0"/>
              <a:t>-private beach, candlight dinner in room, and hot tub</a:t>
            </a:r>
          </a:p>
          <a:p>
            <a:r>
              <a:rPr lang="en-US" u="sng" dirty="0" smtClean="0"/>
              <a:t>Beach Activities</a:t>
            </a:r>
          </a:p>
          <a:p>
            <a:r>
              <a:rPr lang="en-US" dirty="0" smtClean="0"/>
              <a:t>-snorkeling, scuba diving, surfing, and swimming with the dolphins</a:t>
            </a:r>
          </a:p>
          <a:p>
            <a:r>
              <a:rPr lang="en-US" u="sng" dirty="0" smtClean="0"/>
              <a:t>Night Life</a:t>
            </a:r>
          </a:p>
          <a:p>
            <a:r>
              <a:rPr lang="en-US" dirty="0" smtClean="0"/>
              <a:t>-clubs, sunset cruise, dinner cruise, and casino</a:t>
            </a:r>
          </a:p>
          <a:p>
            <a:r>
              <a:rPr lang="en-US" u="sng" dirty="0" smtClean="0"/>
              <a:t>Kids Place</a:t>
            </a:r>
          </a:p>
          <a:p>
            <a:r>
              <a:rPr lang="en-US" dirty="0" smtClean="0"/>
              <a:t>-Place for your children to be supervised while you and your loved one have some “alone time”</a:t>
            </a:r>
          </a:p>
        </p:txBody>
      </p:sp>
      <p:pic>
        <p:nvPicPr>
          <p:cNvPr id="4" name="Picture 10" descr="http://www.isibindiafrica.co.za/mabibi/images/enlarge/thonga-beach-room-int.jpg"/>
          <p:cNvPicPr>
            <a:picLocks noChangeAspect="1" noChangeArrowheads="1"/>
          </p:cNvPicPr>
          <p:nvPr/>
        </p:nvPicPr>
        <p:blipFill>
          <a:blip r:embed="rId3"/>
          <a:srcRect/>
          <a:stretch>
            <a:fillRect/>
          </a:stretch>
        </p:blipFill>
        <p:spPr bwMode="auto">
          <a:xfrm>
            <a:off x="304800" y="152400"/>
            <a:ext cx="2438400" cy="1828800"/>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304800" y="4876800"/>
            <a:ext cx="2438400" cy="1754777"/>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l="5000" t="18333" r="45000"/>
          <a:stretch>
            <a:fillRect/>
          </a:stretch>
        </p:blipFill>
        <p:spPr bwMode="auto">
          <a:xfrm>
            <a:off x="304800" y="1981200"/>
            <a:ext cx="2425958" cy="29718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828800"/>
          </a:xfrm>
        </p:spPr>
        <p:txBody>
          <a:bodyPr/>
          <a:lstStyle/>
          <a:p>
            <a:r>
              <a:rPr lang="en-US" dirty="0" smtClean="0"/>
              <a:t>Mountain Zone</a:t>
            </a:r>
            <a:endParaRPr lang="en-US" dirty="0"/>
          </a:p>
        </p:txBody>
      </p:sp>
      <p:sp>
        <p:nvSpPr>
          <p:cNvPr id="3" name="Text Placeholder 2"/>
          <p:cNvSpPr>
            <a:spLocks noGrp="1"/>
          </p:cNvSpPr>
          <p:nvPr>
            <p:ph type="body" idx="1"/>
          </p:nvPr>
        </p:nvSpPr>
        <p:spPr>
          <a:xfrm>
            <a:off x="3922713" y="1371600"/>
            <a:ext cx="4572000" cy="5486400"/>
          </a:xfrm>
        </p:spPr>
        <p:txBody>
          <a:bodyPr>
            <a:normAutofit fontScale="85000" lnSpcReduction="20000"/>
          </a:bodyPr>
          <a:lstStyle/>
          <a:p>
            <a:r>
              <a:rPr lang="en-US" sz="3200" b="1" dirty="0" smtClean="0">
                <a:solidFill>
                  <a:schemeClr val="accent4">
                    <a:lumMod val="50000"/>
                  </a:schemeClr>
                </a:solidFill>
                <a:latin typeface="Georgia" pitchFamily="18" charset="0"/>
              </a:rPr>
              <a:t>Love Winter, but sick of the shoveling, freezing temperatures, and cabin fever, but love the activities and beauty of Winter? </a:t>
            </a:r>
          </a:p>
          <a:p>
            <a:r>
              <a:rPr lang="en-US" sz="2400" b="1" dirty="0" smtClean="0">
                <a:solidFill>
                  <a:schemeClr val="tx2">
                    <a:lumMod val="75000"/>
                  </a:schemeClr>
                </a:solidFill>
                <a:latin typeface="Georgia" pitchFamily="18" charset="0"/>
              </a:rPr>
              <a:t>Then Tri-Season’s Winter Wonderland is the place for you! </a:t>
            </a:r>
          </a:p>
          <a:p>
            <a:endParaRPr lang="en-US" sz="2400" b="1" dirty="0" smtClean="0">
              <a:solidFill>
                <a:schemeClr val="tx2">
                  <a:lumMod val="75000"/>
                </a:schemeClr>
              </a:solidFill>
              <a:latin typeface="Georgia" pitchFamily="18" charset="0"/>
            </a:endParaRPr>
          </a:p>
          <a:p>
            <a:pPr>
              <a:buFont typeface="Wingdings" pitchFamily="2" charset="2"/>
              <a:buChar char="Ø"/>
            </a:pPr>
            <a:r>
              <a:rPr lang="en-US" sz="2400" b="1" dirty="0" smtClean="0">
                <a:solidFill>
                  <a:schemeClr val="tx2">
                    <a:lumMod val="75000"/>
                  </a:schemeClr>
                </a:solidFill>
                <a:latin typeface="Georgia" pitchFamily="18" charset="0"/>
              </a:rPr>
              <a:t>This zone stays at a constant temperature of 32 degrees F enough just cold enough to maintain snow. </a:t>
            </a:r>
          </a:p>
          <a:p>
            <a:pPr>
              <a:buFont typeface="Wingdings" pitchFamily="2" charset="2"/>
              <a:buChar char="Ø"/>
            </a:pPr>
            <a:r>
              <a:rPr lang="en-US" sz="2400" b="1" dirty="0" smtClean="0">
                <a:solidFill>
                  <a:schemeClr val="tx2">
                    <a:lumMod val="75000"/>
                  </a:schemeClr>
                </a:solidFill>
                <a:latin typeface="Georgia" pitchFamily="18" charset="0"/>
              </a:rPr>
              <a:t>After enjoy over 15 of our fun activities for everyone, ride around from place to place on our lifts, and then after warm up in our fine mountain lodging. </a:t>
            </a:r>
          </a:p>
          <a:p>
            <a:endParaRPr lang="en-US" dirty="0"/>
          </a:p>
        </p:txBody>
      </p:sp>
      <p:pic>
        <p:nvPicPr>
          <p:cNvPr id="7" name="Picture 6" descr="Snowy%20Mountains.jpg"/>
          <p:cNvPicPr>
            <a:picLocks noChangeAspect="1"/>
          </p:cNvPicPr>
          <p:nvPr/>
        </p:nvPicPr>
        <p:blipFill>
          <a:blip r:embed="rId3"/>
          <a:stretch>
            <a:fillRect/>
          </a:stretch>
        </p:blipFill>
        <p:spPr>
          <a:xfrm>
            <a:off x="0" y="1"/>
            <a:ext cx="3352800" cy="1828799"/>
          </a:xfrm>
          <a:prstGeom prst="rect">
            <a:avLst/>
          </a:prstGeom>
        </p:spPr>
      </p:pic>
      <p:pic>
        <p:nvPicPr>
          <p:cNvPr id="8" name="Picture 7" descr="mounatain%20lodge.jpg"/>
          <p:cNvPicPr>
            <a:picLocks noChangeAspect="1"/>
          </p:cNvPicPr>
          <p:nvPr/>
        </p:nvPicPr>
        <p:blipFill>
          <a:blip r:embed="rId4"/>
          <a:stretch>
            <a:fillRect/>
          </a:stretch>
        </p:blipFill>
        <p:spPr>
          <a:xfrm>
            <a:off x="0" y="1828800"/>
            <a:ext cx="3352800" cy="2133600"/>
          </a:xfrm>
          <a:prstGeom prst="rect">
            <a:avLst/>
          </a:prstGeom>
        </p:spPr>
      </p:pic>
      <p:pic>
        <p:nvPicPr>
          <p:cNvPr id="9" name="Picture 8" descr="lodge.jpg"/>
          <p:cNvPicPr>
            <a:picLocks noChangeAspect="1"/>
          </p:cNvPicPr>
          <p:nvPr/>
        </p:nvPicPr>
        <p:blipFill>
          <a:blip r:embed="rId5"/>
          <a:stretch>
            <a:fillRect/>
          </a:stretch>
        </p:blipFill>
        <p:spPr>
          <a:xfrm>
            <a:off x="0" y="3962400"/>
            <a:ext cx="3352800" cy="181247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295400"/>
            <a:ext cx="4038600" cy="4525963"/>
          </a:xfrm>
        </p:spPr>
        <p:txBody>
          <a:bodyPr>
            <a:normAutofit fontScale="70000" lnSpcReduction="20000"/>
          </a:bodyPr>
          <a:lstStyle/>
          <a:p>
            <a:pPr>
              <a:buNone/>
            </a:pPr>
            <a:r>
              <a:rPr lang="en-US" b="1" dirty="0" smtClean="0">
                <a:solidFill>
                  <a:schemeClr val="accent1">
                    <a:lumMod val="20000"/>
                    <a:lumOff val="80000"/>
                  </a:schemeClr>
                </a:solidFill>
                <a:latin typeface="Kristen ITC" pitchFamily="66" charset="0"/>
              </a:rPr>
              <a:t>For the Kids:</a:t>
            </a:r>
          </a:p>
          <a:p>
            <a:r>
              <a:rPr lang="en-US" dirty="0" smtClean="0">
                <a:solidFill>
                  <a:schemeClr val="tx2">
                    <a:lumMod val="75000"/>
                  </a:schemeClr>
                </a:solidFill>
                <a:latin typeface="Kristen ITC" pitchFamily="66" charset="0"/>
              </a:rPr>
              <a:t>Tubing</a:t>
            </a:r>
          </a:p>
          <a:p>
            <a:r>
              <a:rPr lang="en-US" dirty="0" smtClean="0">
                <a:solidFill>
                  <a:schemeClr val="tx2">
                    <a:lumMod val="75000"/>
                  </a:schemeClr>
                </a:solidFill>
                <a:latin typeface="Kristen ITC" pitchFamily="66" charset="0"/>
              </a:rPr>
              <a:t>Sleigh riding/Sleigh riding trail</a:t>
            </a:r>
          </a:p>
          <a:p>
            <a:r>
              <a:rPr lang="en-US" dirty="0" smtClean="0">
                <a:solidFill>
                  <a:schemeClr val="tx2">
                    <a:lumMod val="75000"/>
                  </a:schemeClr>
                </a:solidFill>
                <a:latin typeface="Kristen ITC" pitchFamily="66" charset="0"/>
              </a:rPr>
              <a:t>Creative Snow Building</a:t>
            </a:r>
          </a:p>
          <a:p>
            <a:r>
              <a:rPr lang="en-US" dirty="0" smtClean="0">
                <a:solidFill>
                  <a:schemeClr val="tx2">
                    <a:lumMod val="75000"/>
                  </a:schemeClr>
                </a:solidFill>
                <a:latin typeface="Kristen ITC" pitchFamily="66" charset="0"/>
              </a:rPr>
              <a:t>Miniature Ski/Board Areas with down hill and cross country skiing accommodations</a:t>
            </a:r>
          </a:p>
          <a:p>
            <a:r>
              <a:rPr lang="en-US" dirty="0" smtClean="0">
                <a:solidFill>
                  <a:schemeClr val="tx2">
                    <a:lumMod val="75000"/>
                  </a:schemeClr>
                </a:solidFill>
                <a:latin typeface="Kristen ITC" pitchFamily="66" charset="0"/>
              </a:rPr>
              <a:t>Snowmobile Rides</a:t>
            </a:r>
          </a:p>
          <a:p>
            <a:r>
              <a:rPr lang="en-US" dirty="0" smtClean="0">
                <a:solidFill>
                  <a:schemeClr val="tx2">
                    <a:lumMod val="75000"/>
                  </a:schemeClr>
                </a:solidFill>
                <a:latin typeface="Kristen ITC" pitchFamily="66" charset="0"/>
              </a:rPr>
              <a:t>Ice Skating</a:t>
            </a:r>
          </a:p>
          <a:p>
            <a:r>
              <a:rPr lang="en-US" dirty="0" smtClean="0">
                <a:solidFill>
                  <a:schemeClr val="tx2">
                    <a:lumMod val="75000"/>
                  </a:schemeClr>
                </a:solidFill>
                <a:latin typeface="Kristen ITC" pitchFamily="66" charset="0"/>
              </a:rPr>
              <a:t>Family Sleigh Rides </a:t>
            </a:r>
          </a:p>
          <a:p>
            <a:r>
              <a:rPr lang="en-US" dirty="0" smtClean="0">
                <a:solidFill>
                  <a:schemeClr val="tx2">
                    <a:lumMod val="75000"/>
                  </a:schemeClr>
                </a:solidFill>
                <a:latin typeface="Kristen ITC" pitchFamily="66" charset="0"/>
              </a:rPr>
              <a:t>Hockey</a:t>
            </a:r>
          </a:p>
          <a:p>
            <a:endParaRPr lang="en-US" dirty="0"/>
          </a:p>
        </p:txBody>
      </p:sp>
      <p:sp>
        <p:nvSpPr>
          <p:cNvPr id="3" name="Content Placeholder 2"/>
          <p:cNvSpPr>
            <a:spLocks noGrp="1"/>
          </p:cNvSpPr>
          <p:nvPr>
            <p:ph sz="half" idx="2"/>
          </p:nvPr>
        </p:nvSpPr>
        <p:spPr>
          <a:xfrm>
            <a:off x="4724400" y="1295400"/>
            <a:ext cx="4038600" cy="3928872"/>
          </a:xfrm>
        </p:spPr>
        <p:txBody>
          <a:bodyPr>
            <a:normAutofit fontScale="70000" lnSpcReduction="20000"/>
          </a:bodyPr>
          <a:lstStyle/>
          <a:p>
            <a:pPr>
              <a:buNone/>
            </a:pPr>
            <a:r>
              <a:rPr lang="en-US" b="1" dirty="0" smtClean="0">
                <a:solidFill>
                  <a:schemeClr val="accent1">
                    <a:lumMod val="20000"/>
                    <a:lumOff val="80000"/>
                  </a:schemeClr>
                </a:solidFill>
                <a:latin typeface="Kristen ITC" pitchFamily="66" charset="0"/>
              </a:rPr>
              <a:t>For the Adults:</a:t>
            </a:r>
          </a:p>
          <a:p>
            <a:r>
              <a:rPr lang="en-US" dirty="0" smtClean="0">
                <a:solidFill>
                  <a:schemeClr val="tx2">
                    <a:lumMod val="75000"/>
                  </a:schemeClr>
                </a:solidFill>
                <a:latin typeface="Kristen ITC" pitchFamily="66" charset="0"/>
              </a:rPr>
              <a:t>Ski/Board Areas with down hill and cross country skiing accommodations for all levels</a:t>
            </a:r>
          </a:p>
          <a:p>
            <a:r>
              <a:rPr lang="en-US" dirty="0" smtClean="0">
                <a:solidFill>
                  <a:schemeClr val="tx2">
                    <a:lumMod val="75000"/>
                  </a:schemeClr>
                </a:solidFill>
                <a:latin typeface="Kristen ITC" pitchFamily="66" charset="0"/>
              </a:rPr>
              <a:t>Dog Sledding</a:t>
            </a:r>
          </a:p>
          <a:p>
            <a:r>
              <a:rPr lang="en-US" dirty="0" smtClean="0">
                <a:solidFill>
                  <a:schemeClr val="tx2">
                    <a:lumMod val="75000"/>
                  </a:schemeClr>
                </a:solidFill>
                <a:latin typeface="Kristen ITC" pitchFamily="66" charset="0"/>
              </a:rPr>
              <a:t>Snowmobiling</a:t>
            </a:r>
          </a:p>
          <a:p>
            <a:r>
              <a:rPr lang="en-US" dirty="0" smtClean="0">
                <a:solidFill>
                  <a:schemeClr val="tx2">
                    <a:lumMod val="75000"/>
                  </a:schemeClr>
                </a:solidFill>
                <a:latin typeface="Kristen ITC" pitchFamily="66" charset="0"/>
              </a:rPr>
              <a:t>Ice Skating</a:t>
            </a:r>
          </a:p>
          <a:p>
            <a:r>
              <a:rPr lang="en-US" dirty="0" smtClean="0">
                <a:solidFill>
                  <a:schemeClr val="tx2">
                    <a:lumMod val="75000"/>
                  </a:schemeClr>
                </a:solidFill>
                <a:latin typeface="Kristen ITC" pitchFamily="66" charset="0"/>
              </a:rPr>
              <a:t>Sleigh Rides through the Mountains</a:t>
            </a:r>
          </a:p>
          <a:p>
            <a:r>
              <a:rPr lang="en-US" dirty="0" smtClean="0">
                <a:solidFill>
                  <a:schemeClr val="tx2">
                    <a:lumMod val="75000"/>
                  </a:schemeClr>
                </a:solidFill>
                <a:latin typeface="Kristen ITC" pitchFamily="66" charset="0"/>
              </a:rPr>
              <a:t>Sky Flying</a:t>
            </a:r>
          </a:p>
          <a:p>
            <a:r>
              <a:rPr lang="en-US" dirty="0" smtClean="0">
                <a:solidFill>
                  <a:schemeClr val="tx2">
                    <a:lumMod val="75000"/>
                  </a:schemeClr>
                </a:solidFill>
                <a:latin typeface="Kristen ITC" pitchFamily="66" charset="0"/>
              </a:rPr>
              <a:t>Hockey</a:t>
            </a:r>
          </a:p>
          <a:p>
            <a:endParaRPr lang="en-US" dirty="0"/>
          </a:p>
        </p:txBody>
      </p:sp>
      <p:sp>
        <p:nvSpPr>
          <p:cNvPr id="4" name="Title 3"/>
          <p:cNvSpPr>
            <a:spLocks noGrp="1"/>
          </p:cNvSpPr>
          <p:nvPr>
            <p:ph type="title"/>
          </p:nvPr>
        </p:nvSpPr>
        <p:spPr/>
        <p:txBody>
          <a:bodyPr/>
          <a:lstStyle/>
          <a:p>
            <a:pPr algn="ctr"/>
            <a:r>
              <a:rPr lang="en-US" dirty="0" smtClean="0"/>
              <a:t>Fun Activities For Everyone! </a:t>
            </a:r>
            <a:endParaRPr lang="en-US" dirty="0"/>
          </a:p>
        </p:txBody>
      </p:sp>
      <p:pic>
        <p:nvPicPr>
          <p:cNvPr id="9" name="Picture 8" descr="skier.jpg"/>
          <p:cNvPicPr>
            <a:picLocks noChangeAspect="1"/>
          </p:cNvPicPr>
          <p:nvPr/>
        </p:nvPicPr>
        <p:blipFill>
          <a:blip r:embed="rId3"/>
          <a:stretch>
            <a:fillRect/>
          </a:stretch>
        </p:blipFill>
        <p:spPr>
          <a:xfrm>
            <a:off x="1371600" y="5715000"/>
            <a:ext cx="1381126" cy="690563"/>
          </a:xfrm>
          <a:prstGeom prst="rect">
            <a:avLst/>
          </a:prstGeom>
        </p:spPr>
      </p:pic>
      <p:pic>
        <p:nvPicPr>
          <p:cNvPr id="10" name="Picture 9" descr="Picture6.jpg"/>
          <p:cNvPicPr>
            <a:picLocks noChangeAspect="1"/>
          </p:cNvPicPr>
          <p:nvPr/>
        </p:nvPicPr>
        <p:blipFill>
          <a:blip r:embed="rId4"/>
          <a:stretch>
            <a:fillRect/>
          </a:stretch>
        </p:blipFill>
        <p:spPr>
          <a:xfrm>
            <a:off x="2743200" y="4876800"/>
            <a:ext cx="2362200" cy="1778793"/>
          </a:xfrm>
          <a:prstGeom prst="rect">
            <a:avLst/>
          </a:prstGeom>
        </p:spPr>
      </p:pic>
      <p:pic>
        <p:nvPicPr>
          <p:cNvPr id="11" name="Picture 10" descr="winter_index.jpg"/>
          <p:cNvPicPr>
            <a:picLocks noChangeAspect="1"/>
          </p:cNvPicPr>
          <p:nvPr/>
        </p:nvPicPr>
        <p:blipFill>
          <a:blip r:embed="rId5" cstate="print"/>
          <a:stretch>
            <a:fillRect/>
          </a:stretch>
        </p:blipFill>
        <p:spPr>
          <a:xfrm>
            <a:off x="5105400" y="5029200"/>
            <a:ext cx="1393271" cy="1518665"/>
          </a:xfrm>
          <a:prstGeom prst="rect">
            <a:avLst/>
          </a:prstGeom>
        </p:spPr>
      </p:pic>
      <p:pic>
        <p:nvPicPr>
          <p:cNvPr id="12" name="Picture 11" descr="skiing-snowy-mountains.jpg"/>
          <p:cNvPicPr>
            <a:picLocks noChangeAspect="1"/>
          </p:cNvPicPr>
          <p:nvPr/>
        </p:nvPicPr>
        <p:blipFill>
          <a:blip r:embed="rId6"/>
          <a:stretch>
            <a:fillRect/>
          </a:stretch>
        </p:blipFill>
        <p:spPr>
          <a:xfrm>
            <a:off x="6477000" y="5105400"/>
            <a:ext cx="2145768" cy="1433763"/>
          </a:xfrm>
          <a:prstGeom prst="rect">
            <a:avLst/>
          </a:prstGeom>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7772400" cy="1828800"/>
          </a:xfrm>
        </p:spPr>
        <p:txBody>
          <a:bodyPr/>
          <a:lstStyle/>
          <a:p>
            <a:r>
              <a:rPr lang="en-US" dirty="0" smtClean="0">
                <a:solidFill>
                  <a:srgbClr val="00B050"/>
                </a:solidFill>
              </a:rPr>
              <a:t>Tropical Rainforest Zone</a:t>
            </a:r>
            <a:endParaRPr lang="en-US" dirty="0">
              <a:solidFill>
                <a:srgbClr val="00B050"/>
              </a:solidFill>
            </a:endParaRPr>
          </a:p>
        </p:txBody>
      </p:sp>
      <p:sp>
        <p:nvSpPr>
          <p:cNvPr id="3" name="Text Placeholder 2"/>
          <p:cNvSpPr>
            <a:spLocks noGrp="1"/>
          </p:cNvSpPr>
          <p:nvPr>
            <p:ph type="body" idx="1"/>
          </p:nvPr>
        </p:nvSpPr>
        <p:spPr>
          <a:xfrm>
            <a:off x="3886200" y="2667000"/>
            <a:ext cx="5257800" cy="1752600"/>
          </a:xfrm>
        </p:spPr>
        <p:txBody>
          <a:bodyPr>
            <a:normAutofit fontScale="77500" lnSpcReduction="20000"/>
          </a:bodyPr>
          <a:lstStyle/>
          <a:p>
            <a:r>
              <a:rPr lang="en-US" dirty="0" smtClean="0">
                <a:solidFill>
                  <a:srgbClr val="92D050"/>
                </a:solidFill>
              </a:rPr>
              <a:t>Experience the tropics like you’ve never seen them before!</a:t>
            </a:r>
          </a:p>
          <a:p>
            <a:endParaRPr lang="en-US" dirty="0" smtClean="0">
              <a:solidFill>
                <a:srgbClr val="92D050"/>
              </a:solidFill>
            </a:endParaRPr>
          </a:p>
          <a:p>
            <a:r>
              <a:rPr lang="en-US" dirty="0" smtClean="0">
                <a:solidFill>
                  <a:srgbClr val="92D050"/>
                </a:solidFill>
              </a:rPr>
              <a:t>Take a casual walk on our nature hikes and experience tranquility through the sound and view of the many different waterfalls.  </a:t>
            </a:r>
          </a:p>
          <a:p>
            <a:endParaRPr lang="en-US" dirty="0" smtClean="0">
              <a:solidFill>
                <a:srgbClr val="92D050"/>
              </a:solidFill>
            </a:endParaRPr>
          </a:p>
          <a:p>
            <a:endParaRPr lang="en-US" dirty="0">
              <a:solidFill>
                <a:srgbClr val="92D050"/>
              </a:solidFill>
            </a:endParaRPr>
          </a:p>
        </p:txBody>
      </p:sp>
      <p:pic>
        <p:nvPicPr>
          <p:cNvPr id="4" name="Picture 3" descr="waterfalls.jpg"/>
          <p:cNvPicPr>
            <a:picLocks noChangeAspect="1"/>
          </p:cNvPicPr>
          <p:nvPr/>
        </p:nvPicPr>
        <p:blipFill>
          <a:blip r:embed="rId2"/>
          <a:stretch>
            <a:fillRect/>
          </a:stretch>
        </p:blipFill>
        <p:spPr>
          <a:xfrm>
            <a:off x="0" y="3429000"/>
            <a:ext cx="3429000" cy="3429000"/>
          </a:xfrm>
          <a:prstGeom prst="rect">
            <a:avLst/>
          </a:prstGeom>
        </p:spPr>
      </p:pic>
      <p:pic>
        <p:nvPicPr>
          <p:cNvPr id="5" name="Picture 4" descr="Copy of frog2!.jpg"/>
          <p:cNvPicPr>
            <a:picLocks noChangeAspect="1"/>
          </p:cNvPicPr>
          <p:nvPr/>
        </p:nvPicPr>
        <p:blipFill>
          <a:blip r:embed="rId3"/>
          <a:stretch>
            <a:fillRect/>
          </a:stretch>
        </p:blipFill>
        <p:spPr>
          <a:xfrm>
            <a:off x="6807200" y="0"/>
            <a:ext cx="2336800" cy="1752600"/>
          </a:xfrm>
          <a:prstGeom prst="rect">
            <a:avLst/>
          </a:prstGeom>
        </p:spPr>
      </p:pic>
      <p:pic>
        <p:nvPicPr>
          <p:cNvPr id="9218" name="Picture 2" descr="http://cfyn.ifas.ufl.edu/images/rainforest.jpg"/>
          <p:cNvPicPr>
            <a:picLocks noChangeAspect="1" noChangeArrowheads="1"/>
          </p:cNvPicPr>
          <p:nvPr/>
        </p:nvPicPr>
        <p:blipFill>
          <a:blip r:embed="rId4"/>
          <a:srcRect/>
          <a:stretch>
            <a:fillRect/>
          </a:stretch>
        </p:blipFill>
        <p:spPr bwMode="auto">
          <a:xfrm>
            <a:off x="6786905" y="4457700"/>
            <a:ext cx="2357095" cy="2400300"/>
          </a:xfrm>
          <a:prstGeom prst="rect">
            <a:avLst/>
          </a:prstGeom>
          <a:noFill/>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1692</Words>
  <Application>Microsoft Office PowerPoint</Application>
  <PresentationFormat>On-screen Show (4:3)</PresentationFormat>
  <Paragraphs>186</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Tri-Seasons Resort and Spa</vt:lpstr>
      <vt:lpstr>Planet Helios</vt:lpstr>
      <vt:lpstr>3 Breath-taking Zones  </vt:lpstr>
      <vt:lpstr>BEACH ZONE </vt:lpstr>
      <vt:lpstr>BEACH ZONE  ACTIVITIES  FOR FAMILIES</vt:lpstr>
      <vt:lpstr>BEACH ZONE ACTIVITIES FOR COUPLES</vt:lpstr>
      <vt:lpstr>Mountain Zone</vt:lpstr>
      <vt:lpstr>Fun Activities For Everyone! </vt:lpstr>
      <vt:lpstr>Tropical Rainforest Zone</vt:lpstr>
      <vt:lpstr>What is there to do?!</vt:lpstr>
      <vt:lpstr>Underground  Lodging and Relaxation </vt:lpstr>
      <vt:lpstr>Level One: Activity Zone</vt:lpstr>
      <vt:lpstr>Level Two: Lodging Area</vt:lpstr>
      <vt:lpstr>Transportation &amp; Costs</vt:lpstr>
      <vt:lpstr>Science Factors</vt:lpstr>
      <vt:lpstr>Why money should be invested in developing our resort?</vt:lpstr>
      <vt:lpstr>Questions or Concerns?</vt:lpstr>
    </vt:vector>
  </TitlesOfParts>
  <Company>SUNY CORTLAND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Tri-Seasons Resort and</dc:title>
  <dc:creator>ACS</dc:creator>
  <cp:lastModifiedBy>ACS</cp:lastModifiedBy>
  <cp:revision>61</cp:revision>
  <dcterms:created xsi:type="dcterms:W3CDTF">2007-11-07T19:05:46Z</dcterms:created>
  <dcterms:modified xsi:type="dcterms:W3CDTF">2007-12-05T18:54:21Z</dcterms:modified>
</cp:coreProperties>
</file>