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9" r:id="rId4"/>
    <p:sldId id="268" r:id="rId5"/>
    <p:sldId id="270" r:id="rId6"/>
    <p:sldId id="271" r:id="rId7"/>
    <p:sldId id="269" r:id="rId8"/>
    <p:sldId id="260" r:id="rId9"/>
    <p:sldId id="258" r:id="rId10"/>
    <p:sldId id="267" r:id="rId11"/>
    <p:sldId id="275" r:id="rId12"/>
    <p:sldId id="276" r:id="rId13"/>
    <p:sldId id="277" r:id="rId14"/>
    <p:sldId id="262" r:id="rId15"/>
    <p:sldId id="272" r:id="rId16"/>
    <p:sldId id="282" r:id="rId17"/>
    <p:sldId id="283" r:id="rId18"/>
    <p:sldId id="261" r:id="rId19"/>
    <p:sldId id="281" r:id="rId20"/>
    <p:sldId id="273" r:id="rId21"/>
    <p:sldId id="278" r:id="rId22"/>
    <p:sldId id="286" r:id="rId23"/>
    <p:sldId id="279" r:id="rId24"/>
    <p:sldId id="287" r:id="rId25"/>
    <p:sldId id="280" r:id="rId26"/>
    <p:sldId id="285" r:id="rId27"/>
    <p:sldId id="288" r:id="rId28"/>
    <p:sldId id="274" r:id="rId29"/>
    <p:sldId id="26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598"/>
    <a:srgbClr val="716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E212-ED04-486C-869E-452E71CD3B9C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DE3E0-9736-4EBB-97C2-DEF48BD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5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DE3E0-9736-4EBB-97C2-DEF48BDEDD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3E770A-23F2-484A-9E9C-0057DDEF926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5818920-23FF-4DFF-A011-26DE4D9BF1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image" Target="../media/image9.pn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slide" Target="slide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slideLayout" Target="../slideLayouts/slideLayout2.xml"/><Relationship Id="rId5" Type="http://schemas.microsoft.com/office/2007/relationships/media" Target="../media/media9.wav"/><Relationship Id="rId10" Type="http://schemas.openxmlformats.org/officeDocument/2006/relationships/audio" Target="../media/media11.wav"/><Relationship Id="rId4" Type="http://schemas.openxmlformats.org/officeDocument/2006/relationships/audio" Target="../media/media8.wav"/><Relationship Id="rId9" Type="http://schemas.microsoft.com/office/2007/relationships/media" Target="../media/media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openxmlformats.org/officeDocument/2006/relationships/slideLayout" Target="../slideLayouts/slideLayout2.xml"/><Relationship Id="rId3" Type="http://schemas.microsoft.com/office/2007/relationships/media" Target="../media/media13.wav"/><Relationship Id="rId7" Type="http://schemas.microsoft.com/office/2007/relationships/media" Target="../media/media15.wav"/><Relationship Id="rId12" Type="http://schemas.openxmlformats.org/officeDocument/2006/relationships/audio" Target="../media/media17.wav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11" Type="http://schemas.microsoft.com/office/2007/relationships/media" Target="../media/media17.wav"/><Relationship Id="rId5" Type="http://schemas.microsoft.com/office/2007/relationships/media" Target="../media/media14.wav"/><Relationship Id="rId15" Type="http://schemas.openxmlformats.org/officeDocument/2006/relationships/image" Target="../media/image9.png"/><Relationship Id="rId10" Type="http://schemas.openxmlformats.org/officeDocument/2006/relationships/audio" Target="../media/media16.wav"/><Relationship Id="rId4" Type="http://schemas.openxmlformats.org/officeDocument/2006/relationships/audio" Target="../media/media13.wav"/><Relationship Id="rId9" Type="http://schemas.microsoft.com/office/2007/relationships/media" Target="../media/media16.wav"/><Relationship Id="rId1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nishdict.com/answers/146520/el-ftbol-vocabulario.-footballsoccer-vocabulary#.VFlKwvnF9IE" TargetMode="External"/><Relationship Id="rId2" Type="http://schemas.openxmlformats.org/officeDocument/2006/relationships/hyperlink" Target="http://spanish.news.cn/enfoque/2011-04/25/c_13844410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cooltips.com/awesome-sexy-fifa-world-cup-wallpapers/" TargetMode="External"/><Relationship Id="rId3" Type="http://schemas.openxmlformats.org/officeDocument/2006/relationships/hyperlink" Target="http://www.geckoandfly.com/15645/watch-2014-fifa-world-cup-live-online-via-espn/" TargetMode="External"/><Relationship Id="rId7" Type="http://schemas.openxmlformats.org/officeDocument/2006/relationships/hyperlink" Target="http://www.futbolred.com/contenido/mundial-brasil-2014/noticias/previosorteomundial/IMAGEN/IMAGEN-13252116-2.jpg" TargetMode="External"/><Relationship Id="rId2" Type="http://schemas.openxmlformats.org/officeDocument/2006/relationships/hyperlink" Target="http://bigbackground.com/sport/soccer-field-background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eplayer.es/slide/15598/" TargetMode="External"/><Relationship Id="rId5" Type="http://schemas.openxmlformats.org/officeDocument/2006/relationships/hyperlink" Target="http://blogs.thescore.com/counterattack/2012/09/10/simply-selling-tv-rights-to-the-highest-bidder-could-threaten-soccers-growth-in-north-america/" TargetMode="External"/><Relationship Id="rId4" Type="http://schemas.openxmlformats.org/officeDocument/2006/relationships/hyperlink" Target="http://www.businessinsider.com/football-vs-soccer-map-2013-12" TargetMode="External"/><Relationship Id="rId9" Type="http://schemas.openxmlformats.org/officeDocument/2006/relationships/hyperlink" Target="http://www.spanishdict.com/answers/266369/-its-time-for-celebration-everybody-esteban_317-has-made-25k-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21441">
            <a:off x="1246687" y="1427814"/>
            <a:ext cx="6610541" cy="10668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Fútbol</a:t>
            </a:r>
            <a:r>
              <a:rPr lang="en-US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en el </a:t>
            </a:r>
            <a:r>
              <a:rPr lang="en-US" sz="5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Mundo</a:t>
            </a:r>
            <a:r>
              <a:rPr lang="en-US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  <a:endParaRPr lang="en-US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57800"/>
            <a:ext cx="3124200" cy="762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Por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Hannah Murphy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324521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3" action="ppaction://hlinksldjump"/>
              </a:rPr>
              <a:t>Objectives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28510" cy="5704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Las Personas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20000" cy="1143000"/>
          </a:xfrm>
        </p:spPr>
        <p:txBody>
          <a:bodyPr>
            <a:normAutofit fontScale="85000" lnSpcReduction="100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sz="3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</a:t>
            </a:r>
            <a:r>
              <a:rPr lang="en-US" sz="3900" dirty="0" err="1" smtClean="0"/>
              <a:t>Una</a:t>
            </a:r>
            <a:r>
              <a:rPr lang="en-US" sz="3900" dirty="0" smtClean="0"/>
              <a:t> persona </a:t>
            </a:r>
            <a:r>
              <a:rPr lang="en-US" sz="3900" dirty="0" err="1" smtClean="0"/>
              <a:t>que</a:t>
            </a:r>
            <a:r>
              <a:rPr lang="en-US" sz="3900" dirty="0" smtClean="0"/>
              <a:t> </a:t>
            </a:r>
            <a:r>
              <a:rPr lang="en-US" sz="3900" dirty="0" err="1" smtClean="0"/>
              <a:t>juega</a:t>
            </a:r>
            <a:r>
              <a:rPr lang="en-US" sz="3900" dirty="0" smtClean="0"/>
              <a:t> el </a:t>
            </a:r>
            <a:r>
              <a:rPr lang="en-US" sz="3900" dirty="0" err="1" smtClean="0"/>
              <a:t>futbol</a:t>
            </a:r>
            <a:r>
              <a:rPr lang="en-US" sz="3900" dirty="0" smtClean="0"/>
              <a:t>:</a:t>
            </a:r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772400" y="59436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62000" y="5943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1229" y="2057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Un </a:t>
            </a:r>
            <a:r>
              <a:rPr lang="en-US" sz="2000" dirty="0" err="1" smtClean="0"/>
              <a:t>equipo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1357" y="321618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dirty="0"/>
              <a:t>.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futbolista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47057" y="4267200"/>
            <a:ext cx="281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dirty="0"/>
              <a:t>. El director </a:t>
            </a:r>
            <a:r>
              <a:rPr lang="en-US" sz="2000" dirty="0" err="1" smtClean="0"/>
              <a:t>técnico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6" name="Picture 2" descr="Soccer 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57" y="1828800"/>
            <a:ext cx="2826138" cy="9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nnah.murphy\AppData\Local\Microsoft\Windows\Temporary Internet Files\Content.IE5\CY2THE12\MC90043981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76438"/>
            <a:ext cx="1662459" cy="16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nnah.murphy\AppData\Local\Microsoft\Windows\Temporary Internet Files\Content.IE5\3BZ235I9\MC9003328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1611173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1121229" y="2057400"/>
            <a:ext cx="2079171" cy="4001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96885" y="2468396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696935" y="4713475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sz="2400" dirty="0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066119" y="4351108"/>
            <a:ext cx="2590800" cy="26235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1061357" y="3258272"/>
            <a:ext cx="2530928" cy="40011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5342" y="3640614"/>
            <a:ext cx="7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9993"/>
            <a:ext cx="3376110" cy="646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Las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741" y="1485900"/>
            <a:ext cx="6777317" cy="1333948"/>
          </a:xfrm>
        </p:spPr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</a:t>
            </a:r>
            <a:r>
              <a:rPr lang="en-US" dirty="0"/>
              <a:t>Las personas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mirar</a:t>
            </a:r>
            <a:r>
              <a:rPr lang="en-US" dirty="0"/>
              <a:t> y </a:t>
            </a:r>
            <a:r>
              <a:rPr lang="en-US" dirty="0" err="1"/>
              <a:t>gritar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un </a:t>
            </a:r>
            <a:r>
              <a:rPr lang="en-US" dirty="0" err="1"/>
              <a:t>partido</a:t>
            </a:r>
            <a:r>
              <a:rPr lang="en-US" dirty="0"/>
              <a:t> de </a:t>
            </a:r>
            <a:r>
              <a:rPr lang="en-US" dirty="0" err="1"/>
              <a:t>futbol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62000" y="5943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772400" y="59436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5418" y="3124200"/>
            <a:ext cx="248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/>
              <a:t>a. Los </a:t>
            </a:r>
            <a:r>
              <a:rPr lang="en-US" dirty="0" err="1"/>
              <a:t>espectadores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 El </a:t>
            </a:r>
            <a:r>
              <a:rPr lang="en-US" dirty="0" err="1"/>
              <a:t>á</a:t>
            </a:r>
            <a:r>
              <a:rPr lang="en-US" dirty="0" err="1" smtClean="0"/>
              <a:t>rbitro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5418" y="4876800"/>
            <a:ext cx="210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/>
              <a:t>c. L</a:t>
            </a:r>
            <a:r>
              <a:rPr lang="en-US" dirty="0" smtClean="0"/>
              <a:t>os </a:t>
            </a:r>
            <a:r>
              <a:rPr lang="en-US" dirty="0" err="1" smtClean="0"/>
              <a:t>jugadores</a:t>
            </a:r>
            <a:endParaRPr lang="en-US" dirty="0"/>
          </a:p>
        </p:txBody>
      </p:sp>
      <p:pic>
        <p:nvPicPr>
          <p:cNvPr id="1026" name="Picture 2" descr="C:\Users\hannah.murphy\AppData\Local\Microsoft\Windows\Temporary Internet Files\Content.IE5\OPWS7BXX\MP90042245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4" r="8989"/>
          <a:stretch/>
        </p:blipFill>
        <p:spPr bwMode="auto">
          <a:xfrm>
            <a:off x="4724400" y="2860322"/>
            <a:ext cx="1600200" cy="11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nnah.murphy\AppData\Local\Microsoft\Windows\Temporary Internet Files\Content.IE5\WYEQZLHE\MM90039578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3684588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annah.murphy\AppData\Local\Microsoft\Windows\Temporary Internet Files\Content.IE5\WYEQZLHE\MC9004401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32" y="4827588"/>
            <a:ext cx="1036300" cy="12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03603" y="4258152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54290" y="5250555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07555" y="3493532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1325418" y="3200400"/>
            <a:ext cx="2422670" cy="2931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947905" y="4076700"/>
            <a:ext cx="2422670" cy="2931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Custom 20">
            <a:hlinkClick r:id="" action="ppaction://noaction" highlightClick="1"/>
          </p:cNvPr>
          <p:cNvSpPr/>
          <p:nvPr/>
        </p:nvSpPr>
        <p:spPr>
          <a:xfrm>
            <a:off x="1165874" y="4957423"/>
            <a:ext cx="2422670" cy="2931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8744"/>
            <a:ext cx="3376110" cy="722864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Las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762000"/>
            <a:ext cx="6777317" cy="1333948"/>
          </a:xfrm>
        </p:spPr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</a:t>
            </a:r>
            <a:r>
              <a:rPr lang="en-US" dirty="0"/>
              <a:t>La persona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mandatos</a:t>
            </a:r>
            <a:r>
              <a:rPr lang="en-US" dirty="0"/>
              <a:t> a los </a:t>
            </a:r>
            <a:r>
              <a:rPr lang="en-US" dirty="0" err="1"/>
              <a:t>jugadores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un </a:t>
            </a:r>
            <a:r>
              <a:rPr lang="en-US" dirty="0" err="1"/>
              <a:t>partido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62000" y="5943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772400" y="59436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5382" y="2286000"/>
            <a:ext cx="201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Un </a:t>
            </a:r>
            <a:r>
              <a:rPr lang="en-US" dirty="0" err="1"/>
              <a:t>equipo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276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/>
              <a:t>futbolista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299466"/>
            <a:ext cx="303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El director </a:t>
            </a:r>
            <a:r>
              <a:rPr lang="en-US" dirty="0" err="1" smtClean="0"/>
              <a:t>técnico</a:t>
            </a:r>
            <a:endParaRPr lang="en-US" dirty="0"/>
          </a:p>
        </p:txBody>
      </p:sp>
      <p:pic>
        <p:nvPicPr>
          <p:cNvPr id="9" name="Picture 2" descr="Soccer 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78917"/>
            <a:ext cx="2826138" cy="9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annah.murphy\AppData\Local\Microsoft\Windows\Temporary Internet Files\Content.IE5\CY2THE12\MC90043981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2962414"/>
            <a:ext cx="1662459" cy="16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hannah.murphy\AppData\Local\Microsoft\Windows\Temporary Internet Files\Content.IE5\3BZ235I9\MC9003328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1611173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36840" y="2655332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88672" y="3648302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76600" y="4689641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1265382" y="2286000"/>
            <a:ext cx="1623290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467357" y="3278970"/>
            <a:ext cx="1865886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1447799" y="4303962"/>
            <a:ext cx="2394981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9993"/>
            <a:ext cx="3299910" cy="646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Las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471" y="1295400"/>
            <a:ext cx="6777317" cy="1410148"/>
          </a:xfrm>
        </p:spPr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 </a:t>
            </a:r>
            <a:r>
              <a:rPr lang="en-US" dirty="0"/>
              <a:t>Las personas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reglas</a:t>
            </a:r>
            <a:r>
              <a:rPr lang="en-US" dirty="0"/>
              <a:t> </a:t>
            </a:r>
            <a:endParaRPr lang="en-US" dirty="0" smtClean="0"/>
          </a:p>
          <a:p>
            <a:pPr marL="68580" indent="0">
              <a:lnSpc>
                <a:spcPct val="150000"/>
              </a:lnSpc>
              <a:buNone/>
            </a:pPr>
            <a:r>
              <a:rPr lang="en-US" dirty="0" smtClean="0"/>
              <a:t>	del </a:t>
            </a:r>
            <a:r>
              <a:rPr lang="en-US" dirty="0" err="1"/>
              <a:t>juego</a:t>
            </a:r>
            <a:r>
              <a:rPr lang="en-US" dirty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62000" y="58674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772400" y="58674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502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El </a:t>
            </a:r>
            <a:r>
              <a:rPr lang="en-US" dirty="0" err="1"/>
              <a:t>á</a:t>
            </a:r>
            <a:r>
              <a:rPr lang="en-US" dirty="0" err="1" smtClean="0"/>
              <a:t>rbitro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048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dirty="0" smtClean="0"/>
              <a:t>Los </a:t>
            </a:r>
            <a:r>
              <a:rPr lang="en-US" dirty="0" err="1" smtClean="0"/>
              <a:t>espectadores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92935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b.El</a:t>
            </a:r>
            <a:r>
              <a:rPr lang="en-US" dirty="0" smtClean="0"/>
              <a:t>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2" descr="C:\Users\hannah.murphy\AppData\Local\Microsoft\Windows\Temporary Internet Files\Content.IE5\OPWS7BXX\MP900422456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4" r="8989"/>
          <a:stretch/>
        </p:blipFill>
        <p:spPr bwMode="auto">
          <a:xfrm>
            <a:off x="4533900" y="2362200"/>
            <a:ext cx="1600200" cy="11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ccer Te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95498"/>
            <a:ext cx="2826138" cy="9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annah.murphy\AppData\Local\Microsoft\Windows\Temporary Internet Files\Content.IE5\WYEQZLHE\MM90039578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24655" y="342576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63904" y="430966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28319" y="5124390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524000" y="3048000"/>
            <a:ext cx="24384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1399844" y="3933970"/>
            <a:ext cx="1831783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1523999" y="5029200"/>
            <a:ext cx="1404319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875264"/>
          </a:xfrm>
        </p:spPr>
        <p:txBody>
          <a:bodyPr/>
          <a:lstStyle/>
          <a:p>
            <a:r>
              <a:rPr lang="en-US" dirty="0" err="1"/>
              <a:t>Vocabulario</a:t>
            </a:r>
            <a:r>
              <a:rPr lang="en-US" dirty="0"/>
              <a:t> de </a:t>
            </a:r>
            <a:r>
              <a:rPr lang="en-US" dirty="0" err="1" smtClean="0"/>
              <a:t>objetivos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57922"/>
              </p:ext>
            </p:extLst>
          </p:nvPr>
        </p:nvGraphicFramePr>
        <p:xfrm>
          <a:off x="1219200" y="1676400"/>
          <a:ext cx="6477000" cy="282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378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Palabra</a:t>
                      </a:r>
                      <a:r>
                        <a:rPr lang="en-US" dirty="0" smtClean="0"/>
                        <a:t> Nueva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Pronunciacion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Significado</a:t>
                      </a:r>
                      <a:endParaRPr lang="en-US" dirty="0" smtClean="0"/>
                    </a:p>
                  </a:txBody>
                  <a:tcPr/>
                </a:tc>
              </a:tr>
              <a:tr h="378653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gol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goal</a:t>
                      </a:r>
                      <a:endParaRPr lang="en-US" dirty="0"/>
                    </a:p>
                  </a:txBody>
                  <a:tcPr/>
                </a:tc>
              </a:tr>
              <a:tr h="378653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partido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game</a:t>
                      </a:r>
                      <a:endParaRPr lang="en-US" dirty="0"/>
                    </a:p>
                  </a:txBody>
                  <a:tcPr/>
                </a:tc>
              </a:tr>
              <a:tr h="378653">
                <a:tc>
                  <a:txBody>
                    <a:bodyPr/>
                    <a:lstStyle/>
                    <a:p>
                      <a:r>
                        <a:rPr lang="en-US" dirty="0" smtClean="0"/>
                        <a:t>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banquillo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bench</a:t>
                      </a:r>
                    </a:p>
                  </a:txBody>
                  <a:tcPr/>
                </a:tc>
              </a:tr>
              <a:tr h="653566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campeonato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championship</a:t>
                      </a:r>
                    </a:p>
                  </a:txBody>
                  <a:tcPr/>
                </a:tc>
              </a:tr>
              <a:tr h="653566">
                <a:tc>
                  <a:txBody>
                    <a:bodyPr/>
                    <a:lstStyle/>
                    <a:p>
                      <a:r>
                        <a:rPr lang="en-US" dirty="0" smtClean="0"/>
                        <a:t>La Copa</a:t>
                      </a:r>
                      <a:r>
                        <a:rPr lang="en-US" baseline="0" dirty="0" smtClean="0"/>
                        <a:t> Mundial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World</a:t>
                      </a:r>
                      <a:r>
                        <a:rPr lang="en-US" baseline="0" dirty="0" smtClean="0"/>
                        <a:t> Cup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rId12" action="ppaction://hlinksldjump" highlightClick="1"/>
          </p:cNvPr>
          <p:cNvSpPr/>
          <p:nvPr/>
        </p:nvSpPr>
        <p:spPr>
          <a:xfrm>
            <a:off x="762000" y="5950566"/>
            <a:ext cx="533400" cy="374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620000" y="5867400"/>
            <a:ext cx="7620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86300" y="5688957"/>
            <a:ext cx="327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 PRACTICAR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g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81500" y="2133600"/>
            <a:ext cx="304800" cy="304800"/>
          </a:xfrm>
          <a:prstGeom prst="rect">
            <a:avLst/>
          </a:prstGeom>
        </p:spPr>
      </p:pic>
      <p:pic>
        <p:nvPicPr>
          <p:cNvPr id="8" name="parti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81500" y="2530764"/>
            <a:ext cx="304800" cy="304800"/>
          </a:xfrm>
          <a:prstGeom prst="rect">
            <a:avLst/>
          </a:prstGeom>
        </p:spPr>
      </p:pic>
      <p:pic>
        <p:nvPicPr>
          <p:cNvPr id="9" name="banquill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86118" y="2844800"/>
            <a:ext cx="304800" cy="304800"/>
          </a:xfrm>
          <a:prstGeom prst="rect">
            <a:avLst/>
          </a:prstGeom>
        </p:spPr>
      </p:pic>
      <p:pic>
        <p:nvPicPr>
          <p:cNvPr id="15" name="campeona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05745" y="3352800"/>
            <a:ext cx="304800" cy="304800"/>
          </a:xfrm>
          <a:prstGeom prst="rect">
            <a:avLst/>
          </a:prstGeom>
        </p:spPr>
      </p:pic>
      <p:pic>
        <p:nvPicPr>
          <p:cNvPr id="16" name="copa mundia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67645" y="402820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604710" cy="722864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Los </a:t>
            </a:r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Objetivos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883" y="1295400"/>
            <a:ext cx="6777317" cy="1029148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</a:t>
            </a:r>
            <a:r>
              <a:rPr lang="en-US" dirty="0" smtClean="0"/>
              <a:t>El __________________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partido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para un </a:t>
            </a:r>
            <a:r>
              <a:rPr lang="en-US" dirty="0" err="1" smtClean="0"/>
              <a:t>equipo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762000" y="5943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7696200" y="59436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2891" y="419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campeonato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590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banquillo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34473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gol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44781" y="2616817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37014" y="3401451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76600" y="4205960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371600" y="2616817"/>
            <a:ext cx="1473181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1362891" y="3401451"/>
            <a:ext cx="874123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1376628" y="4239009"/>
            <a:ext cx="1899972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76200"/>
            <a:ext cx="3376110" cy="5704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Los </a:t>
            </a:r>
            <a:r>
              <a:rPr lang="en-U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6777317" cy="952948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se pone la </a:t>
            </a:r>
            <a:r>
              <a:rPr lang="en-US" dirty="0" err="1" smtClean="0"/>
              <a:t>pelota</a:t>
            </a:r>
            <a:r>
              <a:rPr lang="en-US" dirty="0" smtClean="0"/>
              <a:t> para </a:t>
            </a:r>
            <a:r>
              <a:rPr lang="en-US" dirty="0" err="1" smtClean="0"/>
              <a:t>dar</a:t>
            </a:r>
            <a:r>
              <a:rPr lang="en-US" dirty="0" smtClean="0"/>
              <a:t> un </a:t>
            </a:r>
            <a:r>
              <a:rPr lang="en-US" dirty="0" err="1" smtClean="0"/>
              <a:t>punto</a:t>
            </a:r>
            <a:r>
              <a:rPr lang="en-US" dirty="0" smtClean="0"/>
              <a:t> a un </a:t>
            </a:r>
            <a:r>
              <a:rPr lang="en-US" dirty="0" err="1" smtClean="0"/>
              <a:t>equipo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18940" y="2536932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97169" y="448865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24603" y="3500233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511810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</a:t>
            </a:r>
            <a:r>
              <a:rPr lang="en-US" dirty="0" smtClean="0"/>
              <a:t>El </a:t>
            </a:r>
            <a:r>
              <a:rPr lang="en-US" dirty="0" err="1" smtClean="0"/>
              <a:t>banquillo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69869" y="3487672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 </a:t>
            </a:r>
            <a:r>
              <a:rPr lang="en-US" dirty="0" smtClean="0"/>
              <a:t>El </a:t>
            </a:r>
            <a:r>
              <a:rPr lang="en-US" dirty="0" err="1" smtClean="0"/>
              <a:t>gol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7286" y="4463534"/>
            <a:ext cx="163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El </a:t>
            </a:r>
            <a:r>
              <a:rPr lang="en-US" dirty="0" err="1" smtClean="0"/>
              <a:t>partido</a:t>
            </a:r>
            <a:endParaRPr lang="en-US" dirty="0"/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1687286" y="2531404"/>
            <a:ext cx="1598997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1674223" y="4476095"/>
            <a:ext cx="1598997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1614643" y="3525355"/>
            <a:ext cx="1121228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3452310" cy="722864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Los </a:t>
            </a:r>
            <a:r>
              <a:rPr lang="en-U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1" y="1338592"/>
            <a:ext cx="6777317" cy="7243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dos </a:t>
            </a:r>
            <a:r>
              <a:rPr lang="en-US" dirty="0" err="1" smtClean="0"/>
              <a:t>equipos</a:t>
            </a:r>
            <a:r>
              <a:rPr lang="en-US" dirty="0" smtClean="0"/>
              <a:t> </a:t>
            </a:r>
            <a:r>
              <a:rPr lang="en-US" dirty="0" err="1" smtClean="0"/>
              <a:t>juegan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contra el </a:t>
            </a:r>
            <a:r>
              <a:rPr lang="en-US" dirty="0" err="1" smtClean="0"/>
              <a:t>otro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0880" y="2695198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365760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4577834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26536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dirty="0" smtClean="0"/>
              <a:t>Un </a:t>
            </a:r>
            <a:r>
              <a:rPr lang="en-US" dirty="0" err="1" smtClean="0"/>
              <a:t>banquillo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2.Un </a:t>
            </a:r>
            <a:r>
              <a:rPr lang="en-US" dirty="0" err="1" smtClean="0"/>
              <a:t>gol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572000"/>
            <a:ext cx="168803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Un </a:t>
            </a:r>
            <a:r>
              <a:rPr lang="en-US" dirty="0" err="1" smtClean="0"/>
              <a:t>partido</a:t>
            </a:r>
            <a:endParaRPr lang="en-US" dirty="0"/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1447800" y="2678668"/>
            <a:ext cx="1828800" cy="3443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1307030" y="4600309"/>
            <a:ext cx="1828800" cy="3443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1426428" y="3694220"/>
            <a:ext cx="1172736" cy="3443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Vocabulario</a:t>
            </a:r>
            <a:r>
              <a:rPr lang="en-US" dirty="0"/>
              <a:t> de </a:t>
            </a:r>
            <a:r>
              <a:rPr lang="en-US" dirty="0" err="1" smtClean="0"/>
              <a:t>acciones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85864"/>
              </p:ext>
            </p:extLst>
          </p:nvPr>
        </p:nvGraphicFramePr>
        <p:xfrm>
          <a:off x="1219200" y="2438402"/>
          <a:ext cx="6553200" cy="2799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416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Palabra</a:t>
                      </a:r>
                      <a:r>
                        <a:rPr lang="en-US" dirty="0" smtClean="0"/>
                        <a:t> Nueva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Pronunciacion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Significado</a:t>
                      </a:r>
                      <a:endParaRPr lang="en-US" dirty="0" smtClean="0"/>
                    </a:p>
                  </a:txBody>
                  <a:tcPr/>
                </a:tc>
              </a:tr>
              <a:tr h="4161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pass</a:t>
                      </a:r>
                      <a:endParaRPr lang="en-US" dirty="0"/>
                    </a:p>
                  </a:txBody>
                  <a:tcPr/>
                </a:tc>
              </a:tr>
              <a:tr h="4161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Patear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shoot</a:t>
                      </a:r>
                      <a:endParaRPr lang="en-US" dirty="0"/>
                    </a:p>
                  </a:txBody>
                  <a:tcPr/>
                </a:tc>
              </a:tr>
              <a:tr h="416156">
                <a:tc>
                  <a:txBody>
                    <a:bodyPr/>
                    <a:lstStyle/>
                    <a:p>
                      <a:r>
                        <a:rPr lang="en-US" dirty="0" smtClean="0"/>
                        <a:t>Dar </a:t>
                      </a:r>
                      <a:r>
                        <a:rPr lang="en-US" dirty="0" err="1" smtClean="0"/>
                        <a:t>una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patada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kick</a:t>
                      </a:r>
                      <a:endParaRPr lang="en-US" dirty="0"/>
                    </a:p>
                  </a:txBody>
                  <a:tcPr/>
                </a:tc>
              </a:tr>
              <a:tr h="71829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Marcar</a:t>
                      </a:r>
                      <a:r>
                        <a:rPr lang="en-US" dirty="0" smtClean="0"/>
                        <a:t>/meter 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score a goal</a:t>
                      </a:r>
                      <a:endParaRPr lang="en-US" dirty="0"/>
                    </a:p>
                  </a:txBody>
                  <a:tcPr/>
                </a:tc>
              </a:tr>
              <a:tr h="416156"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mano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</a:t>
                      </a:r>
                      <a:r>
                        <a:rPr lang="en-US" baseline="0" dirty="0" smtClean="0"/>
                        <a:t>ball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ction Button: Home 5">
            <a:hlinkClick r:id="rId14" action="ppaction://hlinksldjump" highlightClick="1"/>
          </p:cNvPr>
          <p:cNvSpPr/>
          <p:nvPr/>
        </p:nvSpPr>
        <p:spPr>
          <a:xfrm>
            <a:off x="762000" y="58674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62500" y="5734291"/>
            <a:ext cx="327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 PRACTICAR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767051" y="5725582"/>
            <a:ext cx="602366" cy="476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s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08764" y="2895600"/>
            <a:ext cx="304800" cy="304800"/>
          </a:xfrm>
          <a:prstGeom prst="rect">
            <a:avLst/>
          </a:prstGeom>
        </p:spPr>
      </p:pic>
      <p:pic>
        <p:nvPicPr>
          <p:cNvPr id="5" name="pate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15691" y="3382818"/>
            <a:ext cx="346364" cy="346364"/>
          </a:xfrm>
          <a:prstGeom prst="rect">
            <a:avLst/>
          </a:prstGeom>
        </p:spPr>
      </p:pic>
      <p:pic>
        <p:nvPicPr>
          <p:cNvPr id="14" name="dar una patad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1" y="3791526"/>
            <a:ext cx="346364" cy="346364"/>
          </a:xfrm>
          <a:prstGeom prst="rect">
            <a:avLst/>
          </a:prstGeom>
        </p:spPr>
      </p:pic>
      <p:pic>
        <p:nvPicPr>
          <p:cNvPr id="15" name="marca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57600" y="4267200"/>
            <a:ext cx="394855" cy="394855"/>
          </a:xfrm>
          <a:prstGeom prst="rect">
            <a:avLst/>
          </a:prstGeom>
        </p:spPr>
      </p:pic>
      <p:pic>
        <p:nvPicPr>
          <p:cNvPr id="16" name="meter un go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62500" y="4287983"/>
            <a:ext cx="399472" cy="399472"/>
          </a:xfrm>
          <a:prstGeom prst="rect">
            <a:avLst/>
          </a:prstGeom>
        </p:spPr>
      </p:pic>
      <p:pic>
        <p:nvPicPr>
          <p:cNvPr id="17" name="man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94909" y="4959925"/>
            <a:ext cx="332509" cy="3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671510" cy="646664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Verbos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n-US" sz="2800" dirty="0"/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Acciones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93170"/>
            <a:ext cx="6957508" cy="1029148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en-US" dirty="0" smtClean="0"/>
              <a:t>El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jugador</a:t>
            </a:r>
            <a:r>
              <a:rPr lang="en-US" dirty="0" smtClean="0"/>
              <a:t> del </a:t>
            </a:r>
            <a:r>
              <a:rPr lang="en-US" dirty="0" err="1" smtClean="0"/>
              <a:t>equipo</a:t>
            </a:r>
            <a:r>
              <a:rPr lang="en-US" dirty="0"/>
              <a:t> </a:t>
            </a:r>
            <a:r>
              <a:rPr lang="en-US" dirty="0" smtClean="0"/>
              <a:t>_____________ 3 </a:t>
            </a:r>
            <a:r>
              <a:rPr lang="en-US" dirty="0" err="1" smtClean="0"/>
              <a:t>goles</a:t>
            </a:r>
            <a:r>
              <a:rPr lang="en-US" dirty="0" smtClean="0"/>
              <a:t> en el </a:t>
            </a:r>
            <a:r>
              <a:rPr lang="en-US" dirty="0" err="1" smtClean="0"/>
              <a:t>partido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304800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15168" y="3687037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8565" y="4441099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048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patada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687037"/>
            <a:ext cx="104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Pasa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43648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 err="1" smtClean="0"/>
              <a:t>Marca</a:t>
            </a:r>
            <a:endParaRPr lang="en-US" dirty="0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1371600" y="3048000"/>
            <a:ext cx="2209800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1310268" y="3687037"/>
            <a:ext cx="1104900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367995" y="4441099"/>
            <a:ext cx="1299005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rId2" action="ppaction://hlinksldjump" highlightClick="1"/>
          </p:cNvPr>
          <p:cNvSpPr/>
          <p:nvPr/>
        </p:nvSpPr>
        <p:spPr>
          <a:xfrm>
            <a:off x="762000" y="5943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rId3" action="ppaction://hlinksldjump" highlightClick="1"/>
          </p:cNvPr>
          <p:cNvSpPr/>
          <p:nvPr/>
        </p:nvSpPr>
        <p:spPr>
          <a:xfrm>
            <a:off x="7696200" y="59436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983" y="660829"/>
            <a:ext cx="3219450" cy="2795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¿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Qué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representan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estas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tablas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743934" y="2051639"/>
            <a:ext cx="381000" cy="538581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8" t="13748" b="40211"/>
          <a:stretch/>
        </p:blipFill>
        <p:spPr>
          <a:xfrm>
            <a:off x="3581400" y="672762"/>
            <a:ext cx="5081585" cy="2514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-4618"/>
            <a:ext cx="30480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</a:t>
            </a:r>
            <a:r>
              <a:rPr lang="en-US" b="1" dirty="0" err="1" smtClean="0"/>
              <a:t>stadísticas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61549" r="2323"/>
          <a:stretch/>
        </p:blipFill>
        <p:spPr>
          <a:xfrm>
            <a:off x="772610" y="4285834"/>
            <a:ext cx="6906492" cy="2117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952" y="1788994"/>
            <a:ext cx="3276600" cy="2285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noAutofit/>
          </a:bodyPr>
          <a:lstStyle/>
          <a:p>
            <a:r>
              <a:rPr lang="en-US" dirty="0" err="1" smtClean="0"/>
              <a:t>Según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tablas</a:t>
            </a:r>
            <a:r>
              <a:rPr lang="en-US" dirty="0" smtClean="0"/>
              <a:t>, </a:t>
            </a:r>
            <a:r>
              <a:rPr lang="es-ES" dirty="0"/>
              <a:t>la popularidad del fútbol 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A.) </a:t>
            </a:r>
            <a:r>
              <a:rPr lang="en-US" dirty="0" err="1" smtClean="0"/>
              <a:t>Disminuyendo</a:t>
            </a:r>
            <a:r>
              <a:rPr lang="en-US" dirty="0" smtClean="0"/>
              <a:t> </a:t>
            </a:r>
          </a:p>
          <a:p>
            <a:r>
              <a:rPr lang="en-US" dirty="0" smtClean="0"/>
              <a:t>B.) </a:t>
            </a:r>
            <a:r>
              <a:rPr lang="en-US" dirty="0" err="1" smtClean="0"/>
              <a:t>Aumentando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</a:t>
            </a:r>
            <a:r>
              <a:rPr lang="en-US" dirty="0" smtClean="0"/>
              <a:t>) </a:t>
            </a:r>
            <a:r>
              <a:rPr lang="en-US" dirty="0" err="1" smtClean="0"/>
              <a:t>Permaneciendo</a:t>
            </a:r>
            <a:r>
              <a:rPr lang="en-US" dirty="0" smtClean="0"/>
              <a:t> el                      	</a:t>
            </a:r>
            <a:r>
              <a:rPr lang="en-US" dirty="0" err="1" smtClean="0"/>
              <a:t>mismo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3399" y="508802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Action Button: Custom 8">
            <a:hlinkClick r:id="rId3" action="ppaction://hlinksldjump" highlightClick="1"/>
          </p:cNvPr>
          <p:cNvSpPr/>
          <p:nvPr/>
        </p:nvSpPr>
        <p:spPr>
          <a:xfrm>
            <a:off x="772610" y="2980466"/>
            <a:ext cx="1828800" cy="1846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838200" y="2700534"/>
            <a:ext cx="2048553" cy="1846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1142999" y="3260398"/>
            <a:ext cx="2087499" cy="4579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214310" cy="646664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Verbos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n-US" sz="2400" dirty="0" smtClean="0"/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Acciones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072" y="1310777"/>
            <a:ext cx="6777317" cy="952948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2. </a:t>
            </a:r>
            <a:r>
              <a:rPr lang="en-US" dirty="0" smtClean="0"/>
              <a:t>Los </a:t>
            </a:r>
            <a:r>
              <a:rPr lang="en-US" dirty="0" err="1" smtClean="0"/>
              <a:t>jugadores</a:t>
            </a:r>
            <a:r>
              <a:rPr lang="en-US" dirty="0" smtClean="0"/>
              <a:t> ______________ la </a:t>
            </a:r>
            <a:r>
              <a:rPr lang="en-US" dirty="0" err="1" smtClean="0"/>
              <a:t>pelota</a:t>
            </a:r>
            <a:r>
              <a:rPr lang="en-US" dirty="0" smtClean="0"/>
              <a:t> el </a:t>
            </a:r>
            <a:r>
              <a:rPr lang="en-US" dirty="0" err="1" smtClean="0"/>
              <a:t>uno</a:t>
            </a:r>
            <a:r>
              <a:rPr lang="en-US" dirty="0" smtClean="0"/>
              <a:t> del </a:t>
            </a:r>
            <a:r>
              <a:rPr lang="en-US" dirty="0" err="1" smtClean="0"/>
              <a:t>otro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62000" y="5943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696200" y="5943600"/>
            <a:ext cx="685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00968" y="2754868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00968" y="425243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64099" y="3543300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2743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juegan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5691" y="3543300"/>
            <a:ext cx="128840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dirty="0" err="1" smtClean="0"/>
              <a:t>pasan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4240768"/>
            <a:ext cx="13483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 err="1"/>
              <a:t>p</a:t>
            </a:r>
            <a:r>
              <a:rPr lang="en-US" dirty="0" err="1" smtClean="0"/>
              <a:t>aran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1752600" y="2754868"/>
            <a:ext cx="1311499" cy="4455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743364" y="3511034"/>
            <a:ext cx="1311499" cy="4455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1731819" y="4208502"/>
            <a:ext cx="1311499" cy="4455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tbolred.com/contenido/mundial-brasil-2014/noticias/previosorteomundial/IMAGEN/IMAGEN-13252116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2638" r="7008"/>
          <a:stretch/>
        </p:blipFill>
        <p:spPr bwMode="auto">
          <a:xfrm>
            <a:off x="4319323" y="3276600"/>
            <a:ext cx="4267201" cy="316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705369"/>
            <a:ext cx="7024744" cy="722864"/>
          </a:xfrm>
        </p:spPr>
        <p:txBody>
          <a:bodyPr/>
          <a:lstStyle/>
          <a:p>
            <a:r>
              <a:rPr lang="en-US" dirty="0" smtClean="0"/>
              <a:t>LA COPA MUNDIAL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64" y="1905000"/>
            <a:ext cx="6777317" cy="3391348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La</a:t>
            </a:r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S" b="1" dirty="0">
                <a:solidFill>
                  <a:schemeClr val="tx1"/>
                </a:solidFill>
              </a:rPr>
              <a:t>Copa Mundial </a:t>
            </a:r>
            <a:r>
              <a:rPr lang="es-ES" b="1" i="1" dirty="0" smtClean="0">
                <a:solidFill>
                  <a:schemeClr val="tx1"/>
                </a:solidFill>
              </a:rPr>
              <a:t>de Fútbol </a:t>
            </a:r>
            <a:r>
              <a:rPr lang="es-ES" dirty="0" smtClean="0">
                <a:solidFill>
                  <a:schemeClr val="tx1"/>
                </a:solidFill>
              </a:rPr>
              <a:t>es el campeonato internacional de f</a:t>
            </a:r>
            <a:r>
              <a:rPr lang="es-ES" dirty="0">
                <a:solidFill>
                  <a:schemeClr val="tx1"/>
                </a:solidFill>
              </a:rPr>
              <a:t>ú</a:t>
            </a:r>
            <a:r>
              <a:rPr lang="es-ES" dirty="0" smtClean="0">
                <a:solidFill>
                  <a:schemeClr val="tx1"/>
                </a:solidFill>
              </a:rPr>
              <a:t>tbol masculino </a:t>
            </a:r>
            <a:r>
              <a:rPr lang="es-ES" dirty="0">
                <a:solidFill>
                  <a:schemeClr val="tx1"/>
                </a:solidFill>
              </a:rPr>
              <a:t>a nivel de selecciones nacionales más importante del mundo. </a:t>
            </a:r>
            <a:endParaRPr lang="es-E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Este evento deportivo se realiza cada cuatro años </a:t>
            </a:r>
            <a:r>
              <a:rPr lang="es-ES" dirty="0" smtClean="0">
                <a:solidFill>
                  <a:schemeClr val="tx1"/>
                </a:solidFill>
              </a:rPr>
              <a:t>desde1930</a:t>
            </a:r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>
                <a:solidFill>
                  <a:schemeClr val="tx1"/>
                </a:solidFill>
              </a:rPr>
              <a:t>con la excepción de los años </a:t>
            </a:r>
            <a:r>
              <a:rPr lang="es-ES" dirty="0" smtClean="0">
                <a:solidFill>
                  <a:schemeClr val="tx1"/>
                </a:solidFill>
              </a:rPr>
              <a:t>de 1942 y 1946, </a:t>
            </a:r>
            <a:r>
              <a:rPr lang="es-ES" dirty="0">
                <a:solidFill>
                  <a:schemeClr val="tx1"/>
                </a:solidFill>
              </a:rPr>
              <a:t>en los que se suspendió debido a </a:t>
            </a:r>
            <a:r>
              <a:rPr lang="es-ES" dirty="0" smtClean="0">
                <a:solidFill>
                  <a:schemeClr val="tx1"/>
                </a:solidFill>
              </a:rPr>
              <a:t>la Segunda Guerra Mundial.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2971800" y="4800600"/>
            <a:ext cx="3657600" cy="304800"/>
          </a:xfrm>
          <a:prstGeom prst="actionButtonBlank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518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10" name="Action Button: Help 9">
            <a:hlinkClick r:id="rId3" action="ppaction://hlinksldjump" highlightClick="1"/>
          </p:cNvPr>
          <p:cNvSpPr/>
          <p:nvPr/>
        </p:nvSpPr>
        <p:spPr>
          <a:xfrm>
            <a:off x="7924800" y="5791200"/>
            <a:ext cx="433123" cy="381000"/>
          </a:xfrm>
          <a:prstGeom prst="actionButtonHelp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-76200"/>
            <a:ext cx="3147510" cy="72286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Preguntas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6777317" cy="952948"/>
          </a:xfrm>
        </p:spPr>
        <p:txBody>
          <a:bodyPr>
            <a:normAutofit/>
          </a:bodyPr>
          <a:lstStyle/>
          <a:p>
            <a:pPr marL="525780" indent="-457200" algn="ctr">
              <a:buAutoNum type="arabicPeriod"/>
            </a:pP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copa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mundial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se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realiza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cada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____________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años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293698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 1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419600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4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657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2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3276600" y="3048000"/>
            <a:ext cx="876300" cy="35064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3337791" y="3713109"/>
            <a:ext cx="876300" cy="35064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3352800" y="4521123"/>
            <a:ext cx="876300" cy="35064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298314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19600" y="370376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52854" y="4465766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15" name="Action Button: Return 14">
            <a:hlinkClick r:id="rId2" action="ppaction://hlinksldjump" highlightClick="1"/>
          </p:cNvPr>
          <p:cNvSpPr/>
          <p:nvPr/>
        </p:nvSpPr>
        <p:spPr>
          <a:xfrm>
            <a:off x="990600" y="5791200"/>
            <a:ext cx="609600" cy="38100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772400" y="5839691"/>
            <a:ext cx="609600" cy="4191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bcooltips.com/wp-content/uploads/2014/04/FIFA-World-Cup-2014-Wallpapers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91770"/>
            <a:ext cx="3048000" cy="278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147510" cy="65359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Continuado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138" y="1541385"/>
            <a:ext cx="6777317" cy="4232429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32 </a:t>
            </a:r>
            <a:r>
              <a:rPr lang="es-ES" dirty="0">
                <a:solidFill>
                  <a:schemeClr val="tx1"/>
                </a:solidFill>
              </a:rPr>
              <a:t>equipos  participan </a:t>
            </a:r>
            <a:r>
              <a:rPr lang="es-ES" dirty="0" smtClean="0">
                <a:solidFill>
                  <a:schemeClr val="tx1"/>
                </a:solidFill>
              </a:rPr>
              <a:t>durante </a:t>
            </a:r>
            <a:r>
              <a:rPr lang="es-ES" dirty="0">
                <a:solidFill>
                  <a:schemeClr val="tx1"/>
                </a:solidFill>
              </a:rPr>
              <a:t>un periodo cercano a un mes. La fase final del </a:t>
            </a:r>
            <a:r>
              <a:rPr lang="es-ES" dirty="0" smtClean="0">
                <a:solidFill>
                  <a:schemeClr val="tx1"/>
                </a:solidFill>
              </a:rPr>
              <a:t>campeonato </a:t>
            </a:r>
            <a:r>
              <a:rPr lang="es-ES" dirty="0">
                <a:solidFill>
                  <a:schemeClr val="tx1"/>
                </a:solidFill>
              </a:rPr>
              <a:t>es el evento deportivo de una sola disciplina más importante del mundo (la final de </a:t>
            </a:r>
            <a:r>
              <a:rPr lang="es-ES" dirty="0" smtClean="0">
                <a:solidFill>
                  <a:schemeClr val="tx1"/>
                </a:solidFill>
              </a:rPr>
              <a:t>la Copa Mundial de Futbol de 2002</a:t>
            </a:r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S" dirty="0" smtClean="0">
                <a:solidFill>
                  <a:schemeClr val="tx1"/>
                </a:solidFill>
              </a:rPr>
              <a:t>fue </a:t>
            </a:r>
            <a:r>
              <a:rPr lang="es-ES" dirty="0">
                <a:solidFill>
                  <a:schemeClr val="tx1"/>
                </a:solidFill>
              </a:rPr>
              <a:t>vista por más de 1.100 millones de personas</a:t>
            </a:r>
            <a:r>
              <a:rPr lang="es-ES" dirty="0" smtClean="0">
                <a:solidFill>
                  <a:schemeClr val="tx1"/>
                </a:solidFill>
              </a:rPr>
              <a:t>),</a:t>
            </a:r>
            <a:r>
              <a:rPr lang="es-ES" baseline="30000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 y el segundo más importante a nivel general después de </a:t>
            </a:r>
            <a:r>
              <a:rPr lang="es-ES" dirty="0" smtClean="0">
                <a:solidFill>
                  <a:schemeClr val="tx1"/>
                </a:solidFill>
              </a:rPr>
              <a:t>los Juegos Olímpicos</a:t>
            </a:r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4107873" y="3472872"/>
            <a:ext cx="1295400" cy="304800"/>
          </a:xfrm>
          <a:prstGeom prst="actionButtonBlank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1066800"/>
            <a:ext cx="185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 watched</a:t>
            </a:r>
            <a:endParaRPr lang="en-US" dirty="0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7924800" y="5791200"/>
            <a:ext cx="433123" cy="381000"/>
          </a:xfrm>
          <a:prstGeom prst="actionButtonHelp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-76200"/>
            <a:ext cx="2995110" cy="646664"/>
          </a:xfrm>
        </p:spPr>
        <p:txBody>
          <a:bodyPr>
            <a:normAutofit fontScale="90000"/>
          </a:bodyPr>
          <a:lstStyle/>
          <a:p>
            <a:r>
              <a:rPr lang="en-US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262308" cy="876748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2. Los </a:t>
            </a:r>
            <a:r>
              <a:rPr lang="en-US" dirty="0" err="1" smtClean="0"/>
              <a:t>equipos</a:t>
            </a:r>
            <a:r>
              <a:rPr lang="en-US" dirty="0" smtClean="0"/>
              <a:t> </a:t>
            </a:r>
            <a:r>
              <a:rPr lang="en-US" dirty="0" err="1" smtClean="0"/>
              <a:t>juegan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____    _________.</a:t>
            </a:r>
          </a:p>
          <a:p>
            <a:pPr marL="6858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       (#)          </a:t>
            </a:r>
            <a:r>
              <a:rPr lang="en-US" sz="1600" dirty="0" err="1" smtClean="0"/>
              <a:t>día</a:t>
            </a:r>
            <a:r>
              <a:rPr lang="en-US" sz="1600" dirty="0" smtClean="0"/>
              <a:t>/</a:t>
            </a:r>
            <a:r>
              <a:rPr lang="en-US" sz="1600" dirty="0" err="1" smtClean="0"/>
              <a:t>semana</a:t>
            </a:r>
            <a:r>
              <a:rPr lang="en-US" sz="1600" dirty="0" smtClean="0"/>
              <a:t>/</a:t>
            </a:r>
            <a:r>
              <a:rPr lang="en-US" sz="1600" dirty="0" err="1" smtClean="0"/>
              <a:t>mes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59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1 </a:t>
            </a:r>
            <a:r>
              <a:rPr lang="en-US" dirty="0" err="1" smtClean="0"/>
              <a:t>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 5 </a:t>
            </a:r>
            <a:r>
              <a:rPr lang="en-US" dirty="0" err="1" smtClean="0"/>
              <a:t>días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52806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2 </a:t>
            </a:r>
            <a:r>
              <a:rPr lang="en-US" dirty="0" err="1" smtClean="0"/>
              <a:t>semanas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57500" y="3533031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61164" y="452806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0631" y="2611643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1600200" y="2590800"/>
            <a:ext cx="1143000" cy="3901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604818" y="3533031"/>
            <a:ext cx="1143000" cy="3901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1616364" y="4583607"/>
            <a:ext cx="1671782" cy="3901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Action Button: Return 14">
            <a:hlinkClick r:id="rId2" action="ppaction://hlinksldjump" highlightClick="1"/>
          </p:cNvPr>
          <p:cNvSpPr/>
          <p:nvPr/>
        </p:nvSpPr>
        <p:spPr>
          <a:xfrm>
            <a:off x="990600" y="5791200"/>
            <a:ext cx="609600" cy="38100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772400" y="5839691"/>
            <a:ext cx="609600" cy="4191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1545"/>
            <a:ext cx="3147510" cy="6466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Continuado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6777317" cy="3696148"/>
          </a:xfrm>
        </p:spPr>
        <p:txBody>
          <a:bodyPr>
            <a:normAutofit fontScale="92500"/>
          </a:bodyPr>
          <a:lstStyle/>
          <a:p>
            <a:r>
              <a:rPr lang="es-ES" dirty="0"/>
              <a:t>La Copa Mundial de la FIFA ha sido realizada en 20 ocasiones, en las que ocho países han alzado la </a:t>
            </a:r>
            <a:r>
              <a:rPr lang="es-ES" dirty="0" smtClean="0"/>
              <a:t>copa : </a:t>
            </a:r>
            <a:r>
              <a:rPr lang="es-ES" dirty="0" err="1" smtClean="0"/>
              <a:t>Basil</a:t>
            </a:r>
            <a:r>
              <a:rPr lang="es-ES" dirty="0"/>
              <a:t> </a:t>
            </a:r>
            <a:r>
              <a:rPr lang="es-ES" dirty="0" smtClean="0"/>
              <a:t>es </a:t>
            </a:r>
            <a:r>
              <a:rPr lang="es-ES" dirty="0"/>
              <a:t>el equipo más exitoso, con cinco </a:t>
            </a:r>
            <a:r>
              <a:rPr lang="es-ES" dirty="0" smtClean="0"/>
              <a:t>victorias; Alemania</a:t>
            </a:r>
            <a:r>
              <a:rPr lang="es-ES" dirty="0"/>
              <a:t> </a:t>
            </a:r>
            <a:r>
              <a:rPr lang="es-ES" dirty="0" smtClean="0"/>
              <a:t>e Italia</a:t>
            </a:r>
            <a:r>
              <a:rPr lang="es-ES" dirty="0"/>
              <a:t> le siguen con cuatro trofeos; Argentina </a:t>
            </a:r>
            <a:r>
              <a:rPr lang="es-ES" dirty="0" smtClean="0"/>
              <a:t>y Uruguay</a:t>
            </a:r>
            <a:r>
              <a:rPr lang="es-ES" dirty="0"/>
              <a:t> </a:t>
            </a:r>
            <a:r>
              <a:rPr lang="es-ES" dirty="0" smtClean="0"/>
              <a:t>la ganaron </a:t>
            </a:r>
            <a:r>
              <a:rPr lang="es-ES" dirty="0"/>
              <a:t>dos veces, en tanto que Inglaterra, Francia </a:t>
            </a:r>
            <a:r>
              <a:rPr lang="es-ES" dirty="0" smtClean="0"/>
              <a:t>y España se </a:t>
            </a:r>
            <a:r>
              <a:rPr lang="es-ES" dirty="0"/>
              <a:t>han titulado campeones una sola ocasión. El torneo presenta un fuerte dominio de los equipos europeos y </a:t>
            </a:r>
            <a:r>
              <a:rPr lang="es-ES" dirty="0" smtClean="0"/>
              <a:t>sudamericanos.</a:t>
            </a:r>
            <a:endParaRPr lang="en-US" dirty="0"/>
          </a:p>
        </p:txBody>
      </p:sp>
      <p:sp>
        <p:nvSpPr>
          <p:cNvPr id="5" name="Action Button: Help 4">
            <a:hlinkClick r:id="rId2" action="ppaction://hlinksldjump" highlightClick="1"/>
          </p:cNvPr>
          <p:cNvSpPr/>
          <p:nvPr/>
        </p:nvSpPr>
        <p:spPr>
          <a:xfrm>
            <a:off x="7924800" y="5791200"/>
            <a:ext cx="433123" cy="381000"/>
          </a:xfrm>
          <a:prstGeom prst="actionButtonHelp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6182"/>
            <a:ext cx="2995110" cy="570464"/>
          </a:xfrm>
        </p:spPr>
        <p:txBody>
          <a:bodyPr>
            <a:normAutofit fontScale="90000"/>
          </a:bodyPr>
          <a:lstStyle/>
          <a:p>
            <a:r>
              <a:rPr lang="en-US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262308" cy="724348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3. </a:t>
            </a:r>
            <a:r>
              <a:rPr lang="en-US" dirty="0" err="1" smtClean="0"/>
              <a:t>Cuál</a:t>
            </a:r>
            <a:r>
              <a:rPr lang="es-ES" dirty="0" smtClean="0"/>
              <a:t> </a:t>
            </a:r>
            <a:r>
              <a:rPr lang="es-ES" dirty="0"/>
              <a:t>país tiene el mayor número de </a:t>
            </a:r>
            <a:r>
              <a:rPr lang="es-ES" dirty="0" smtClean="0"/>
              <a:t>títulos?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45674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España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342900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b. 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434340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000" y="4345770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Si!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5701" y="2477592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91000" y="346831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</a:t>
            </a:r>
            <a:endParaRPr lang="en-US" dirty="0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1524000" y="2456749"/>
            <a:ext cx="1413266" cy="3901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1524000" y="3408157"/>
            <a:ext cx="2531462" cy="3901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523999" y="4345770"/>
            <a:ext cx="1208533" cy="3901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End 13">
            <a:hlinkClick r:id="rId2" action="ppaction://hlinksldjump" highlightClick="1"/>
          </p:cNvPr>
          <p:cNvSpPr/>
          <p:nvPr/>
        </p:nvSpPr>
        <p:spPr>
          <a:xfrm>
            <a:off x="3733800" y="5410200"/>
            <a:ext cx="17526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Return 14">
            <a:hlinkClick r:id="rId3" action="ppaction://hlinksldjump" highlightClick="1"/>
          </p:cNvPr>
          <p:cNvSpPr/>
          <p:nvPr/>
        </p:nvSpPr>
        <p:spPr>
          <a:xfrm>
            <a:off x="990600" y="5791200"/>
            <a:ext cx="609600" cy="38100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faN6v4G_QCk/UMdTSX1a1TI/AAAAAAAAAJ4/P8h1Tmqspcg/s1600/bien_hec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334000" cy="34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8802"/>
            <a:ext cx="7024744" cy="799064"/>
          </a:xfrm>
        </p:spPr>
        <p:txBody>
          <a:bodyPr/>
          <a:lstStyle/>
          <a:p>
            <a:r>
              <a:rPr lang="en-US" dirty="0" smtClean="0"/>
              <a:t>Students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113" y="1981200"/>
            <a:ext cx="6777317" cy="3508977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Compare and contrast differences about soccer around the world in order to build content knowledge and activate prior knowledge.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Build vocabulary about soccer through reading in the target language.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Identify and understand the history of soccer.</a:t>
            </a:r>
            <a:endParaRPr lang="en-US" dirty="0"/>
          </a:p>
        </p:txBody>
      </p:sp>
      <p:pic>
        <p:nvPicPr>
          <p:cNvPr id="2051" name="Picture 3" descr="C:\Users\hannah.murphy\AppData\Local\Microsoft\Windows\Temporary Internet Files\Content.IE5\7WSVCAYX\MM900178141[1]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75835"/>
            <a:ext cx="1447800" cy="15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://www.spanishdict.com/answers/146520/el-ftbol-vocabulario.-footballsoccer-vocabulary#.</a:t>
            </a:r>
            <a:r>
              <a:rPr lang="en-US" dirty="0" smtClean="0">
                <a:hlinkClick r:id="rId3"/>
              </a:rPr>
              <a:t>VFlKwvnF9IE</a:t>
            </a:r>
            <a:endParaRPr lang="en-US" dirty="0"/>
          </a:p>
          <a:p>
            <a:r>
              <a:rPr lang="en-US" dirty="0"/>
              <a:t>http://es.wikipedia.org/wiki/Copa_Mundial_de_F%C3%BAtbol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5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671510" cy="799064"/>
          </a:xfrm>
        </p:spPr>
        <p:txBody>
          <a:bodyPr/>
          <a:lstStyle/>
          <a:p>
            <a:r>
              <a:rPr lang="en-US" dirty="0" smtClean="0"/>
              <a:t>Soccer  vs. </a:t>
            </a:r>
            <a:r>
              <a:rPr lang="en-US" dirty="0" err="1" smtClean="0"/>
              <a:t>Fútbol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1595" b="10706"/>
          <a:stretch/>
        </p:blipFill>
        <p:spPr>
          <a:xfrm>
            <a:off x="76200" y="1371600"/>
            <a:ext cx="9067800" cy="502920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114800"/>
            <a:ext cx="5397662" cy="2169825"/>
          </a:xfrm>
          <a:prstGeom prst="rect">
            <a:avLst/>
          </a:prstGeom>
          <a:solidFill>
            <a:srgbClr val="ADA598">
              <a:alpha val="60000"/>
            </a:srgbClr>
          </a:solidFill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La palabra más </a:t>
            </a:r>
            <a:r>
              <a:rPr lang="es-ES" b="1" dirty="0"/>
              <a:t>frecuente de este deporte en todo el mundo </a:t>
            </a:r>
            <a:r>
              <a:rPr lang="es-ES" b="1" dirty="0" smtClean="0"/>
              <a:t>es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		A.) </a:t>
            </a:r>
            <a:r>
              <a:rPr lang="en-US" b="1" dirty="0" err="1" smtClean="0"/>
              <a:t>Soka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		B.) Soccer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		C.) </a:t>
            </a:r>
            <a:r>
              <a:rPr lang="en-US" b="1" dirty="0" err="1" smtClean="0"/>
              <a:t>Fútbol</a:t>
            </a:r>
            <a:endParaRPr lang="en-US" b="1" dirty="0"/>
          </a:p>
        </p:txBody>
      </p:sp>
      <p:sp>
        <p:nvSpPr>
          <p:cNvPr id="8" name="Action Button: Information 7">
            <a:hlinkClick r:id="" action="ppaction://noaction" highlightClick="1"/>
          </p:cNvPr>
          <p:cNvSpPr/>
          <p:nvPr/>
        </p:nvSpPr>
        <p:spPr>
          <a:xfrm>
            <a:off x="5029200" y="762000"/>
            <a:ext cx="4572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3" action="ppaction://hlinksldjump" highlightClick="1"/>
          </p:cNvPr>
          <p:cNvSpPr/>
          <p:nvPr/>
        </p:nvSpPr>
        <p:spPr>
          <a:xfrm>
            <a:off x="3657600" y="5105400"/>
            <a:ext cx="1143000" cy="2286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3" action="ppaction://hlinksldjump" highlightClick="1"/>
          </p:cNvPr>
          <p:cNvSpPr/>
          <p:nvPr/>
        </p:nvSpPr>
        <p:spPr>
          <a:xfrm>
            <a:off x="3733800" y="5486400"/>
            <a:ext cx="1219200" cy="304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3733800" y="5929777"/>
            <a:ext cx="1295400" cy="24671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bigbackground.com/sport/soccer-field-backgrounds.html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://www.geckoandfly.com/15645/watch-2014-fifa-world-cup-live-online-via-espn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www.businessinsider.com/football-vs-soccer-map-2013-12</a:t>
            </a:r>
            <a:endParaRPr lang="en-US" dirty="0" smtClean="0"/>
          </a:p>
          <a:p>
            <a:r>
              <a:rPr lang="en-US" dirty="0">
                <a:hlinkClick r:id="rId5"/>
              </a:rPr>
              <a:t>http://blogs.thescore.com/counterattack/2012/09/10/simply-selling-tv-rights-to-the-highest-bidder-could-threaten-soccers-growth-in-north-america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http://slideplayer.es/slide/15598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www.futbolred.com/contenido/mundial-brasil-2014/noticias/previosorteomundial/IMAGEN/IMAGEN-13252116-2.jpg</a:t>
            </a:r>
            <a:endParaRPr lang="en-US" dirty="0" smtClean="0"/>
          </a:p>
          <a:p>
            <a:r>
              <a:rPr lang="en-US" dirty="0">
                <a:hlinkClick r:id="rId8"/>
              </a:rPr>
              <a:t>http://www.webcooltips.com/awesome-sexy-fifa-world-cup-wallpapers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http://www.spanishdict.com/answers/266369/-</a:t>
            </a:r>
            <a:r>
              <a:rPr lang="en-US" dirty="0" smtClean="0">
                <a:hlinkClick r:id="rId9"/>
              </a:rPr>
              <a:t>its-time-for-celebration-everybody-esteban_317-has-made-25k-</a:t>
            </a:r>
            <a:endParaRPr lang="en-US" dirty="0" smtClean="0"/>
          </a:p>
          <a:p>
            <a:r>
              <a:rPr lang="en-US" dirty="0" smtClean="0"/>
              <a:t>Clip Art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45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player.es/1/15598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21436"/>
            <a:ext cx="5562600" cy="35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290261">
            <a:off x="851227" y="1107035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siento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Action Button: Return 5">
            <a:hlinkClick r:id="rId3" action="ppaction://hlinksldjump" highlightClick="1"/>
          </p:cNvPr>
          <p:cNvSpPr/>
          <p:nvPr/>
        </p:nvSpPr>
        <p:spPr>
          <a:xfrm>
            <a:off x="685800" y="5562600"/>
            <a:ext cx="685800" cy="5334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hannah.murphy\AppData\Local\Microsoft\Windows\Temporary Internet Files\Content.IE5\CY2THE12\MC9004343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505">
            <a:off x="4387424" y="845482"/>
            <a:ext cx="1307009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player.es/1/15598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638800" cy="35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290261">
            <a:off x="851227" y="1107035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siento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Action Button: Return 4">
            <a:hlinkClick r:id="rId3" action="ppaction://hlinksldjump" highlightClick="1"/>
          </p:cNvPr>
          <p:cNvSpPr/>
          <p:nvPr/>
        </p:nvSpPr>
        <p:spPr>
          <a:xfrm>
            <a:off x="685800" y="5562600"/>
            <a:ext cx="685800" cy="533400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hannah.murphy\AppData\Local\Microsoft\Windows\Temporary Internet Files\Content.IE5\CY2THE12\MC9004343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505">
            <a:off x="4330982" y="921683"/>
            <a:ext cx="1307009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5029200"/>
            <a:ext cx="5715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Buen</a:t>
            </a:r>
            <a:r>
              <a:rPr 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Trabajo</a:t>
            </a:r>
            <a:r>
              <a:rPr 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609600" y="762000"/>
            <a:ext cx="7848600" cy="5638800"/>
          </a:xfrm>
          <a:prstGeom prst="actionButtonBlank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hannah.murphy\AppData\Local\Microsoft\Windows\Temporary Internet Files\Content.IE5\4JJ0T7N7\MM90030054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5029200"/>
            <a:ext cx="5715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Buen</a:t>
            </a:r>
            <a:r>
              <a:rPr 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Trabajo</a:t>
            </a:r>
            <a:r>
              <a:rPr 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609600" y="762000"/>
            <a:ext cx="7848600" cy="5638800"/>
          </a:xfrm>
          <a:prstGeom prst="actionButtonBlank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hannah.murphy\AppData\Local\Microsoft\Windows\Temporary Internet Files\Content.IE5\4JJ0T7N7\MM90030054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866"/>
            <a:ext cx="8185747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024744" cy="838200"/>
          </a:xfrm>
        </p:spPr>
        <p:txBody>
          <a:bodyPr/>
          <a:lstStyle/>
          <a:p>
            <a:r>
              <a:rPr lang="en-US" dirty="0" err="1"/>
              <a:t>Vocabulario</a:t>
            </a:r>
            <a:r>
              <a:rPr lang="en-US" dirty="0"/>
              <a:t> de </a:t>
            </a:r>
            <a:r>
              <a:rPr lang="en-US" dirty="0" err="1" smtClean="0"/>
              <a:t>fútbol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21468"/>
            <a:ext cx="24384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 personas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945" y="3472934"/>
            <a:ext cx="24384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ojetivos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727" y="4728834"/>
            <a:ext cx="24384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 </a:t>
            </a:r>
            <a:r>
              <a:rPr lang="en-US" dirty="0" err="1"/>
              <a:t>a</a:t>
            </a:r>
            <a:r>
              <a:rPr lang="en-US" dirty="0" err="1" smtClean="0"/>
              <a:t>cciones</a:t>
            </a:r>
            <a:endParaRPr lang="en-US" dirty="0"/>
          </a:p>
        </p:txBody>
      </p:sp>
      <p:sp>
        <p:nvSpPr>
          <p:cNvPr id="9" name="Action Button: Custom 8">
            <a:hlinkClick r:id="rId3" action="ppaction://hlinksldjump" highlightClick="1"/>
          </p:cNvPr>
          <p:cNvSpPr/>
          <p:nvPr/>
        </p:nvSpPr>
        <p:spPr>
          <a:xfrm>
            <a:off x="692727" y="2221468"/>
            <a:ext cx="2438400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671945" y="3472934"/>
            <a:ext cx="2438400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5" action="ppaction://hlinksldjump" highlightClick="1"/>
          </p:cNvPr>
          <p:cNvSpPr/>
          <p:nvPr/>
        </p:nvSpPr>
        <p:spPr>
          <a:xfrm>
            <a:off x="683491" y="4728834"/>
            <a:ext cx="2438400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951464"/>
          </a:xfrm>
        </p:spPr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de personas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574483"/>
              </p:ext>
            </p:extLst>
          </p:nvPr>
        </p:nvGraphicFramePr>
        <p:xfrm>
          <a:off x="1066800" y="2133601"/>
          <a:ext cx="6777036" cy="281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2"/>
                <a:gridCol w="2259012"/>
                <a:gridCol w="2259012"/>
              </a:tblGrid>
              <a:tr h="40356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Palabra</a:t>
                      </a:r>
                      <a:r>
                        <a:rPr lang="en-US" dirty="0" smtClean="0"/>
                        <a:t> Nueva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Pronunciacion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Significado</a:t>
                      </a:r>
                      <a:endParaRPr lang="en-US" dirty="0"/>
                    </a:p>
                  </a:txBody>
                  <a:tcPr/>
                </a:tc>
              </a:tr>
              <a:tr h="403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jugador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player</a:t>
                      </a:r>
                    </a:p>
                  </a:txBody>
                  <a:tcPr/>
                </a:tc>
              </a:tr>
              <a:tr h="403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futbolista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soccer player</a:t>
                      </a:r>
                    </a:p>
                  </a:txBody>
                  <a:tcPr/>
                </a:tc>
              </a:tr>
              <a:tr h="398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 director </a:t>
                      </a:r>
                      <a:r>
                        <a:rPr lang="en-US" dirty="0" err="1" smtClean="0"/>
                        <a:t>técnico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coach</a:t>
                      </a:r>
                    </a:p>
                  </a:txBody>
                  <a:tcPr/>
                </a:tc>
              </a:tr>
              <a:tr h="403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árbitro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referee</a:t>
                      </a:r>
                    </a:p>
                  </a:txBody>
                  <a:tcPr/>
                </a:tc>
              </a:tr>
              <a:tr h="403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Los </a:t>
                      </a:r>
                      <a:r>
                        <a:rPr lang="en-US" dirty="0" err="1" smtClean="0"/>
                        <a:t>espectadores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spectator</a:t>
                      </a:r>
                    </a:p>
                  </a:txBody>
                  <a:tcPr/>
                </a:tc>
              </a:tr>
              <a:tr h="403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equipo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team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ction Button: Home 5">
            <a:hlinkClick r:id="rId14" action="ppaction://hlinksldjump" highlightClick="1"/>
          </p:cNvPr>
          <p:cNvSpPr/>
          <p:nvPr/>
        </p:nvSpPr>
        <p:spPr>
          <a:xfrm>
            <a:off x="762000" y="58674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7696200" y="5867400"/>
            <a:ext cx="6096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99804" y="5758190"/>
            <a:ext cx="327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 PRACTICAR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" name="jugad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75620" y="2583068"/>
            <a:ext cx="360277" cy="360277"/>
          </a:xfrm>
          <a:prstGeom prst="rect">
            <a:avLst/>
          </a:prstGeom>
        </p:spPr>
      </p:pic>
      <p:pic>
        <p:nvPicPr>
          <p:cNvPr id="15" name="Futbolist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2957974"/>
            <a:ext cx="344814" cy="344814"/>
          </a:xfrm>
          <a:prstGeom prst="rect">
            <a:avLst/>
          </a:prstGeom>
        </p:spPr>
      </p:pic>
      <p:pic>
        <p:nvPicPr>
          <p:cNvPr id="16" name="direct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57965" y="3388986"/>
            <a:ext cx="344814" cy="344814"/>
          </a:xfrm>
          <a:prstGeom prst="rect">
            <a:avLst/>
          </a:prstGeom>
        </p:spPr>
      </p:pic>
      <p:pic>
        <p:nvPicPr>
          <p:cNvPr id="17" name="arbitr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99505" y="3826566"/>
            <a:ext cx="356404" cy="356404"/>
          </a:xfrm>
          <a:prstGeom prst="rect">
            <a:avLst/>
          </a:prstGeom>
        </p:spPr>
      </p:pic>
      <p:pic>
        <p:nvPicPr>
          <p:cNvPr id="18" name="espectadore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99505" y="4181033"/>
            <a:ext cx="312509" cy="312509"/>
          </a:xfrm>
          <a:prstGeom prst="rect">
            <a:avLst/>
          </a:prstGeom>
        </p:spPr>
      </p:pic>
      <p:pic>
        <p:nvPicPr>
          <p:cNvPr id="19" name="equip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81025" y="4638991"/>
            <a:ext cx="354050" cy="3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1669</TotalTime>
  <Words>638</Words>
  <Application>Microsoft Office PowerPoint</Application>
  <PresentationFormat>On-screen Show (4:3)</PresentationFormat>
  <Paragraphs>203</Paragraphs>
  <Slides>30</Slides>
  <Notes>1</Notes>
  <HiddenSlides>8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Fútbol en el Mundo!</vt:lpstr>
      <vt:lpstr>Estadísticas</vt:lpstr>
      <vt:lpstr>Soccer  vs. Fútbol</vt:lpstr>
      <vt:lpstr>PowerPoint Presentation</vt:lpstr>
      <vt:lpstr>PowerPoint Presentation</vt:lpstr>
      <vt:lpstr>PowerPoint Presentation</vt:lpstr>
      <vt:lpstr>PowerPoint Presentation</vt:lpstr>
      <vt:lpstr>Vocabulario de fútbol</vt:lpstr>
      <vt:lpstr>Vocabulario de personas</vt:lpstr>
      <vt:lpstr>Las Personas</vt:lpstr>
      <vt:lpstr>Las Personas</vt:lpstr>
      <vt:lpstr>Las Personas</vt:lpstr>
      <vt:lpstr>Las Personas</vt:lpstr>
      <vt:lpstr>Vocabulario de objetivos</vt:lpstr>
      <vt:lpstr>Los Objetivos</vt:lpstr>
      <vt:lpstr>Los Objetivos</vt:lpstr>
      <vt:lpstr>Los Objetivos</vt:lpstr>
      <vt:lpstr>Vocabulario de acciones</vt:lpstr>
      <vt:lpstr>Verbos : Acciones</vt:lpstr>
      <vt:lpstr>Verbos : Acciones</vt:lpstr>
      <vt:lpstr>LA COPA MUNDIAL</vt:lpstr>
      <vt:lpstr>Preguntas</vt:lpstr>
      <vt:lpstr>Continuado</vt:lpstr>
      <vt:lpstr>Preguntas</vt:lpstr>
      <vt:lpstr>Continuado</vt:lpstr>
      <vt:lpstr>Preguntas</vt:lpstr>
      <vt:lpstr>PowerPoint Presentation</vt:lpstr>
      <vt:lpstr>Students will be able to…</vt:lpstr>
      <vt:lpstr>Resources</vt:lpstr>
      <vt:lpstr>Pictures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labman</dc:creator>
  <cp:lastModifiedBy>labman</cp:lastModifiedBy>
  <cp:revision>69</cp:revision>
  <dcterms:created xsi:type="dcterms:W3CDTF">2014-10-28T21:42:27Z</dcterms:created>
  <dcterms:modified xsi:type="dcterms:W3CDTF">2014-11-25T22:30:41Z</dcterms:modified>
</cp:coreProperties>
</file>