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m4a" ContentType="audio/mp4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74" r:id="rId4"/>
    <p:sldId id="272" r:id="rId5"/>
    <p:sldId id="257" r:id="rId6"/>
    <p:sldId id="261" r:id="rId7"/>
    <p:sldId id="260" r:id="rId8"/>
    <p:sldId id="266" r:id="rId9"/>
    <p:sldId id="263" r:id="rId10"/>
    <p:sldId id="268" r:id="rId11"/>
    <p:sldId id="264" r:id="rId12"/>
    <p:sldId id="269" r:id="rId13"/>
    <p:sldId id="270" r:id="rId14"/>
    <p:sldId id="271" r:id="rId15"/>
    <p:sldId id="273" r:id="rId16"/>
    <p:sldId id="275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8071"/>
    <a:srgbClr val="D28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2F9AE-EDF2-224A-8455-272652FAFC79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E9D23-B6AD-F84F-BF61-D228A552F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8B1F-92B7-4D7C-BFEC-DAA4DEDC522D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173D-F2E1-4C6A-9EE2-9E7FFD09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5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8B1F-92B7-4D7C-BFEC-DAA4DEDC522D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173D-F2E1-4C6A-9EE2-9E7FFD09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6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8B1F-92B7-4D7C-BFEC-DAA4DEDC522D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173D-F2E1-4C6A-9EE2-9E7FFD09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1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8B1F-92B7-4D7C-BFEC-DAA4DEDC522D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173D-F2E1-4C6A-9EE2-9E7FFD09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6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8B1F-92B7-4D7C-BFEC-DAA4DEDC522D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173D-F2E1-4C6A-9EE2-9E7FFD09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8B1F-92B7-4D7C-BFEC-DAA4DEDC522D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173D-F2E1-4C6A-9EE2-9E7FFD09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8B1F-92B7-4D7C-BFEC-DAA4DEDC522D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173D-F2E1-4C6A-9EE2-9E7FFD09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3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8B1F-92B7-4D7C-BFEC-DAA4DEDC522D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173D-F2E1-4C6A-9EE2-9E7FFD09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1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8B1F-92B7-4D7C-BFEC-DAA4DEDC522D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173D-F2E1-4C6A-9EE2-9E7FFD09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8B1F-92B7-4D7C-BFEC-DAA4DEDC522D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173D-F2E1-4C6A-9EE2-9E7FFD09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7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8B1F-92B7-4D7C-BFEC-DAA4DEDC522D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173D-F2E1-4C6A-9EE2-9E7FFD09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D8B1F-92B7-4D7C-BFEC-DAA4DEDC522D}" type="datetimeFigureOut">
              <a:rPr lang="en-US" smtClean="0"/>
              <a:t>11/28/17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173D-F2E1-4C6A-9EE2-9E7FFD094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6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s://youtu.be/p50_yNQLj5c" TargetMode="External"/><Relationship Id="rId1" Type="http://schemas.openxmlformats.org/officeDocument/2006/relationships/video" Target="https://www.youtube.com/embed/p50_yNQLj5c" TargetMode="Externa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e.state.or.us/teachlearn/subjects/elarts/reading/resources/readingglossary.pdf" TargetMode="External"/><Relationship Id="rId4" Type="http://schemas.openxmlformats.org/officeDocument/2006/relationships/slide" Target="slide4.xml"/><Relationship Id="rId5" Type="http://schemas.openxmlformats.org/officeDocument/2006/relationships/slide" Target="slide1.xml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erweb.com/ny/pacs/mrstruchen/lit_elements_notes.d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12.xml"/><Relationship Id="rId5" Type="http://schemas.openxmlformats.org/officeDocument/2006/relationships/slide" Target="slide10.xml"/><Relationship Id="rId6" Type="http://schemas.openxmlformats.org/officeDocument/2006/relationships/slide" Target="slide5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slide" Target="slide13.xml"/><Relationship Id="rId5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4" Type="http://schemas.openxmlformats.org/officeDocument/2006/relationships/image" Target="../media/image9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656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Baskerville Old Face" panose="02020602080505020303" pitchFamily="18" charset="0"/>
              </a:rPr>
              <a:t>Figurative Language</a:t>
            </a:r>
            <a:endParaRPr lang="en-US" sz="80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24163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Bernard MT Condensed" panose="02050806060905020404" pitchFamily="18" charset="0"/>
              </a:rPr>
              <a:t>Made Easy!</a:t>
            </a:r>
            <a:endParaRPr lang="en-US" sz="6600" dirty="0">
              <a:latin typeface="Bernard MT Condensed" panose="02050806060905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79925"/>
            <a:ext cx="12192000" cy="3814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018757"/>
            <a:ext cx="12192000" cy="1335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90060" y="5346928"/>
            <a:ext cx="361188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skerville Old Face" panose="02020602080505020303" pitchFamily="18" charset="0"/>
              </a:rPr>
              <a:t>With Mr. Burton!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182" y="3151188"/>
            <a:ext cx="9363635" cy="11361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“And the wind whispered Mary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982"/>
            <a:ext cx="10515600" cy="574675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C00000"/>
                </a:solidFill>
              </a:rPr>
              <a:t>analogy</a:t>
            </a:r>
            <a:r>
              <a:rPr lang="en-US" dirty="0" smtClean="0"/>
              <a:t> is an example of </a:t>
            </a:r>
            <a:r>
              <a:rPr lang="en-US" b="1" dirty="0" smtClean="0">
                <a:solidFill>
                  <a:srgbClr val="FF0000"/>
                </a:solidFill>
              </a:rPr>
              <a:t>personification</a:t>
            </a:r>
            <a:r>
              <a:rPr lang="en-US" dirty="0" smtClean="0"/>
              <a:t>.</a:t>
            </a:r>
          </a:p>
        </p:txBody>
      </p:sp>
      <p:sp>
        <p:nvSpPr>
          <p:cNvPr id="17" name="Action Button: Custom 16">
            <a:hlinkClick r:id="" action="ppaction://hlinkshowjump?jump=nextslide" highlightClick="1"/>
          </p:cNvPr>
          <p:cNvSpPr/>
          <p:nvPr/>
        </p:nvSpPr>
        <p:spPr>
          <a:xfrm>
            <a:off x="8808720" y="5628138"/>
            <a:ext cx="3215640" cy="9262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Next!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406" y="2706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Bernard MT Condensed" panose="02050806060905020404" pitchFamily="18" charset="0"/>
              </a:rPr>
              <a:t>Explanation: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56404"/>
            <a:ext cx="134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Why?</a:t>
            </a:r>
            <a:endParaRPr lang="en-US" sz="36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54722" y="390665"/>
            <a:ext cx="7723095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“And the wind whispered Mary”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807" y="4407368"/>
            <a:ext cx="11873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Wind, a non-human noun, can not “whisper”.  Therefore, the wind is given humanlike characteristics to enhance imagery in writing.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20" y="1531471"/>
            <a:ext cx="2806700" cy="2755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"/>
            <a:ext cx="26452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 to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rom the Eyes of koko': An Explanation of TBBK (Kenaika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9" y="3837885"/>
            <a:ext cx="2488755" cy="2488755"/>
          </a:xfrm>
          <a:prstGeom prst="rect">
            <a:avLst/>
          </a:prstGeom>
        </p:spPr>
      </p:pic>
      <p:pic>
        <p:nvPicPr>
          <p:cNvPr id="12" name="Picture 11" descr="ce-wiki - tea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61" y="2068286"/>
            <a:ext cx="3476625" cy="266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" y="2935628"/>
            <a:ext cx="9166860" cy="1162468"/>
          </a:xfrm>
        </p:spPr>
        <p:txBody>
          <a:bodyPr/>
          <a:lstStyle/>
          <a:p>
            <a:r>
              <a:rPr lang="en-US" dirty="0" smtClean="0"/>
              <a:t>In this scene the tree is an example of: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585629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Symbolism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365219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Personification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006928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Metaphor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9214" y="5680309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Simile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17" name="Action Button: Custom 16">
            <a:hlinkClick r:id="" action="ppaction://hlinkshowjump?jump=nextslide" highlightClick="1"/>
          </p:cNvPr>
          <p:cNvSpPr/>
          <p:nvPr/>
        </p:nvSpPr>
        <p:spPr>
          <a:xfrm>
            <a:off x="8808720" y="5628138"/>
            <a:ext cx="3215640" cy="9262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Next!</a:t>
            </a:r>
            <a:endParaRPr lang="en-US" sz="4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7923" y="400316"/>
            <a:ext cx="10226040" cy="2286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Throughout </a:t>
            </a:r>
            <a:r>
              <a:rPr lang="en-US" i="1" dirty="0" smtClean="0"/>
              <a:t>Speak</a:t>
            </a:r>
            <a:r>
              <a:rPr lang="en-US" dirty="0" smtClean="0"/>
              <a:t>, Laurie </a:t>
            </a:r>
            <a:r>
              <a:rPr lang="en-US" dirty="0" err="1" smtClean="0"/>
              <a:t>Halse</a:t>
            </a:r>
            <a:r>
              <a:rPr lang="en-US" dirty="0" smtClean="0"/>
              <a:t> Anderson uses a description of a tree to show Melinda’s growth.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3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224" y="2541390"/>
            <a:ext cx="10515600" cy="574675"/>
          </a:xfrm>
        </p:spPr>
        <p:txBody>
          <a:bodyPr>
            <a:normAutofit/>
          </a:bodyPr>
          <a:lstStyle/>
          <a:p>
            <a:r>
              <a:rPr lang="en-US" dirty="0" smtClean="0"/>
              <a:t>This is an example of </a:t>
            </a:r>
            <a:r>
              <a:rPr lang="en-US" b="1" dirty="0" smtClean="0">
                <a:solidFill>
                  <a:srgbClr val="FF0000"/>
                </a:solidFill>
              </a:rPr>
              <a:t>symbolism</a:t>
            </a:r>
            <a:r>
              <a:rPr lang="en-US" dirty="0" smtClean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Bernard MT Condensed" panose="02050806060905020404" pitchFamily="18" charset="0"/>
              </a:rPr>
              <a:t>Explanation: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847" y="3174129"/>
            <a:ext cx="134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Why?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11300" y="772631"/>
            <a:ext cx="7723095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Throughout </a:t>
            </a:r>
            <a:r>
              <a:rPr lang="en-US" i="1" dirty="0"/>
              <a:t>Speak</a:t>
            </a:r>
            <a:r>
              <a:rPr lang="en-US" dirty="0"/>
              <a:t>, Laurie </a:t>
            </a:r>
            <a:r>
              <a:rPr lang="en-US" dirty="0" err="1"/>
              <a:t>Halse</a:t>
            </a:r>
            <a:r>
              <a:rPr lang="en-US" dirty="0"/>
              <a:t> Anderson uses a description of a tree to show Melinda’s growth.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196" y="3820461"/>
            <a:ext cx="11125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Trees reflect each of the 4 seasons.  Often times in literature, trees reflect life stages: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2000" b="1" dirty="0" smtClean="0"/>
              <a:t>-Spring = birth/beginning 			-Summer = youth/happiness</a:t>
            </a:r>
          </a:p>
          <a:p>
            <a:r>
              <a:rPr lang="en-US" sz="2000" b="1" dirty="0" smtClean="0"/>
              <a:t>-Fall = middle-aged/slowing down 		-Winter = death/dormancy</a:t>
            </a:r>
            <a:r>
              <a:rPr lang="en-US" sz="3600" dirty="0" smtClean="0"/>
              <a:t>	</a:t>
            </a:r>
          </a:p>
          <a:p>
            <a:r>
              <a:rPr lang="en-US" sz="3600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11" y="2379855"/>
            <a:ext cx="3700183" cy="1440605"/>
          </a:xfrm>
          <a:prstGeom prst="rect">
            <a:avLst/>
          </a:prstGeom>
        </p:spPr>
      </p:pic>
      <p:sp>
        <p:nvSpPr>
          <p:cNvPr id="17" name="Action Button: Custom 16">
            <a:hlinkClick r:id="rId3" action="ppaction://hlinksldjump" highlightClick="1"/>
          </p:cNvPr>
          <p:cNvSpPr/>
          <p:nvPr/>
        </p:nvSpPr>
        <p:spPr>
          <a:xfrm>
            <a:off x="8808720" y="5628138"/>
            <a:ext cx="3215640" cy="9262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Next!</a:t>
            </a:r>
            <a:endParaRPr lang="en-US" sz="4000" dirty="0"/>
          </a:p>
        </p:txBody>
      </p:sp>
      <p:sp>
        <p:nvSpPr>
          <p:cNvPr id="2" name="Action Button: Custom 1">
            <a:hlinkClick r:id="rId3" action="ppaction://hlinksldjump" highlightClick="1"/>
          </p:cNvPr>
          <p:cNvSpPr/>
          <p:nvPr/>
        </p:nvSpPr>
        <p:spPr>
          <a:xfrm>
            <a:off x="1" y="0"/>
            <a:ext cx="12191999" cy="6857999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26289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 to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148" y="568750"/>
            <a:ext cx="5050332" cy="1602949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ernhardMod BT" panose="0207060307050A020302" pitchFamily="18" charset="0"/>
              </a:rPr>
              <a:t>Try again!</a:t>
            </a:r>
            <a:endParaRPr lang="en-US" sz="8000" dirty="0">
              <a:latin typeface="BernhardMod BT" panose="0207060307050A020302" pitchFamily="18" charset="0"/>
            </a:endParaRPr>
          </a:p>
        </p:txBody>
      </p:sp>
      <p:pic>
        <p:nvPicPr>
          <p:cNvPr id="5" name="Picture 4" descr="ce-wiki - tea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19" y="2731674"/>
            <a:ext cx="5378961" cy="4126326"/>
          </a:xfrm>
          <a:prstGeom prst="rect">
            <a:avLst/>
          </a:prstGeom>
        </p:spPr>
      </p:pic>
      <p:sp>
        <p:nvSpPr>
          <p:cNvPr id="3" name="Action Button: Custom 2">
            <a:hlinkClick r:id="" action="ppaction://hlinkshowjump?jump=lastslideviewed" highlightClick="1"/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1" y="1621081"/>
            <a:ext cx="7795260" cy="130231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nhardMod BT" panose="0207060307050A020302" pitchFamily="18" charset="0"/>
              </a:rPr>
              <a:t>Yes!  Good Job!!!</a:t>
            </a:r>
            <a:endParaRPr lang="en-US" sz="7200" dirty="0">
              <a:latin typeface="BernhardMod BT" panose="0207060307050A020302" pitchFamily="18" charset="0"/>
            </a:endParaRPr>
          </a:p>
        </p:txBody>
      </p:sp>
      <p:pic>
        <p:nvPicPr>
          <p:cNvPr id="5" name="Picture 4" descr="From the Eyes of koko': An Explanation of TBBK (Kenaika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57" y="2631230"/>
            <a:ext cx="4226770" cy="4226770"/>
          </a:xfrm>
          <a:prstGeom prst="rect">
            <a:avLst/>
          </a:prstGeom>
        </p:spPr>
      </p:pic>
      <p:sp>
        <p:nvSpPr>
          <p:cNvPr id="3" name="Action Button: Custom 2">
            <a:hlinkClick r:id="" action="ppaction://hlinkshowjump?jump=lastslideviewed" highlightClick="1"/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62" y="206863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In Conclusion: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" name="p50_yNQLj5c">
            <a:hlinkClick r:id="" action="ppaction://ole?verb=0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47672" y="1120250"/>
            <a:ext cx="7453086" cy="4192361"/>
          </a:xfrm>
          <a:prstGeom prst="rect">
            <a:avLst/>
          </a:prstGeom>
        </p:spPr>
      </p:pic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8808720" y="5759898"/>
            <a:ext cx="3215640" cy="9262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Next!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27538" y="2154602"/>
            <a:ext cx="27900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askerville Old Face" panose="02020602080505020303" pitchFamily="18" charset="0"/>
              </a:rPr>
              <a:t>A review of figurative language!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sp>
        <p:nvSpPr>
          <p:cNvPr id="3" name="Action Button: Custom 2">
            <a:hlinkClick r:id="rId4" highlightClick="1"/>
          </p:cNvPr>
          <p:cNvSpPr/>
          <p:nvPr/>
        </p:nvSpPr>
        <p:spPr>
          <a:xfrm>
            <a:off x="4047672" y="1120250"/>
            <a:ext cx="7453086" cy="4192361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6965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Your Turn: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052960"/>
            <a:ext cx="10515600" cy="390850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Given what you have learned about these four figurative language devices, try writing an example of each on your own.  When you are finished, give Mr. Burton your responses.  </a:t>
            </a:r>
          </a:p>
          <a:p>
            <a:pPr lvl="1"/>
            <a:r>
              <a:rPr lang="en-US" sz="2800" dirty="0" smtClean="0">
                <a:latin typeface="Baskerville Old Face" panose="02020602080505020303" pitchFamily="18" charset="0"/>
              </a:rPr>
              <a:t>Print this page and complete the spaces below</a:t>
            </a:r>
            <a:r>
              <a:rPr lang="en-US" sz="2800" dirty="0">
                <a:latin typeface="Baskerville Old Face" panose="02020602080505020303" pitchFamily="18" charset="0"/>
              </a:rPr>
              <a:t>.</a:t>
            </a:r>
            <a:r>
              <a:rPr lang="en-US" sz="2800" dirty="0" smtClean="0">
                <a:latin typeface="Baskerville Old Face" panose="02020602080505020303" pitchFamily="18" charset="0"/>
              </a:rPr>
              <a:t> </a:t>
            </a:r>
            <a:r>
              <a:rPr lang="en-US" sz="2800" dirty="0">
                <a:latin typeface="Baskerville Old Face" panose="02020602080505020303" pitchFamily="18" charset="0"/>
              </a:rPr>
              <a:t>Y</a:t>
            </a:r>
            <a:r>
              <a:rPr lang="en-US" sz="2800" dirty="0" smtClean="0">
                <a:latin typeface="Baskerville Old Face" panose="02020602080505020303" pitchFamily="18" charset="0"/>
              </a:rPr>
              <a:t>ou must have at least 4 sentences total:</a:t>
            </a:r>
          </a:p>
          <a:p>
            <a:pPr lvl="2"/>
            <a:r>
              <a:rPr lang="en-US" sz="2800" dirty="0" smtClean="0">
                <a:latin typeface="Baskerville Old Face" panose="02020602080505020303" pitchFamily="18" charset="0"/>
              </a:rPr>
              <a:t>1 sentence showing a simile </a:t>
            </a:r>
          </a:p>
          <a:p>
            <a:pPr lvl="2"/>
            <a:r>
              <a:rPr lang="en-US" sz="2800" dirty="0" smtClean="0">
                <a:latin typeface="Baskerville Old Face" panose="02020602080505020303" pitchFamily="18" charset="0"/>
              </a:rPr>
              <a:t>1 </a:t>
            </a:r>
            <a:r>
              <a:rPr lang="en-US" sz="2800" dirty="0">
                <a:latin typeface="Baskerville Old Face" panose="02020602080505020303" pitchFamily="18" charset="0"/>
              </a:rPr>
              <a:t>sentence showing a </a:t>
            </a:r>
            <a:r>
              <a:rPr lang="en-US" sz="2800" dirty="0" smtClean="0">
                <a:latin typeface="Baskerville Old Face" panose="02020602080505020303" pitchFamily="18" charset="0"/>
              </a:rPr>
              <a:t>metaphor </a:t>
            </a:r>
          </a:p>
          <a:p>
            <a:pPr lvl="2"/>
            <a:r>
              <a:rPr lang="en-US" sz="2800" dirty="0" smtClean="0">
                <a:latin typeface="Baskerville Old Face" panose="02020602080505020303" pitchFamily="18" charset="0"/>
              </a:rPr>
              <a:t>1 </a:t>
            </a:r>
            <a:r>
              <a:rPr lang="en-US" sz="2800" dirty="0">
                <a:latin typeface="Baskerville Old Face" panose="02020602080505020303" pitchFamily="18" charset="0"/>
              </a:rPr>
              <a:t>sentence showing a </a:t>
            </a:r>
            <a:r>
              <a:rPr lang="en-US" sz="2800" dirty="0" smtClean="0">
                <a:latin typeface="Baskerville Old Face" panose="02020602080505020303" pitchFamily="18" charset="0"/>
              </a:rPr>
              <a:t>personification </a:t>
            </a:r>
          </a:p>
          <a:p>
            <a:pPr lvl="2"/>
            <a:r>
              <a:rPr lang="en-US" sz="2800" dirty="0" smtClean="0">
                <a:latin typeface="Baskerville Old Face" panose="02020602080505020303" pitchFamily="18" charset="0"/>
              </a:rPr>
              <a:t>1  sentence showing a symbol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26289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Table of Contents</a:t>
            </a:r>
            <a:endParaRPr lang="en-US" dirty="0"/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8808720" y="5759898"/>
            <a:ext cx="3215640" cy="9262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Next!</a:t>
            </a:r>
            <a:endParaRPr lang="en-US" sz="4000" dirty="0"/>
          </a:p>
        </p:txBody>
      </p:sp>
      <p:pic>
        <p:nvPicPr>
          <p:cNvPr id="3074" name="Picture 2" descr="Image result for h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665" y="2797146"/>
            <a:ext cx="18097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517" y="4961467"/>
            <a:ext cx="86592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Simile: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750" y="5446038"/>
            <a:ext cx="8655048" cy="382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Metaphor: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517" y="5943824"/>
            <a:ext cx="86592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Personification: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518" y="6377809"/>
            <a:ext cx="86592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Symbolism: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1362"/>
            <a:ext cx="10111154" cy="119990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  <a:ea typeface="Baskerville" charset="0"/>
                <a:cs typeface="Baskerville" charset="0"/>
              </a:rPr>
              <a:t>Works cited/Additional resources:</a:t>
            </a:r>
            <a:endParaRPr lang="en-US" dirty="0">
              <a:latin typeface="Baskerville Old Face" panose="02020602080505020303" pitchFamily="18" charset="0"/>
              <a:ea typeface="Baskerville" charset="0"/>
              <a:cs typeface="Baskerv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3923"/>
            <a:ext cx="9571892" cy="2162908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All images courtesy of Google Image, some edited by me using Photoshop.</a:t>
            </a:r>
          </a:p>
          <a:p>
            <a:r>
              <a:rPr lang="en-US" dirty="0">
                <a:latin typeface="Baskerville Old Face" panose="02020602080505020303" pitchFamily="18" charset="0"/>
                <a:hlinkClick r:id="rId2"/>
              </a:rPr>
              <a:t>literary elements: the basic six - </a:t>
            </a:r>
            <a:r>
              <a:rPr lang="en-US" dirty="0" smtClean="0">
                <a:latin typeface="Baskerville Old Face" panose="02020602080505020303" pitchFamily="18" charset="0"/>
                <a:hlinkClick r:id="rId2"/>
              </a:rPr>
              <a:t>TeacherWeb</a:t>
            </a:r>
            <a:endParaRPr lang="en-US" dirty="0" smtClean="0">
              <a:latin typeface="Baskerville Old Face" panose="02020602080505020303" pitchFamily="18" charset="0"/>
              <a:hlinkClick r:id="rId3"/>
            </a:endParaRPr>
          </a:p>
          <a:p>
            <a:r>
              <a:rPr lang="en-US" dirty="0" smtClean="0">
                <a:latin typeface="Baskerville Old Face" panose="02020602080505020303" pitchFamily="18" charset="0"/>
                <a:hlinkClick r:id="rId3"/>
              </a:rPr>
              <a:t>Review of All Literary Elements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26289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 to Table of Contents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80330" y="5006787"/>
            <a:ext cx="379207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hlinkClick r:id="rId5" action="ppaction://hlinksldjump"/>
              </a:rPr>
              <a:t>I'm finished!</a:t>
            </a:r>
            <a:endParaRPr lang="en-US" sz="5400" dirty="0"/>
          </a:p>
        </p:txBody>
      </p:sp>
      <p:pic>
        <p:nvPicPr>
          <p:cNvPr id="2050" name="Picture 2" descr="Image result for minion sm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53" y="0"/>
            <a:ext cx="2017001" cy="185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726615" y="1000856"/>
            <a:ext cx="1465385" cy="128367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Great job!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8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3" y="340819"/>
            <a:ext cx="5120640" cy="109791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Learning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3" y="1866575"/>
            <a:ext cx="11130644" cy="207055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Students will be able to accurately write examples of </a:t>
            </a:r>
            <a:r>
              <a:rPr lang="en-US" i="1" dirty="0"/>
              <a:t>similes</a:t>
            </a:r>
            <a:r>
              <a:rPr lang="en-US" dirty="0"/>
              <a:t>, </a:t>
            </a:r>
            <a:r>
              <a:rPr lang="en-US" i="1" dirty="0"/>
              <a:t>metaphors</a:t>
            </a:r>
            <a:r>
              <a:rPr lang="en-US" dirty="0"/>
              <a:t>, </a:t>
            </a:r>
            <a:r>
              <a:rPr lang="en-US" i="1" dirty="0"/>
              <a:t>symbolism</a:t>
            </a:r>
            <a:r>
              <a:rPr lang="en-US" dirty="0"/>
              <a:t>, and </a:t>
            </a:r>
            <a:r>
              <a:rPr lang="en-US" i="1" dirty="0" smtClean="0"/>
              <a:t>personification</a:t>
            </a:r>
            <a:r>
              <a:rPr lang="en-US" dirty="0"/>
              <a:t> </a:t>
            </a:r>
            <a:r>
              <a:rPr lang="en-US" dirty="0" smtClean="0"/>
              <a:t>following the rules of each.</a:t>
            </a:r>
          </a:p>
          <a:p>
            <a:r>
              <a:rPr lang="en-US" dirty="0" smtClean="0"/>
              <a:t>Students will be able to correctly identify examples of </a:t>
            </a:r>
            <a:r>
              <a:rPr lang="en-US" i="1" dirty="0"/>
              <a:t>similes</a:t>
            </a:r>
            <a:r>
              <a:rPr lang="en-US" dirty="0"/>
              <a:t>, </a:t>
            </a:r>
            <a:r>
              <a:rPr lang="en-US" i="1" dirty="0"/>
              <a:t>metaphors</a:t>
            </a:r>
            <a:r>
              <a:rPr lang="en-US" dirty="0"/>
              <a:t>, </a:t>
            </a:r>
            <a:r>
              <a:rPr lang="en-US" i="1" dirty="0"/>
              <a:t>symbolism</a:t>
            </a:r>
            <a:r>
              <a:rPr lang="en-US" dirty="0"/>
              <a:t>, and </a:t>
            </a:r>
            <a:r>
              <a:rPr lang="en-US" i="1" dirty="0" smtClean="0"/>
              <a:t>personification </a:t>
            </a:r>
            <a:r>
              <a:rPr lang="en-US" dirty="0" smtClean="0"/>
              <a:t>based on prior lessons reinforced with explanations on this </a:t>
            </a:r>
            <a:r>
              <a:rPr lang="en-US" dirty="0" smtClean="0"/>
              <a:t>PowerPoint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124912"/>
            <a:ext cx="12192000" cy="381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663414"/>
            <a:ext cx="12192000" cy="1335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8589917" y="4523014"/>
            <a:ext cx="3215640" cy="9262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Next!</a:t>
            </a:r>
            <a:endParaRPr lang="en-US" sz="4000" dirty="0"/>
          </a:p>
        </p:txBody>
      </p:sp>
      <p:pic>
        <p:nvPicPr>
          <p:cNvPr id="8" name="M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2753" y="43938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8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1" y="1360074"/>
            <a:ext cx="10804071" cy="5139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	</a:t>
            </a:r>
            <a:r>
              <a:rPr lang="en-US" sz="3600" dirty="0" smtClean="0"/>
              <a:t>Figurative language is one aspect of language that may be understood only if you understand traditions or customs based on the region where they are spoken or written.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Interpreting figurative language therefore requires a demanding level of reading or listening comprehension in a language, along with an understanding of cultural references.  This practice exercise includes various American pop-cultural references.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872"/>
            <a:ext cx="10804072" cy="100225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dirty="0" smtClean="0">
                <a:latin typeface="Baskerville Old Face" panose="02020602080505020303" pitchFamily="18" charset="0"/>
              </a:rPr>
              <a:t>Cultural Relevance:</a:t>
            </a:r>
            <a:endParaRPr lang="en-US" sz="6600" dirty="0">
              <a:latin typeface="Baskerville Old Face" panose="02020602080505020303" pitchFamily="18" charset="0"/>
            </a:endParaRPr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8849061" y="5789502"/>
            <a:ext cx="3215640" cy="9262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Next!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509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latin typeface="Baskerville Old Face" panose="02020602080505020303" pitchFamily="18" charset="0"/>
              </a:rPr>
              <a:t>Table of Contents:</a:t>
            </a:r>
            <a:endParaRPr lang="en-US" sz="6600" b="1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8971"/>
            <a:ext cx="6961094" cy="360698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Similes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Metaphors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Symbolism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Personification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Begin assessment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figurative langu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03" y="1463995"/>
            <a:ext cx="6528006" cy="43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rom the Eyes of koko': An Explanation of TBBK (Kenaika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3" y="4065583"/>
            <a:ext cx="2488755" cy="2488755"/>
          </a:xfrm>
          <a:prstGeom prst="rect">
            <a:avLst/>
          </a:prstGeom>
        </p:spPr>
      </p:pic>
      <p:pic>
        <p:nvPicPr>
          <p:cNvPr id="12" name="Picture 11" descr="ce-wiki - tea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61" y="2068286"/>
            <a:ext cx="3476625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Bryon: “He </a:t>
            </a:r>
            <a:r>
              <a:rPr lang="en-US" dirty="0"/>
              <a:t>smiled, like an innocent </a:t>
            </a:r>
            <a:r>
              <a:rPr lang="en-US" dirty="0" smtClean="0"/>
              <a:t>lion.”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4675"/>
          </a:xfrm>
        </p:spPr>
        <p:txBody>
          <a:bodyPr/>
          <a:lstStyle/>
          <a:p>
            <a:r>
              <a:rPr lang="en-US" dirty="0" smtClean="0"/>
              <a:t>In this scene where Bryon compares Mark to a lion, S.E. Hinton uses:</a:t>
            </a:r>
            <a:endParaRPr lang="en-US" dirty="0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2743200" y="2400300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Symbolism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2743200" y="3285794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Personification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2743200" y="4122302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Metaphor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2743200" y="4981807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Simile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17" name="Action Button: Custom 16">
            <a:hlinkClick r:id="" action="ppaction://hlinkshowjump?jump=nextslide" highlightClick="1"/>
          </p:cNvPr>
          <p:cNvSpPr/>
          <p:nvPr/>
        </p:nvSpPr>
        <p:spPr>
          <a:xfrm>
            <a:off x="8808720" y="5628138"/>
            <a:ext cx="3215640" cy="9262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Next!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119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Explanation: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1029" cy="299021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In this example, Bryon compares his best friend, Mark to a lion.</a:t>
            </a:r>
          </a:p>
          <a:p>
            <a:r>
              <a:rPr lang="en-US" dirty="0" smtClean="0"/>
              <a:t>In order to tell if a comparison is being made, see if you can replace the word “like” with an equal sign (“=“).  This means that the example is a comparison, otherwise known as an analogy.</a:t>
            </a:r>
          </a:p>
          <a:p>
            <a:pPr lvl="1"/>
            <a:r>
              <a:rPr lang="en-US" dirty="0" smtClean="0"/>
              <a:t>Similes and metaphors are both analogies.  </a:t>
            </a:r>
            <a:r>
              <a:rPr lang="en-US" u="sng" dirty="0" smtClean="0"/>
              <a:t>However</a:t>
            </a:r>
            <a:r>
              <a:rPr lang="en-US" dirty="0" smtClean="0"/>
              <a:t>, this example is </a:t>
            </a:r>
            <a:r>
              <a:rPr lang="en-US" dirty="0" smtClean="0">
                <a:solidFill>
                  <a:srgbClr val="FF0000"/>
                </a:solidFill>
              </a:rPr>
              <a:t>NOT a metaphor</a:t>
            </a:r>
            <a:r>
              <a:rPr lang="en-US" dirty="0" smtClean="0"/>
              <a:t> because the word </a:t>
            </a:r>
            <a:r>
              <a:rPr lang="en-US" dirty="0" smtClean="0">
                <a:solidFill>
                  <a:srgbClr val="C00000"/>
                </a:solidFill>
              </a:rPr>
              <a:t>“like” or “as” is used </a:t>
            </a:r>
            <a:r>
              <a:rPr lang="en-US" dirty="0" smtClean="0"/>
              <a:t>while making the comparison.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91000" y="478948"/>
            <a:ext cx="7162800" cy="10979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 Bryon: “He smiled, like an innocent lion.”</a:t>
            </a:r>
            <a:endParaRPr lang="en-US" sz="3200" dirty="0"/>
          </a:p>
        </p:txBody>
      </p:sp>
      <p:pic>
        <p:nvPicPr>
          <p:cNvPr id="5" name="Picture 4" descr="English2Period3Muldoon - pj carus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1"/>
          <a:stretch/>
        </p:blipFill>
        <p:spPr>
          <a:xfrm>
            <a:off x="3345180" y="4267200"/>
            <a:ext cx="1833240" cy="2590800"/>
          </a:xfrm>
          <a:prstGeom prst="rect">
            <a:avLst/>
          </a:prstGeom>
        </p:spPr>
      </p:pic>
      <p:pic>
        <p:nvPicPr>
          <p:cNvPr id="6" name="Picture 5" descr="File:Darica &lt;strong&gt;Lion&lt;/strong&gt; 0717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80" y="4302760"/>
            <a:ext cx="1916430" cy="2555240"/>
          </a:xfrm>
          <a:prstGeom prst="rect">
            <a:avLst/>
          </a:prstGeom>
        </p:spPr>
      </p:pic>
      <p:sp>
        <p:nvSpPr>
          <p:cNvPr id="7" name="Equal 6"/>
          <p:cNvSpPr/>
          <p:nvPr/>
        </p:nvSpPr>
        <p:spPr>
          <a:xfrm>
            <a:off x="6855701" y="4733448"/>
            <a:ext cx="2148840" cy="169386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16737" y="5127171"/>
            <a:ext cx="1155422" cy="355611"/>
          </a:xfrm>
          <a:prstGeom prst="straightConnector1">
            <a:avLst/>
          </a:prstGeom>
          <a:ln w="793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72159" y="5274167"/>
            <a:ext cx="164768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Mark</a:t>
            </a:r>
            <a:endParaRPr lang="en-US" sz="41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4815840"/>
            <a:ext cx="2349259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This simile relates back to Hinton’s use of the “lion” as a motif in the story.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6615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 to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animBg="1"/>
      <p:bldP spid="7" grpId="0" animBg="1"/>
      <p:bldP spid="13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rom the Eyes of koko': An Explanation of TBBK (Kenaika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3" y="4065583"/>
            <a:ext cx="2488755" cy="2488755"/>
          </a:xfrm>
          <a:prstGeom prst="rect">
            <a:avLst/>
          </a:prstGeom>
        </p:spPr>
      </p:pic>
      <p:pic>
        <p:nvPicPr>
          <p:cNvPr id="12" name="Picture 11" descr="ce-wiki - tea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61" y="2068286"/>
            <a:ext cx="3476625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30040" cy="13255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“Love is a rose.”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4675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C00000"/>
                </a:solidFill>
              </a:rPr>
              <a:t>analogy</a:t>
            </a:r>
            <a:r>
              <a:rPr lang="en-US" dirty="0" smtClean="0"/>
              <a:t> is an example of: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2400300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Symbolism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3285794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Personification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4122302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Metaphor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981807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Simile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17" name="Action Button: Custom 16">
            <a:hlinkClick r:id="" action="ppaction://hlinkshowjump?jump=nextslide" highlightClick="1"/>
          </p:cNvPr>
          <p:cNvSpPr/>
          <p:nvPr/>
        </p:nvSpPr>
        <p:spPr>
          <a:xfrm>
            <a:off x="8808720" y="5628138"/>
            <a:ext cx="3215640" cy="9262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Next!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960" y="103623"/>
            <a:ext cx="2997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182" y="3151188"/>
            <a:ext cx="9363635" cy="113618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“Love is a rose” is like saying “Love = rose”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4675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C00000"/>
                </a:solidFill>
              </a:rPr>
              <a:t>analogy</a:t>
            </a:r>
            <a:r>
              <a:rPr lang="en-US" dirty="0" smtClean="0"/>
              <a:t> is an example of a </a:t>
            </a:r>
            <a:r>
              <a:rPr lang="en-US" b="1">
                <a:solidFill>
                  <a:srgbClr val="FF0000"/>
                </a:solidFill>
              </a:rPr>
              <a:t>m</a:t>
            </a:r>
            <a:r>
              <a:rPr lang="en-US" b="1" smtClean="0">
                <a:solidFill>
                  <a:srgbClr val="FF0000"/>
                </a:solidFill>
              </a:rPr>
              <a:t>etaphor</a:t>
            </a:r>
            <a:r>
              <a:rPr lang="en-US" smtClean="0"/>
              <a:t>.</a:t>
            </a:r>
            <a:endParaRPr lang="en-US" dirty="0" smtClean="0"/>
          </a:p>
        </p:txBody>
      </p:sp>
      <p:sp>
        <p:nvSpPr>
          <p:cNvPr id="17" name="Action Button: Custom 16">
            <a:hlinkClick r:id="" action="ppaction://hlinkshowjump?jump=nextslide" highlightClick="1"/>
          </p:cNvPr>
          <p:cNvSpPr/>
          <p:nvPr/>
        </p:nvSpPr>
        <p:spPr>
          <a:xfrm>
            <a:off x="8808720" y="5628138"/>
            <a:ext cx="3215640" cy="9262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Next!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ernard MT Condensed" panose="02050806060905020404" pitchFamily="18" charset="0"/>
              </a:rPr>
              <a:t>Explanation: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56404"/>
            <a:ext cx="134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Why?</a:t>
            </a:r>
            <a:endParaRPr lang="en-US" sz="36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8906" y="411955"/>
            <a:ext cx="4130040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“Love is a rose.”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19" y="4287371"/>
            <a:ext cx="12024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However, </a:t>
            </a:r>
            <a:r>
              <a:rPr lang="en-US" sz="2800" b="1" u="sng" dirty="0" smtClean="0">
                <a:solidFill>
                  <a:srgbClr val="C00000"/>
                </a:solidFill>
              </a:rPr>
              <a:t>“like” and “as” are not used </a:t>
            </a:r>
            <a:r>
              <a:rPr lang="en-US" sz="2800" dirty="0" smtClean="0"/>
              <a:t>here, making this analogy a metaphor.  </a:t>
            </a:r>
            <a:r>
              <a:rPr lang="en-US" sz="2800" dirty="0"/>
              <a:t>A metaphor </a:t>
            </a:r>
            <a:r>
              <a:rPr lang="en-US" sz="2800" dirty="0" smtClean="0"/>
              <a:t>is </a:t>
            </a:r>
            <a:r>
              <a:rPr lang="en-US" sz="2800" i="1" dirty="0" smtClean="0">
                <a:solidFill>
                  <a:srgbClr val="C00000"/>
                </a:solidFill>
              </a:rPr>
              <a:t>a comparison </a:t>
            </a:r>
            <a:r>
              <a:rPr lang="en-US" sz="2800" i="1" dirty="0">
                <a:solidFill>
                  <a:srgbClr val="C00000"/>
                </a:solidFill>
              </a:rPr>
              <a:t>of </a:t>
            </a:r>
            <a:r>
              <a:rPr lang="en-US" sz="2800" i="1" dirty="0" smtClean="0">
                <a:solidFill>
                  <a:srgbClr val="C00000"/>
                </a:solidFill>
              </a:rPr>
              <a:t>two unlike things, but </a:t>
            </a:r>
            <a:r>
              <a:rPr lang="en-US" sz="2800" i="1" dirty="0">
                <a:solidFill>
                  <a:srgbClr val="C00000"/>
                </a:solidFill>
              </a:rPr>
              <a:t>with </a:t>
            </a:r>
            <a:r>
              <a:rPr lang="en-US" sz="2800" i="1" dirty="0" smtClean="0">
                <a:solidFill>
                  <a:srgbClr val="C00000"/>
                </a:solidFill>
              </a:rPr>
              <a:t>some commonalities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smtClean="0"/>
              <a:t>such as how roses and love share beauty and also harshness with thorns.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779" y="170470"/>
            <a:ext cx="332740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0"/>
            <a:ext cx="26942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 to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-wiki - tea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61" y="2068286"/>
            <a:ext cx="3476625" cy="266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" y="2935628"/>
            <a:ext cx="9166860" cy="1162468"/>
          </a:xfrm>
        </p:spPr>
        <p:txBody>
          <a:bodyPr/>
          <a:lstStyle/>
          <a:p>
            <a:r>
              <a:rPr lang="en-US" dirty="0" smtClean="0"/>
              <a:t>In this scene Hendrix uses: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585629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Symbolism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743200" y="4346773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Personification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006928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Metaphor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5768072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lesworth" panose="04060705040702020204" pitchFamily="82" charset="0"/>
              </a:rPr>
              <a:t>Simile</a:t>
            </a:r>
            <a:endParaRPr lang="en-US" sz="3600" dirty="0">
              <a:latin typeface="Charlesworth" panose="04060705040702020204" pitchFamily="82" charset="0"/>
            </a:endParaRPr>
          </a:p>
        </p:txBody>
      </p:sp>
      <p:sp>
        <p:nvSpPr>
          <p:cNvPr id="17" name="Action Button: Custom 16">
            <a:hlinkClick r:id="" action="ppaction://hlinkshowjump?jump=nextslide" highlightClick="1"/>
          </p:cNvPr>
          <p:cNvSpPr/>
          <p:nvPr/>
        </p:nvSpPr>
        <p:spPr>
          <a:xfrm>
            <a:off x="8808720" y="5628138"/>
            <a:ext cx="3215640" cy="9262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Next!</a:t>
            </a:r>
            <a:endParaRPr lang="en-US" sz="4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0500" y="338388"/>
            <a:ext cx="10226040" cy="2286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Jimi Hendrix sang to the crowd: “And the wind whispered Mary”.  This is an example of: _____________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450">
            <a:off x="9963085" y="260157"/>
            <a:ext cx="1921131" cy="1886360"/>
          </a:xfrm>
          <a:prstGeom prst="rect">
            <a:avLst/>
          </a:prstGeom>
        </p:spPr>
      </p:pic>
      <p:pic>
        <p:nvPicPr>
          <p:cNvPr id="13" name="Picture 12" descr="From the Eyes of koko': An Explanation of TBBK (Kenaika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8" y="4098096"/>
            <a:ext cx="2456242" cy="24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2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654</Words>
  <Application>Microsoft Macintosh PowerPoint</Application>
  <PresentationFormat>Widescreen</PresentationFormat>
  <Paragraphs>104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Baskerville</vt:lpstr>
      <vt:lpstr>Baskerville Old Face</vt:lpstr>
      <vt:lpstr>Bernard MT Condensed</vt:lpstr>
      <vt:lpstr>BernhardMod BT</vt:lpstr>
      <vt:lpstr>Calibri</vt:lpstr>
      <vt:lpstr>Calibri Light</vt:lpstr>
      <vt:lpstr>Charlesworth</vt:lpstr>
      <vt:lpstr>Times New Roman</vt:lpstr>
      <vt:lpstr>Office Theme</vt:lpstr>
      <vt:lpstr>Figurative Language</vt:lpstr>
      <vt:lpstr>Learning Objectives:</vt:lpstr>
      <vt:lpstr>Cultural Relevance:</vt:lpstr>
      <vt:lpstr>Table of Contents:</vt:lpstr>
      <vt:lpstr> Bryon: “He smiled, like an innocent lion.”</vt:lpstr>
      <vt:lpstr>Explanation:</vt:lpstr>
      <vt:lpstr>“Love is a rose.”</vt:lpstr>
      <vt:lpstr>“Love is a rose” is like saying “Love = rose”</vt:lpstr>
      <vt:lpstr>PowerPoint Presentation</vt:lpstr>
      <vt:lpstr>“And the wind whispered Mary”</vt:lpstr>
      <vt:lpstr>PowerPoint Presentation</vt:lpstr>
      <vt:lpstr>PowerPoint Presentation</vt:lpstr>
      <vt:lpstr>Try again!</vt:lpstr>
      <vt:lpstr>Yes!  Good Job!!!</vt:lpstr>
      <vt:lpstr>In Conclusion:</vt:lpstr>
      <vt:lpstr>Your Turn:</vt:lpstr>
      <vt:lpstr>Works cited/Additional resources:</vt:lpstr>
    </vt:vector>
  </TitlesOfParts>
  <Company>SUNY Cortland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Figurative Language</dc:title>
  <dc:creator>labman</dc:creator>
  <cp:lastModifiedBy>James Burton james.burton@cortland.edu</cp:lastModifiedBy>
  <cp:revision>42</cp:revision>
  <dcterms:created xsi:type="dcterms:W3CDTF">2017-11-07T21:36:12Z</dcterms:created>
  <dcterms:modified xsi:type="dcterms:W3CDTF">2017-11-29T03:32:11Z</dcterms:modified>
</cp:coreProperties>
</file>