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B718-D1A6-450C-B4D1-C0ED73BDEB8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29C8-7CB3-4F94-931A-993EE578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3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B718-D1A6-450C-B4D1-C0ED73BDEB8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29C8-7CB3-4F94-931A-993EE578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9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B718-D1A6-450C-B4D1-C0ED73BDEB8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29C8-7CB3-4F94-931A-993EE578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B718-D1A6-450C-B4D1-C0ED73BDEB8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29C8-7CB3-4F94-931A-993EE578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B718-D1A6-450C-B4D1-C0ED73BDEB8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29C8-7CB3-4F94-931A-993EE578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9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B718-D1A6-450C-B4D1-C0ED73BDEB8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29C8-7CB3-4F94-931A-993EE578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7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B718-D1A6-450C-B4D1-C0ED73BDEB8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29C8-7CB3-4F94-931A-993EE578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B718-D1A6-450C-B4D1-C0ED73BDEB8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29C8-7CB3-4F94-931A-993EE578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7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B718-D1A6-450C-B4D1-C0ED73BDEB8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29C8-7CB3-4F94-931A-993EE578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5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B718-D1A6-450C-B4D1-C0ED73BDEB8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29C8-7CB3-4F94-931A-993EE578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5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B718-D1A6-450C-B4D1-C0ED73BDEB8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29C8-7CB3-4F94-931A-993EE578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5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7B718-D1A6-450C-B4D1-C0ED73BDEB8F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F29C8-7CB3-4F94-931A-993EE578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7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microsoft.com/office/2007/relationships/media" Target="../media/media7.mp3"/><Relationship Id="rId18" Type="http://schemas.openxmlformats.org/officeDocument/2006/relationships/audio" Target="../media/media9.mp3"/><Relationship Id="rId26" Type="http://schemas.openxmlformats.org/officeDocument/2006/relationships/audio" Target="../media/media13.mp3"/><Relationship Id="rId39" Type="http://schemas.microsoft.com/office/2007/relationships/media" Target="../media/media20.mp3"/><Relationship Id="rId3" Type="http://schemas.microsoft.com/office/2007/relationships/media" Target="../media/media2.mp3"/><Relationship Id="rId21" Type="http://schemas.microsoft.com/office/2007/relationships/media" Target="../media/media11.mp3"/><Relationship Id="rId34" Type="http://schemas.openxmlformats.org/officeDocument/2006/relationships/audio" Target="../media/media17.mp3"/><Relationship Id="rId42" Type="http://schemas.openxmlformats.org/officeDocument/2006/relationships/audio" Target="../media/media21.mp3"/><Relationship Id="rId47" Type="http://schemas.microsoft.com/office/2007/relationships/media" Target="../media/media24.mp3"/><Relationship Id="rId50" Type="http://schemas.openxmlformats.org/officeDocument/2006/relationships/image" Target="../media/image3.png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17" Type="http://schemas.microsoft.com/office/2007/relationships/media" Target="../media/media9.mp3"/><Relationship Id="rId25" Type="http://schemas.microsoft.com/office/2007/relationships/media" Target="../media/media13.mp3"/><Relationship Id="rId33" Type="http://schemas.microsoft.com/office/2007/relationships/media" Target="../media/media17.mp3"/><Relationship Id="rId38" Type="http://schemas.openxmlformats.org/officeDocument/2006/relationships/audio" Target="../media/media19.mp3"/><Relationship Id="rId46" Type="http://schemas.openxmlformats.org/officeDocument/2006/relationships/audio" Target="../media/media23.mp3"/><Relationship Id="rId2" Type="http://schemas.openxmlformats.org/officeDocument/2006/relationships/audio" Target="../media/media1.mp3"/><Relationship Id="rId16" Type="http://schemas.openxmlformats.org/officeDocument/2006/relationships/audio" Target="../media/media8.mp3"/><Relationship Id="rId20" Type="http://schemas.openxmlformats.org/officeDocument/2006/relationships/audio" Target="../media/media10.mp3"/><Relationship Id="rId29" Type="http://schemas.microsoft.com/office/2007/relationships/media" Target="../media/media15.mp3"/><Relationship Id="rId41" Type="http://schemas.microsoft.com/office/2007/relationships/media" Target="../media/media21.mp3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24" Type="http://schemas.openxmlformats.org/officeDocument/2006/relationships/audio" Target="../media/media12.mp3"/><Relationship Id="rId32" Type="http://schemas.openxmlformats.org/officeDocument/2006/relationships/audio" Target="../media/media16.mp3"/><Relationship Id="rId37" Type="http://schemas.microsoft.com/office/2007/relationships/media" Target="../media/media19.mp3"/><Relationship Id="rId40" Type="http://schemas.openxmlformats.org/officeDocument/2006/relationships/audio" Target="../media/media20.mp3"/><Relationship Id="rId45" Type="http://schemas.microsoft.com/office/2007/relationships/media" Target="../media/media23.mp3"/><Relationship Id="rId5" Type="http://schemas.microsoft.com/office/2007/relationships/media" Target="../media/media3.mp3"/><Relationship Id="rId15" Type="http://schemas.microsoft.com/office/2007/relationships/media" Target="../media/media8.mp3"/><Relationship Id="rId23" Type="http://schemas.microsoft.com/office/2007/relationships/media" Target="../media/media12.mp3"/><Relationship Id="rId28" Type="http://schemas.openxmlformats.org/officeDocument/2006/relationships/audio" Target="../media/media14.mp3"/><Relationship Id="rId36" Type="http://schemas.openxmlformats.org/officeDocument/2006/relationships/audio" Target="../media/media18.mp3"/><Relationship Id="rId49" Type="http://schemas.openxmlformats.org/officeDocument/2006/relationships/slideLayout" Target="../slideLayouts/slideLayout2.xml"/><Relationship Id="rId10" Type="http://schemas.openxmlformats.org/officeDocument/2006/relationships/audio" Target="../media/media5.mp3"/><Relationship Id="rId19" Type="http://schemas.microsoft.com/office/2007/relationships/media" Target="../media/media10.mp3"/><Relationship Id="rId31" Type="http://schemas.microsoft.com/office/2007/relationships/media" Target="../media/media16.mp3"/><Relationship Id="rId44" Type="http://schemas.openxmlformats.org/officeDocument/2006/relationships/audio" Target="../media/media22.mp3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audio" Target="../media/media7.mp3"/><Relationship Id="rId22" Type="http://schemas.openxmlformats.org/officeDocument/2006/relationships/audio" Target="../media/media11.mp3"/><Relationship Id="rId27" Type="http://schemas.microsoft.com/office/2007/relationships/media" Target="../media/media14.mp3"/><Relationship Id="rId30" Type="http://schemas.openxmlformats.org/officeDocument/2006/relationships/audio" Target="../media/media15.mp3"/><Relationship Id="rId35" Type="http://schemas.microsoft.com/office/2007/relationships/media" Target="../media/media18.mp3"/><Relationship Id="rId43" Type="http://schemas.microsoft.com/office/2007/relationships/media" Target="../media/media22.mp3"/><Relationship Id="rId48" Type="http://schemas.openxmlformats.org/officeDocument/2006/relationships/audio" Target="../media/media24.mp3"/><Relationship Id="rId8" Type="http://schemas.openxmlformats.org/officeDocument/2006/relationships/audio" Target="../media/media4.mp3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36289"/>
            <a:ext cx="9144000" cy="2387600"/>
          </a:xfrm>
        </p:spPr>
        <p:txBody>
          <a:bodyPr/>
          <a:lstStyle/>
          <a:p>
            <a:r>
              <a:rPr lang="en-US" dirty="0" smtClean="0"/>
              <a:t>Ms. Ticknor’s ESL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05836"/>
            <a:ext cx="9144000" cy="1655762"/>
          </a:xfrm>
        </p:spPr>
        <p:txBody>
          <a:bodyPr/>
          <a:lstStyle/>
          <a:p>
            <a:r>
              <a:rPr lang="en-US" dirty="0" smtClean="0"/>
              <a:t>Family Morning Routine Reading Assignment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968" y="1563232"/>
            <a:ext cx="4408063" cy="1946113"/>
          </a:xfrm>
          <a:prstGeom prst="rect">
            <a:avLst/>
          </a:prstGeom>
        </p:spPr>
      </p:pic>
      <p:sp>
        <p:nvSpPr>
          <p:cNvPr id="7" name="Action Button: Custom 6">
            <a:hlinkClick r:id="" action="ppaction://hlinkshowjump?jump=nextslide" highlightClick="1"/>
          </p:cNvPr>
          <p:cNvSpPr/>
          <p:nvPr/>
        </p:nvSpPr>
        <p:spPr>
          <a:xfrm>
            <a:off x="10916529" y="6217920"/>
            <a:ext cx="1083213" cy="443678"/>
          </a:xfrm>
          <a:prstGeom prst="actionButtonBlank">
            <a:avLst/>
          </a:prstGeom>
          <a:solidFill>
            <a:schemeClr val="accent1"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Next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3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416" y="38117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The End! Great Job!</a:t>
            </a:r>
            <a:endParaRPr lang="en-US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154" y="932688"/>
            <a:ext cx="2708031" cy="2464308"/>
          </a:xfrm>
          <a:prstGeom prst="rect">
            <a:avLst/>
          </a:prstGeom>
        </p:spPr>
      </p:pic>
      <p:sp>
        <p:nvSpPr>
          <p:cNvPr id="4" name="Action Button: Custom 3">
            <a:hlinkClick r:id="" action="ppaction://hlinkshowjump?jump=previousslide" highlightClick="1"/>
          </p:cNvPr>
          <p:cNvSpPr/>
          <p:nvPr/>
        </p:nvSpPr>
        <p:spPr>
          <a:xfrm>
            <a:off x="189914" y="6217920"/>
            <a:ext cx="1083213" cy="443678"/>
          </a:xfrm>
          <a:prstGeom prst="actionButtonBlank">
            <a:avLst/>
          </a:prstGeom>
          <a:solidFill>
            <a:schemeClr val="accent1"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Previous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>
          <a:xfrm>
            <a:off x="10916529" y="6217920"/>
            <a:ext cx="1083213" cy="443678"/>
          </a:xfrm>
          <a:prstGeom prst="actionButtonBlank">
            <a:avLst/>
          </a:prstGeom>
          <a:solidFill>
            <a:schemeClr val="accent1"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Next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24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pictures courtesy of google clipart and PowerPoint clipart. (I edited and resized dimensions of pictures).</a:t>
            </a:r>
          </a:p>
          <a:p>
            <a:r>
              <a:rPr lang="en-US" dirty="0" smtClean="0"/>
              <a:t>I wrote the reading passage and questions myself.</a:t>
            </a:r>
          </a:p>
          <a:p>
            <a:r>
              <a:rPr lang="en-US" dirty="0" smtClean="0"/>
              <a:t>I recorded all sounds with my own voice. I trimmed and normalized each audio clip.</a:t>
            </a:r>
            <a:endParaRPr lang="en-US" dirty="0"/>
          </a:p>
        </p:txBody>
      </p:sp>
      <p:pic>
        <p:nvPicPr>
          <p:cNvPr id="1026" name="Picture 2" descr="C:\Users\jocelyn.ticknor\AppData\Local\Microsoft\Windows\Temporary Internet Files\Content.IE5\VBNGL2VN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925" y="4267201"/>
            <a:ext cx="1945680" cy="203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ction Button: Custom 5">
            <a:hlinkClick r:id="" action="ppaction://hlinkshowjump?jump=previousslide" highlightClick="1"/>
          </p:cNvPr>
          <p:cNvSpPr/>
          <p:nvPr/>
        </p:nvSpPr>
        <p:spPr>
          <a:xfrm>
            <a:off x="189914" y="6217920"/>
            <a:ext cx="1083213" cy="443678"/>
          </a:xfrm>
          <a:prstGeom prst="actionButtonBlank">
            <a:avLst/>
          </a:prstGeom>
          <a:solidFill>
            <a:schemeClr val="accent1"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Previous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56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Table of Contents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922" y="1813901"/>
            <a:ext cx="10515600" cy="4351338"/>
          </a:xfrm>
        </p:spPr>
        <p:txBody>
          <a:bodyPr/>
          <a:lstStyle/>
          <a:p>
            <a:r>
              <a:rPr lang="en-US" dirty="0" smtClean="0"/>
              <a:t>Read a story about an American family’s morning routine.</a:t>
            </a:r>
          </a:p>
          <a:p>
            <a:r>
              <a:rPr lang="en-US" dirty="0" smtClean="0"/>
              <a:t>Answer questions about the story.</a:t>
            </a:r>
          </a:p>
          <a:p>
            <a:r>
              <a:rPr lang="en-US" dirty="0" smtClean="0"/>
              <a:t>Learn new morning routine vocabulary!</a:t>
            </a:r>
          </a:p>
          <a:p>
            <a:endParaRPr lang="en-US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10916529" y="6217920"/>
            <a:ext cx="1083213" cy="443678"/>
          </a:xfrm>
          <a:prstGeom prst="actionButtonBlank">
            <a:avLst/>
          </a:prstGeom>
          <a:solidFill>
            <a:schemeClr val="accent1"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Next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Action Button: Custom 4">
            <a:hlinkClick r:id="" action="ppaction://hlinkshowjump?jump=previousslide" highlightClick="1"/>
          </p:cNvPr>
          <p:cNvSpPr/>
          <p:nvPr/>
        </p:nvSpPr>
        <p:spPr>
          <a:xfrm>
            <a:off x="189914" y="6217920"/>
            <a:ext cx="1083213" cy="443678"/>
          </a:xfrm>
          <a:prstGeom prst="actionButtonBlank">
            <a:avLst/>
          </a:prstGeom>
          <a:solidFill>
            <a:schemeClr val="accent1"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Previous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91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SWBAT identify morning routine verbs.</a:t>
            </a:r>
          </a:p>
          <a:p>
            <a:r>
              <a:rPr lang="en-US" dirty="0" smtClean="0"/>
              <a:t>SWBAT pick out target information in a text. (Specific content words)</a:t>
            </a:r>
          </a:p>
          <a:p>
            <a:r>
              <a:rPr lang="en-US" dirty="0" smtClean="0"/>
              <a:t>SWBAT read reflectively; backtracking to find answers.</a:t>
            </a:r>
          </a:p>
          <a:p>
            <a:r>
              <a:rPr lang="en-US" dirty="0" smtClean="0"/>
              <a:t>SWBAT follow the order of events in a text.</a:t>
            </a:r>
            <a:endParaRPr lang="en-US" dirty="0"/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10916529" y="6217920"/>
            <a:ext cx="1083213" cy="443678"/>
          </a:xfrm>
          <a:prstGeom prst="actionButtonBlank">
            <a:avLst/>
          </a:prstGeom>
          <a:solidFill>
            <a:schemeClr val="accent1"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Next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809" y="4303394"/>
            <a:ext cx="1781175" cy="1914525"/>
          </a:xfrm>
          <a:prstGeom prst="rect">
            <a:avLst/>
          </a:prstGeom>
        </p:spPr>
      </p:pic>
      <p:sp>
        <p:nvSpPr>
          <p:cNvPr id="6" name="Action Button: Custom 5">
            <a:hlinkClick r:id="" action="ppaction://hlinkshowjump?jump=previousslide" highlightClick="1"/>
          </p:cNvPr>
          <p:cNvSpPr/>
          <p:nvPr/>
        </p:nvSpPr>
        <p:spPr>
          <a:xfrm>
            <a:off x="189914" y="6217920"/>
            <a:ext cx="1083213" cy="443678"/>
          </a:xfrm>
          <a:prstGeom prst="actionButtonBlank">
            <a:avLst/>
          </a:prstGeom>
          <a:solidFill>
            <a:schemeClr val="accent1"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Previous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5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5278"/>
            <a:ext cx="10515600" cy="928046"/>
          </a:xfrm>
        </p:spPr>
        <p:txBody>
          <a:bodyPr>
            <a:no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u="sng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Instructions</a:t>
            </a:r>
            <a:r>
              <a:rPr lang="en-US" sz="18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Read the passage below.</a:t>
            </a:r>
            <a:r>
              <a:rPr lang="en-US" sz="1800" dirty="0">
                <a:solidFill>
                  <a:prstClr val="black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underlined words are some morning routine vocabulary words. Click on the sound button next to the words to hear the pronunciation. </a:t>
            </a:r>
            <a:r>
              <a:rPr lang="en-US" sz="16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4870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	My </a:t>
            </a:r>
            <a:r>
              <a:rPr lang="en-US" dirty="0"/>
              <a:t>name is Tabatha. A typical morning in my house is hectic. There is my brother, my grandmother, my mother, my father, and I all trying to </a:t>
            </a:r>
            <a:r>
              <a:rPr lang="en-US" u="sng" dirty="0"/>
              <a:t>get </a:t>
            </a:r>
            <a:r>
              <a:rPr lang="en-US" u="sng" dirty="0" smtClean="0"/>
              <a:t>ready</a:t>
            </a:r>
            <a:r>
              <a:rPr lang="en-US" dirty="0" smtClean="0"/>
              <a:t>      </a:t>
            </a:r>
            <a:r>
              <a:rPr lang="en-US" dirty="0"/>
              <a:t>for our day at the same time! My parents </a:t>
            </a:r>
            <a:r>
              <a:rPr lang="en-US" u="sng" dirty="0"/>
              <a:t>take showers</a:t>
            </a:r>
            <a:r>
              <a:rPr lang="en-US" dirty="0"/>
              <a:t> </a:t>
            </a:r>
            <a:r>
              <a:rPr lang="en-US" dirty="0" smtClean="0"/>
              <a:t>     in </a:t>
            </a:r>
            <a:r>
              <a:rPr lang="en-US" dirty="0"/>
              <a:t>the morning, while my brother, grandmother, and I </a:t>
            </a:r>
            <a:r>
              <a:rPr lang="en-US" u="sng" dirty="0"/>
              <a:t>take showers</a:t>
            </a:r>
            <a:r>
              <a:rPr lang="en-US" dirty="0"/>
              <a:t> </a:t>
            </a:r>
            <a:r>
              <a:rPr lang="en-US" dirty="0" smtClean="0"/>
              <a:t>     the </a:t>
            </a:r>
            <a:r>
              <a:rPr lang="en-US" dirty="0"/>
              <a:t>night before to save time. Since I </a:t>
            </a:r>
            <a:r>
              <a:rPr lang="en-US" u="sng" dirty="0"/>
              <a:t>bathe</a:t>
            </a:r>
            <a:r>
              <a:rPr lang="en-US" dirty="0"/>
              <a:t> </a:t>
            </a:r>
            <a:r>
              <a:rPr lang="en-US" dirty="0" smtClean="0"/>
              <a:t>     at </a:t>
            </a:r>
            <a:r>
              <a:rPr lang="en-US" dirty="0"/>
              <a:t>night, the first thing I do in the morning is </a:t>
            </a:r>
            <a:r>
              <a:rPr lang="en-US" u="sng" dirty="0"/>
              <a:t>wake up at 7:00</a:t>
            </a:r>
            <a:r>
              <a:rPr lang="en-US" dirty="0"/>
              <a:t> </a:t>
            </a:r>
            <a:r>
              <a:rPr lang="en-US" dirty="0" smtClean="0"/>
              <a:t>      and </a:t>
            </a:r>
            <a:r>
              <a:rPr lang="en-US" u="sng" dirty="0"/>
              <a:t>get dressed</a:t>
            </a:r>
            <a:r>
              <a:rPr lang="en-US" dirty="0" smtClean="0"/>
              <a:t>.     </a:t>
            </a:r>
            <a:r>
              <a:rPr lang="en-US" dirty="0"/>
              <a:t>Then, I </a:t>
            </a:r>
            <a:r>
              <a:rPr lang="en-US" u="sng" dirty="0"/>
              <a:t>brush my hair</a:t>
            </a:r>
            <a:r>
              <a:rPr lang="en-US" dirty="0"/>
              <a:t> </a:t>
            </a:r>
            <a:r>
              <a:rPr lang="en-US" dirty="0" smtClean="0"/>
              <a:t>    and </a:t>
            </a:r>
            <a:r>
              <a:rPr lang="en-US" u="sng" dirty="0"/>
              <a:t>feed my </a:t>
            </a:r>
            <a:r>
              <a:rPr lang="en-US" u="sng" dirty="0" smtClean="0"/>
              <a:t>cat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My </a:t>
            </a:r>
            <a:r>
              <a:rPr lang="en-US" dirty="0"/>
              <a:t>brother always sleeps late. My mom usually yells at him to </a:t>
            </a:r>
            <a:r>
              <a:rPr lang="en-US" u="sng" dirty="0"/>
              <a:t>get up</a:t>
            </a:r>
            <a:r>
              <a:rPr lang="en-US" dirty="0" smtClean="0"/>
              <a:t>!      He </a:t>
            </a:r>
            <a:r>
              <a:rPr lang="en-US" dirty="0"/>
              <a:t>then </a:t>
            </a:r>
            <a:r>
              <a:rPr lang="en-US" u="sng" dirty="0"/>
              <a:t>gets dressed</a:t>
            </a:r>
            <a:r>
              <a:rPr lang="en-US" dirty="0"/>
              <a:t> </a:t>
            </a:r>
            <a:r>
              <a:rPr lang="en-US" dirty="0" smtClean="0"/>
              <a:t>     and </a:t>
            </a:r>
            <a:r>
              <a:rPr lang="en-US" dirty="0"/>
              <a:t>runs downstairs to </a:t>
            </a:r>
            <a:r>
              <a:rPr lang="en-US" u="sng" dirty="0"/>
              <a:t>play video games</a:t>
            </a:r>
            <a:r>
              <a:rPr lang="en-US" dirty="0"/>
              <a:t> </a:t>
            </a:r>
            <a:r>
              <a:rPr lang="en-US" dirty="0" smtClean="0"/>
              <a:t>      while </a:t>
            </a:r>
            <a:r>
              <a:rPr lang="en-US" dirty="0"/>
              <a:t>I help my grandmother </a:t>
            </a:r>
            <a:r>
              <a:rPr lang="en-US" u="sng" dirty="0"/>
              <a:t>cook breakfast</a:t>
            </a:r>
            <a:r>
              <a:rPr lang="en-US" dirty="0" smtClean="0"/>
              <a:t>.      </a:t>
            </a:r>
            <a:r>
              <a:rPr lang="en-US" dirty="0"/>
              <a:t>Sometimes my grandmother tells my brother to help </a:t>
            </a:r>
            <a:r>
              <a:rPr lang="en-US" u="sng" dirty="0"/>
              <a:t>make breakfast</a:t>
            </a:r>
            <a:r>
              <a:rPr lang="en-US" dirty="0" smtClean="0"/>
              <a:t>,      </a:t>
            </a:r>
            <a:r>
              <a:rPr lang="en-US" dirty="0"/>
              <a:t>too. My mom </a:t>
            </a:r>
            <a:r>
              <a:rPr lang="en-US" u="sng" dirty="0"/>
              <a:t>makes coffee</a:t>
            </a:r>
            <a:r>
              <a:rPr lang="en-US" dirty="0"/>
              <a:t> </a:t>
            </a:r>
            <a:r>
              <a:rPr lang="en-US" dirty="0" smtClean="0"/>
              <a:t>     and </a:t>
            </a:r>
            <a:r>
              <a:rPr lang="en-US" u="sng" dirty="0"/>
              <a:t>sends e-mails</a:t>
            </a:r>
            <a:r>
              <a:rPr lang="en-US" dirty="0"/>
              <a:t> </a:t>
            </a:r>
            <a:r>
              <a:rPr lang="en-US" dirty="0" smtClean="0"/>
              <a:t>   and </a:t>
            </a:r>
            <a:r>
              <a:rPr lang="en-US" u="sng" dirty="0"/>
              <a:t>makes phone calls</a:t>
            </a:r>
            <a:r>
              <a:rPr lang="en-US" dirty="0"/>
              <a:t> </a:t>
            </a:r>
            <a:r>
              <a:rPr lang="en-US" dirty="0" smtClean="0"/>
              <a:t>     to </a:t>
            </a:r>
            <a:r>
              <a:rPr lang="en-US" dirty="0"/>
              <a:t>work. We </a:t>
            </a:r>
            <a:r>
              <a:rPr lang="en-US" u="sng" dirty="0"/>
              <a:t>eat breakfast</a:t>
            </a:r>
            <a:r>
              <a:rPr lang="en-US" dirty="0"/>
              <a:t> </a:t>
            </a:r>
            <a:r>
              <a:rPr lang="en-US" dirty="0" smtClean="0"/>
              <a:t>     together </a:t>
            </a:r>
            <a:r>
              <a:rPr lang="en-US" dirty="0"/>
              <a:t>at the table while my dad </a:t>
            </a:r>
            <a:r>
              <a:rPr lang="en-US" u="sng" dirty="0"/>
              <a:t>watches the news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	My </a:t>
            </a:r>
            <a:r>
              <a:rPr lang="en-US" dirty="0"/>
              <a:t>mom has to </a:t>
            </a:r>
            <a:r>
              <a:rPr lang="en-US" u="sng" dirty="0"/>
              <a:t>go to work</a:t>
            </a:r>
            <a:r>
              <a:rPr lang="en-US" dirty="0"/>
              <a:t> </a:t>
            </a:r>
            <a:r>
              <a:rPr lang="en-US" dirty="0" smtClean="0"/>
              <a:t>     early </a:t>
            </a:r>
            <a:r>
              <a:rPr lang="en-US" dirty="0"/>
              <a:t>for meetings so she doesn’t always have time to </a:t>
            </a:r>
            <a:r>
              <a:rPr lang="en-US" u="sng" dirty="0"/>
              <a:t>eat breakfast</a:t>
            </a:r>
            <a:r>
              <a:rPr lang="en-US" dirty="0"/>
              <a:t> with us. She eats a muffin or a bagel on her way to work. My dad and grandmother </a:t>
            </a:r>
            <a:r>
              <a:rPr lang="en-US" u="sng" dirty="0"/>
              <a:t>drink coffee or tea</a:t>
            </a:r>
            <a:r>
              <a:rPr lang="en-US" dirty="0"/>
              <a:t> </a:t>
            </a:r>
            <a:r>
              <a:rPr lang="en-US" dirty="0" smtClean="0"/>
              <a:t>      and </a:t>
            </a:r>
            <a:r>
              <a:rPr lang="en-US" dirty="0"/>
              <a:t>talk after breakfast. But my brother and I need to hurry to </a:t>
            </a:r>
            <a:r>
              <a:rPr lang="en-US" u="sng" dirty="0"/>
              <a:t>get ready</a:t>
            </a:r>
            <a:r>
              <a:rPr lang="en-US" dirty="0"/>
              <a:t> </a:t>
            </a:r>
            <a:r>
              <a:rPr lang="en-US" dirty="0" smtClean="0"/>
              <a:t>     for </a:t>
            </a:r>
            <a:r>
              <a:rPr lang="en-US" dirty="0"/>
              <a:t>school! After breakfast, I go back to my bedroom to put my homework and books in my backpack. My brother </a:t>
            </a:r>
            <a:r>
              <a:rPr lang="en-US" u="sng" dirty="0"/>
              <a:t>walks the dog</a:t>
            </a:r>
            <a:r>
              <a:rPr lang="en-US" dirty="0" smtClean="0"/>
              <a:t>.     </a:t>
            </a:r>
            <a:r>
              <a:rPr lang="en-US" dirty="0"/>
              <a:t>Then we have to </a:t>
            </a:r>
            <a:r>
              <a:rPr lang="en-US" u="sng" dirty="0"/>
              <a:t>brush our teeth</a:t>
            </a:r>
            <a:r>
              <a:rPr lang="en-US" dirty="0" smtClean="0"/>
              <a:t>,      </a:t>
            </a:r>
            <a:r>
              <a:rPr lang="en-US" u="sng" dirty="0"/>
              <a:t>put on our shoes</a:t>
            </a:r>
            <a:r>
              <a:rPr lang="en-US" dirty="0"/>
              <a:t> </a:t>
            </a:r>
            <a:r>
              <a:rPr lang="en-US" dirty="0" smtClean="0"/>
              <a:t>     and </a:t>
            </a:r>
            <a:r>
              <a:rPr lang="en-US" dirty="0"/>
              <a:t>run outside to </a:t>
            </a:r>
            <a:r>
              <a:rPr lang="en-US" u="sng" dirty="0"/>
              <a:t>wait for the school bus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	When </a:t>
            </a:r>
            <a:r>
              <a:rPr lang="en-US" dirty="0"/>
              <a:t>we get on the school bus my dad and grandma wave us goodbye. Then my dad </a:t>
            </a:r>
            <a:r>
              <a:rPr lang="en-US" u="sng" dirty="0"/>
              <a:t>drives to work</a:t>
            </a:r>
            <a:r>
              <a:rPr lang="en-US" dirty="0"/>
              <a:t>. My grandmother stays home all day. Sometimes she works in her garden or does crossword puzzles. That is our typical family morning routine! Our mornings are busy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" name="takeshowers" title="take showers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10972901" y="2426240"/>
            <a:ext cx="237217" cy="237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etready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5557284" y="2426240"/>
            <a:ext cx="200002" cy="200002"/>
          </a:xfrm>
          <a:prstGeom prst="rect">
            <a:avLst/>
          </a:prstGeom>
        </p:spPr>
      </p:pic>
      <p:pic>
        <p:nvPicPr>
          <p:cNvPr id="6" name="takeshowers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7184065" y="2626242"/>
            <a:ext cx="214423" cy="214423"/>
          </a:xfrm>
          <a:prstGeom prst="rect">
            <a:avLst/>
          </a:prstGeom>
        </p:spPr>
      </p:pic>
      <p:pic>
        <p:nvPicPr>
          <p:cNvPr id="7" name="bathe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1527544" y="2840665"/>
            <a:ext cx="214423" cy="214423"/>
          </a:xfrm>
          <a:prstGeom prst="rect">
            <a:avLst/>
          </a:prstGeom>
        </p:spPr>
      </p:pic>
      <p:pic>
        <p:nvPicPr>
          <p:cNvPr id="8" name="wakeupat7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7513675" y="2851297"/>
            <a:ext cx="203791" cy="203791"/>
          </a:xfrm>
          <a:prstGeom prst="rect">
            <a:avLst/>
          </a:prstGeom>
        </p:spPr>
      </p:pic>
      <p:pic>
        <p:nvPicPr>
          <p:cNvPr id="9" name="getdressed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9299945" y="2851297"/>
            <a:ext cx="235688" cy="235688"/>
          </a:xfrm>
          <a:prstGeom prst="rect">
            <a:avLst/>
          </a:prstGeom>
        </p:spPr>
      </p:pic>
      <p:pic>
        <p:nvPicPr>
          <p:cNvPr id="10" name="brushmyhair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1302488" y="3055088"/>
            <a:ext cx="225056" cy="225056"/>
          </a:xfrm>
          <a:prstGeom prst="rect">
            <a:avLst/>
          </a:prstGeom>
        </p:spPr>
      </p:pic>
      <p:pic>
        <p:nvPicPr>
          <p:cNvPr id="11" name="feedmycat">
            <a:hlinkClick r:id="" action="ppaction://media"/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3108251" y="3037366"/>
            <a:ext cx="216195" cy="216195"/>
          </a:xfrm>
          <a:prstGeom prst="rect">
            <a:avLst/>
          </a:prstGeom>
        </p:spPr>
      </p:pic>
      <p:pic>
        <p:nvPicPr>
          <p:cNvPr id="12" name="getup">
            <a:hlinkClick r:id="" action="ppaction://media"/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8353646" y="3354572"/>
            <a:ext cx="237460" cy="237460"/>
          </a:xfrm>
          <a:prstGeom prst="rect">
            <a:avLst/>
          </a:prstGeom>
        </p:spPr>
      </p:pic>
      <p:pic>
        <p:nvPicPr>
          <p:cNvPr id="13" name="getsdressed">
            <a:hlinkClick r:id="" action="ppaction://media"/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10607749" y="3354571"/>
            <a:ext cx="237461" cy="237461"/>
          </a:xfrm>
          <a:prstGeom prst="rect">
            <a:avLst/>
          </a:prstGeom>
        </p:spPr>
      </p:pic>
      <p:pic>
        <p:nvPicPr>
          <p:cNvPr id="14" name="playvideogames">
            <a:hlinkClick r:id="" action="ppaction://media"/>
          </p:cNvPr>
          <p:cNvPicPr>
            <a:picLocks noChangeAspect="1"/>
          </p:cNvPicPr>
          <p:nvPr>
            <a:audioFile r:link="rId20"/>
            <p:extLst>
              <p:ext uri="{DAA4B4D4-6D71-4841-9C94-3DE7FCFB9230}">
                <p14:media xmlns:p14="http://schemas.microsoft.com/office/powerpoint/2010/main" r:embed="rId19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4358462" y="3537097"/>
            <a:ext cx="256067" cy="256067"/>
          </a:xfrm>
          <a:prstGeom prst="rect">
            <a:avLst/>
          </a:prstGeom>
        </p:spPr>
      </p:pic>
      <p:pic>
        <p:nvPicPr>
          <p:cNvPr id="15" name="cookbreakfast">
            <a:hlinkClick r:id="" action="ppaction://media"/>
          </p:cNvPr>
          <p:cNvPicPr>
            <a:picLocks noChangeAspect="1"/>
          </p:cNvPicPr>
          <p:nvPr>
            <a:audioFile r:link="rId22"/>
            <p:extLst>
              <p:ext uri="{DAA4B4D4-6D71-4841-9C94-3DE7FCFB9230}">
                <p14:media xmlns:p14="http://schemas.microsoft.com/office/powerpoint/2010/main" r:embed="rId21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8821479" y="3537097"/>
            <a:ext cx="248093" cy="248093"/>
          </a:xfrm>
          <a:prstGeom prst="rect">
            <a:avLst/>
          </a:prstGeom>
        </p:spPr>
      </p:pic>
      <p:pic>
        <p:nvPicPr>
          <p:cNvPr id="16" name="makebreakfast">
            <a:hlinkClick r:id="" action="ppaction://media"/>
          </p:cNvPr>
          <p:cNvPicPr>
            <a:picLocks noChangeAspect="1"/>
          </p:cNvPicPr>
          <p:nvPr>
            <a:audioFile r:link="rId24"/>
            <p:extLst>
              <p:ext uri="{DAA4B4D4-6D71-4841-9C94-3DE7FCFB9230}">
                <p14:media xmlns:p14="http://schemas.microsoft.com/office/powerpoint/2010/main" r:embed="rId23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5893979" y="3692153"/>
            <a:ext cx="262271" cy="262271"/>
          </a:xfrm>
          <a:prstGeom prst="rect">
            <a:avLst/>
          </a:prstGeom>
        </p:spPr>
      </p:pic>
      <p:pic>
        <p:nvPicPr>
          <p:cNvPr id="17" name="makescoffee">
            <a:hlinkClick r:id="" action="ppaction://media"/>
          </p:cNvPr>
          <p:cNvPicPr>
            <a:picLocks noChangeAspect="1"/>
          </p:cNvPicPr>
          <p:nvPr>
            <a:audioFile r:link="rId26"/>
            <p:extLst>
              <p:ext uri="{DAA4B4D4-6D71-4841-9C94-3DE7FCFB9230}">
                <p14:media xmlns:p14="http://schemas.microsoft.com/office/powerpoint/2010/main" r:embed="rId25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8821479" y="3712531"/>
            <a:ext cx="237460" cy="237460"/>
          </a:xfrm>
          <a:prstGeom prst="rect">
            <a:avLst/>
          </a:prstGeom>
        </p:spPr>
      </p:pic>
      <p:pic>
        <p:nvPicPr>
          <p:cNvPr id="18" name="sendsemails">
            <a:hlinkClick r:id="" action="ppaction://media"/>
          </p:cNvPr>
          <p:cNvPicPr>
            <a:picLocks noChangeAspect="1"/>
          </p:cNvPicPr>
          <p:nvPr>
            <a:audioFile r:link="rId28"/>
            <p:extLst>
              <p:ext uri="{DAA4B4D4-6D71-4841-9C94-3DE7FCFB9230}">
                <p14:media xmlns:p14="http://schemas.microsoft.com/office/powerpoint/2010/main" r:embed="rId27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10843416" y="3718611"/>
            <a:ext cx="248093" cy="248093"/>
          </a:xfrm>
          <a:prstGeom prst="rect">
            <a:avLst/>
          </a:prstGeom>
        </p:spPr>
      </p:pic>
      <p:pic>
        <p:nvPicPr>
          <p:cNvPr id="19" name="makesphonecalls">
            <a:hlinkClick r:id="" action="ppaction://media"/>
          </p:cNvPr>
          <p:cNvPicPr>
            <a:picLocks noChangeAspect="1"/>
          </p:cNvPicPr>
          <p:nvPr>
            <a:audioFile r:link="rId30"/>
            <p:extLst>
              <p:ext uri="{DAA4B4D4-6D71-4841-9C94-3DE7FCFB9230}">
                <p14:media xmlns:p14="http://schemas.microsoft.com/office/powerpoint/2010/main" r:embed="rId29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3045325" y="3940118"/>
            <a:ext cx="222408" cy="222408"/>
          </a:xfrm>
          <a:prstGeom prst="rect">
            <a:avLst/>
          </a:prstGeom>
        </p:spPr>
      </p:pic>
      <p:pic>
        <p:nvPicPr>
          <p:cNvPr id="20" name="eatbreakfast">
            <a:hlinkClick r:id="" action="ppaction://media"/>
          </p:cNvPr>
          <p:cNvPicPr>
            <a:picLocks noChangeAspect="1"/>
          </p:cNvPicPr>
          <p:nvPr>
            <a:audioFile r:link="rId32"/>
            <p:extLst>
              <p:ext uri="{DAA4B4D4-6D71-4841-9C94-3DE7FCFB9230}">
                <p14:media xmlns:p14="http://schemas.microsoft.com/office/powerpoint/2010/main" r:embed="rId31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5769932" y="3914433"/>
            <a:ext cx="248093" cy="248093"/>
          </a:xfrm>
          <a:prstGeom prst="rect">
            <a:avLst/>
          </a:prstGeom>
        </p:spPr>
      </p:pic>
      <p:pic>
        <p:nvPicPr>
          <p:cNvPr id="21" name="watchesthenews">
            <a:hlinkClick r:id="" action="ppaction://media"/>
          </p:cNvPr>
          <p:cNvPicPr>
            <a:picLocks noChangeAspect="1"/>
          </p:cNvPicPr>
          <p:nvPr>
            <a:audioFile r:link="rId34"/>
            <p:extLst>
              <p:ext uri="{DAA4B4D4-6D71-4841-9C94-3DE7FCFB9230}">
                <p14:media xmlns:p14="http://schemas.microsoft.com/office/powerpoint/2010/main" r:embed="rId33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11063153" y="3934802"/>
            <a:ext cx="230371" cy="230371"/>
          </a:xfrm>
          <a:prstGeom prst="rect">
            <a:avLst/>
          </a:prstGeom>
        </p:spPr>
      </p:pic>
      <p:pic>
        <p:nvPicPr>
          <p:cNvPr id="22" name="gotowork">
            <a:hlinkClick r:id="" action="ppaction://media"/>
          </p:cNvPr>
          <p:cNvPicPr>
            <a:picLocks noChangeAspect="1"/>
          </p:cNvPicPr>
          <p:nvPr>
            <a:audioFile r:link="rId36"/>
            <p:extLst>
              <p:ext uri="{DAA4B4D4-6D71-4841-9C94-3DE7FCFB9230}">
                <p14:media xmlns:p14="http://schemas.microsoft.com/office/powerpoint/2010/main" r:embed="rId35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4371308" y="4231514"/>
            <a:ext cx="230373" cy="230373"/>
          </a:xfrm>
          <a:prstGeom prst="rect">
            <a:avLst/>
          </a:prstGeom>
        </p:spPr>
      </p:pic>
      <p:pic>
        <p:nvPicPr>
          <p:cNvPr id="23" name="eatbreakfast">
            <a:hlinkClick r:id="" action="ppaction://media"/>
          </p:cNvPr>
          <p:cNvPicPr>
            <a:picLocks noChangeAspect="1"/>
          </p:cNvPicPr>
          <p:nvPr>
            <a:audioFile r:link="rId32"/>
            <p:extLst>
              <p:ext uri="{DAA4B4D4-6D71-4841-9C94-3DE7FCFB9230}">
                <p14:media xmlns:p14="http://schemas.microsoft.com/office/powerpoint/2010/main" r:embed="rId31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10893033" y="4231514"/>
            <a:ext cx="230371" cy="230371"/>
          </a:xfrm>
          <a:prstGeom prst="rect">
            <a:avLst/>
          </a:prstGeom>
        </p:spPr>
      </p:pic>
      <p:pic>
        <p:nvPicPr>
          <p:cNvPr id="24" name="drinkcoffeeortea">
            <a:hlinkClick r:id="" action="ppaction://media"/>
          </p:cNvPr>
          <p:cNvPicPr>
            <a:picLocks noChangeAspect="1"/>
          </p:cNvPicPr>
          <p:nvPr>
            <a:audioFile r:link="rId38"/>
            <p:extLst>
              <p:ext uri="{DAA4B4D4-6D71-4841-9C94-3DE7FCFB9230}">
                <p14:media xmlns:p14="http://schemas.microsoft.com/office/powerpoint/2010/main" r:embed="rId37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10432266" y="4400539"/>
            <a:ext cx="230371" cy="230371"/>
          </a:xfrm>
          <a:prstGeom prst="rect">
            <a:avLst/>
          </a:prstGeom>
        </p:spPr>
      </p:pic>
      <p:pic>
        <p:nvPicPr>
          <p:cNvPr id="25" name="getready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7281528" y="4630910"/>
            <a:ext cx="230371" cy="230371"/>
          </a:xfrm>
          <a:prstGeom prst="rect">
            <a:avLst/>
          </a:prstGeom>
        </p:spPr>
      </p:pic>
      <p:pic>
        <p:nvPicPr>
          <p:cNvPr id="26" name="walksthedog">
            <a:hlinkClick r:id="" action="ppaction://media"/>
          </p:cNvPr>
          <p:cNvPicPr>
            <a:picLocks noChangeAspect="1"/>
          </p:cNvPicPr>
          <p:nvPr>
            <a:audioFile r:link="rId40"/>
            <p:extLst>
              <p:ext uri="{DAA4B4D4-6D71-4841-9C94-3DE7FCFB9230}">
                <p14:media xmlns:p14="http://schemas.microsoft.com/office/powerpoint/2010/main" r:embed="rId39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9187418" y="4804451"/>
            <a:ext cx="230371" cy="230371"/>
          </a:xfrm>
          <a:prstGeom prst="rect">
            <a:avLst/>
          </a:prstGeom>
        </p:spPr>
      </p:pic>
      <p:pic>
        <p:nvPicPr>
          <p:cNvPr id="27" name="brushourteeth">
            <a:hlinkClick r:id="" action="ppaction://media"/>
          </p:cNvPr>
          <p:cNvPicPr>
            <a:picLocks noChangeAspect="1"/>
          </p:cNvPicPr>
          <p:nvPr>
            <a:audioFile r:link="rId42"/>
            <p:extLst>
              <p:ext uri="{DAA4B4D4-6D71-4841-9C94-3DE7FCFB9230}">
                <p14:media xmlns:p14="http://schemas.microsoft.com/office/powerpoint/2010/main" r:embed="rId41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2484474" y="5034822"/>
            <a:ext cx="226825" cy="226825"/>
          </a:xfrm>
          <a:prstGeom prst="rect">
            <a:avLst/>
          </a:prstGeom>
        </p:spPr>
      </p:pic>
      <p:pic>
        <p:nvPicPr>
          <p:cNvPr id="28" name="putonourshoes">
            <a:hlinkClick r:id="" action="ppaction://media"/>
          </p:cNvPr>
          <p:cNvPicPr>
            <a:picLocks noChangeAspect="1"/>
          </p:cNvPicPr>
          <p:nvPr>
            <a:audioFile r:link="rId44"/>
            <p:extLst>
              <p:ext uri="{DAA4B4D4-6D71-4841-9C94-3DE7FCFB9230}">
                <p14:media xmlns:p14="http://schemas.microsoft.com/office/powerpoint/2010/main" r:embed="rId43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4386818" y="5031276"/>
            <a:ext cx="230371" cy="230371"/>
          </a:xfrm>
          <a:prstGeom prst="rect">
            <a:avLst/>
          </a:prstGeom>
        </p:spPr>
      </p:pic>
      <p:pic>
        <p:nvPicPr>
          <p:cNvPr id="29" name="waitfortheschoolbus">
            <a:hlinkClick r:id="" action="ppaction://media"/>
          </p:cNvPr>
          <p:cNvPicPr>
            <a:picLocks noChangeAspect="1"/>
          </p:cNvPicPr>
          <p:nvPr>
            <a:audioFile r:link="rId46"/>
            <p:extLst>
              <p:ext uri="{DAA4B4D4-6D71-4841-9C94-3DE7FCFB9230}">
                <p14:media xmlns:p14="http://schemas.microsoft.com/office/powerpoint/2010/main" r:embed="rId45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8591106" y="4998938"/>
            <a:ext cx="230371" cy="230371"/>
          </a:xfrm>
          <a:prstGeom prst="rect">
            <a:avLst/>
          </a:prstGeom>
        </p:spPr>
      </p:pic>
      <p:pic>
        <p:nvPicPr>
          <p:cNvPr id="30" name="drivestowork">
            <a:hlinkClick r:id="" action="ppaction://media"/>
          </p:cNvPr>
          <p:cNvPicPr>
            <a:picLocks noChangeAspect="1"/>
          </p:cNvPicPr>
          <p:nvPr>
            <a:audioFile r:link="rId48"/>
            <p:extLst>
              <p:ext uri="{DAA4B4D4-6D71-4841-9C94-3DE7FCFB9230}">
                <p14:media xmlns:p14="http://schemas.microsoft.com/office/powerpoint/2010/main" r:embed="rId47"/>
              </p:ext>
            </p:extLst>
          </p:nvPr>
        </p:nvPicPr>
        <p:blipFill>
          <a:blip r:embed="rId50"/>
          <a:stretch>
            <a:fillRect/>
          </a:stretch>
        </p:blipFill>
        <p:spPr>
          <a:xfrm>
            <a:off x="11203145" y="5321332"/>
            <a:ext cx="230371" cy="230371"/>
          </a:xfrm>
          <a:prstGeom prst="rect">
            <a:avLst/>
          </a:prstGeom>
        </p:spPr>
      </p:pic>
      <p:sp>
        <p:nvSpPr>
          <p:cNvPr id="33" name="Action Button: Custom 32">
            <a:hlinkClick r:id="" action="ppaction://hlinkshowjump?jump=nextslide" highlightClick="1"/>
          </p:cNvPr>
          <p:cNvSpPr/>
          <p:nvPr/>
        </p:nvSpPr>
        <p:spPr>
          <a:xfrm>
            <a:off x="10916529" y="6217920"/>
            <a:ext cx="1083213" cy="443678"/>
          </a:xfrm>
          <a:prstGeom prst="actionButtonBlank">
            <a:avLst/>
          </a:prstGeom>
          <a:solidFill>
            <a:schemeClr val="accent1"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Next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13156" y="1633783"/>
            <a:ext cx="5308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 Typical Morning for an American Family</a:t>
            </a:r>
            <a:endParaRPr lang="en-US" sz="2000" b="1" dirty="0"/>
          </a:p>
        </p:txBody>
      </p:sp>
      <p:sp>
        <p:nvSpPr>
          <p:cNvPr id="34" name="Action Button: Custom 33">
            <a:hlinkClick r:id="" action="ppaction://hlinkshowjump?jump=previousslide" highlightClick="1"/>
          </p:cNvPr>
          <p:cNvSpPr/>
          <p:nvPr/>
        </p:nvSpPr>
        <p:spPr>
          <a:xfrm>
            <a:off x="189914" y="6217920"/>
            <a:ext cx="1083213" cy="443678"/>
          </a:xfrm>
          <a:prstGeom prst="actionButtonBlank">
            <a:avLst/>
          </a:prstGeom>
          <a:solidFill>
            <a:schemeClr val="accent1"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Previous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14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8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43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80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6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20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279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38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86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5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1279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6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16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6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1384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>
                <p:cTn id="7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1488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vol="80000">
                <p:cTn id="7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1358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>
                <p:cTn id="8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0" dur="1436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vol="80000">
                <p:cTn id="9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6" dur="1488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vol="80000">
                <p:cTn id="9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2" dur="1306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 vol="80000">
                <p:cTn id="10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8" dur="1410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 vol="80000">
                <p:cTn id="10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4" dur="120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 vol="80000">
                <p:cTn id="1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0" dur="1306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 vol="80000">
                <p:cTn id="1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6" dur="1724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>
                <p:cTn id="12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2" dur="888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 vol="80000">
                <p:cTn id="1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8" dur="1488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audio>
              <p:cMediaNode vol="80000">
                <p:cTn id="1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4" dur="1386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audio>
              <p:cMediaNode vol="80000">
                <p:cTn id="14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0" dur="1724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audio>
              <p:cMediaNode vol="80000">
                <p:cTn id="15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6" dur="1724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audio>
              <p:cMediaNode vol="80000">
                <p:cTn id="15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2" dur="1384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audio>
              <p:cMediaNode vol="80000">
                <p:cTn id="16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36" y="145694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Now, answer questions about the story…</a:t>
            </a:r>
            <a:endParaRPr lang="en-US" dirty="0"/>
          </a:p>
        </p:txBody>
      </p:sp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>
          <a:xfrm>
            <a:off x="4130722" y="3151188"/>
            <a:ext cx="3930556" cy="11600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Begin </a:t>
            </a:r>
            <a:r>
              <a:rPr lang="en-US" sz="4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sp>
        <p:nvSpPr>
          <p:cNvPr id="4" name="Action Button: Custom 3">
            <a:hlinkClick r:id="" action="ppaction://hlinkshowjump?jump=previousslide" highlightClick="1"/>
          </p:cNvPr>
          <p:cNvSpPr/>
          <p:nvPr/>
        </p:nvSpPr>
        <p:spPr>
          <a:xfrm>
            <a:off x="189914" y="6217920"/>
            <a:ext cx="1083213" cy="443678"/>
          </a:xfrm>
          <a:prstGeom prst="actionButtonBlank">
            <a:avLst/>
          </a:prstGeom>
          <a:solidFill>
            <a:schemeClr val="accent1"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Previous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78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main idea of this story?</a:t>
            </a:r>
            <a:br>
              <a:rPr lang="en-US" dirty="0" smtClean="0"/>
            </a:br>
            <a:r>
              <a:rPr lang="en-US" sz="2400" dirty="0" smtClean="0"/>
              <a:t>Click on the correct answer.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64525" y="2109758"/>
            <a:ext cx="491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a) Tabatha’s brother sleeps late.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64525" y="2947824"/>
            <a:ext cx="4189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b) You have to feed your pets.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64525" y="3792259"/>
            <a:ext cx="7629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c) A typical morning for an American family is very busy.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64525" y="4672994"/>
            <a:ext cx="4367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d) Tabatha likes to eat breakfast.</a:t>
            </a:r>
            <a:endParaRPr lang="en-US" sz="2400" dirty="0"/>
          </a:p>
        </p:txBody>
      </p:sp>
      <p:sp>
        <p:nvSpPr>
          <p:cNvPr id="9" name="Action Button: Custom 8">
            <a:hlinkClick r:id="" action="ppaction://hlinkshowjump?jump=nextslide" highlightClick="1"/>
          </p:cNvPr>
          <p:cNvSpPr/>
          <p:nvPr/>
        </p:nvSpPr>
        <p:spPr>
          <a:xfrm>
            <a:off x="10916529" y="6217920"/>
            <a:ext cx="1083213" cy="443678"/>
          </a:xfrm>
          <a:prstGeom prst="actionButtonBlank">
            <a:avLst/>
          </a:prstGeom>
          <a:solidFill>
            <a:schemeClr val="accent1"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Next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54388" y="2171313"/>
            <a:ext cx="2931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No, try again.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53816" y="2978601"/>
            <a:ext cx="3132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No, try again.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86628" y="3853814"/>
            <a:ext cx="3171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Yes, good job!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31809" y="4734549"/>
            <a:ext cx="3439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No, try again.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Action Button: Custom 11">
            <a:hlinkClick r:id="" action="ppaction://hlinkshowjump?jump=previousslide" highlightClick="1"/>
          </p:cNvPr>
          <p:cNvSpPr/>
          <p:nvPr/>
        </p:nvSpPr>
        <p:spPr>
          <a:xfrm>
            <a:off x="189914" y="6217920"/>
            <a:ext cx="1083213" cy="443678"/>
          </a:xfrm>
          <a:prstGeom prst="actionButtonBlank">
            <a:avLst/>
          </a:prstGeom>
          <a:solidFill>
            <a:schemeClr val="accent1"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Previous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2" action="ppaction://hlinksldjump" highlightClick="1"/>
          </p:cNvPr>
          <p:cNvSpPr/>
          <p:nvPr/>
        </p:nvSpPr>
        <p:spPr>
          <a:xfrm>
            <a:off x="5055096" y="5989593"/>
            <a:ext cx="1465834" cy="648559"/>
          </a:xfrm>
          <a:prstGeom prst="actionButtonBlank">
            <a:avLst/>
          </a:prstGeom>
          <a:solidFill>
            <a:srgbClr val="D15F5F">
              <a:alpha val="93725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Back to Passage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54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first thing Tabatha does in the morning after she wakes </a:t>
            </a:r>
            <a:r>
              <a:rPr lang="en-US" dirty="0" smtClean="0"/>
              <a:t>up?</a:t>
            </a:r>
            <a:br>
              <a:rPr lang="en-US" dirty="0" smtClean="0"/>
            </a:br>
            <a:r>
              <a:rPr lang="en-US" sz="2700" dirty="0" smtClean="0"/>
              <a:t>Click on the correct answer.</a:t>
            </a:r>
            <a:endParaRPr lang="en-US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1064525" y="2109758"/>
            <a:ext cx="491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a) She feeds her dog.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64525" y="2947824"/>
            <a:ext cx="4189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b) She gets dressed.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64525" y="3792259"/>
            <a:ext cx="7629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c) She brushes her teeth.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64525" y="4672994"/>
            <a:ext cx="4367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d) She eats breakfast.</a:t>
            </a:r>
            <a:endParaRPr lang="en-US" sz="2400" dirty="0"/>
          </a:p>
        </p:txBody>
      </p:sp>
      <p:sp>
        <p:nvSpPr>
          <p:cNvPr id="9" name="Action Button: Custom 8">
            <a:hlinkClick r:id="" action="ppaction://hlinkshowjump?jump=nextslide" highlightClick="1"/>
          </p:cNvPr>
          <p:cNvSpPr/>
          <p:nvPr/>
        </p:nvSpPr>
        <p:spPr>
          <a:xfrm>
            <a:off x="10916529" y="6217920"/>
            <a:ext cx="1083213" cy="443678"/>
          </a:xfrm>
          <a:prstGeom prst="actionButtonBlank">
            <a:avLst/>
          </a:prstGeom>
          <a:solidFill>
            <a:schemeClr val="accent1"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Next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18857" y="2171313"/>
            <a:ext cx="294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No, try again.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4971" y="3009379"/>
            <a:ext cx="2714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Yes, good job!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4572" y="3823036"/>
            <a:ext cx="294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No, try again.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22057" y="4675886"/>
            <a:ext cx="2627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No, try again.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956" y="1335702"/>
            <a:ext cx="2571750" cy="2009775"/>
          </a:xfrm>
          <a:prstGeom prst="rect">
            <a:avLst/>
          </a:prstGeom>
        </p:spPr>
      </p:pic>
      <p:sp>
        <p:nvSpPr>
          <p:cNvPr id="13" name="Action Button: Custom 12">
            <a:hlinkClick r:id="" action="ppaction://hlinkshowjump?jump=previousslide" highlightClick="1"/>
          </p:cNvPr>
          <p:cNvSpPr/>
          <p:nvPr/>
        </p:nvSpPr>
        <p:spPr>
          <a:xfrm>
            <a:off x="189914" y="6217920"/>
            <a:ext cx="1083213" cy="443678"/>
          </a:xfrm>
          <a:prstGeom prst="actionButtonBlank">
            <a:avLst/>
          </a:prstGeom>
          <a:solidFill>
            <a:schemeClr val="accent1"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Previous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Action Button: Custom 13">
            <a:hlinkClick r:id="rId3" action="ppaction://hlinksldjump" highlightClick="1"/>
          </p:cNvPr>
          <p:cNvSpPr/>
          <p:nvPr/>
        </p:nvSpPr>
        <p:spPr>
          <a:xfrm>
            <a:off x="5055096" y="5989593"/>
            <a:ext cx="1465834" cy="648559"/>
          </a:xfrm>
          <a:prstGeom prst="actionButtonBlank">
            <a:avLst/>
          </a:prstGeom>
          <a:solidFill>
            <a:srgbClr val="D15F5F">
              <a:alpha val="93725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Back to Passage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28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</a:t>
            </a:r>
            <a:r>
              <a:rPr lang="en-US" dirty="0" smtClean="0"/>
              <a:t>two </a:t>
            </a:r>
            <a:r>
              <a:rPr lang="en-US" dirty="0"/>
              <a:t>things Tabatha’s grandmother does in the morning?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Click on the correct answers.</a:t>
            </a:r>
            <a:endParaRPr lang="en-US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1064525" y="2109758"/>
            <a:ext cx="491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a) She reads a book.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64525" y="2947824"/>
            <a:ext cx="4189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b) She does crosswords puzzles.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64525" y="3792259"/>
            <a:ext cx="7629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c) She walks the dog.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64525" y="4672994"/>
            <a:ext cx="4367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d) She cooks breakfast.</a:t>
            </a:r>
            <a:endParaRPr lang="en-US" sz="2400" dirty="0"/>
          </a:p>
        </p:txBody>
      </p:sp>
      <p:sp>
        <p:nvSpPr>
          <p:cNvPr id="9" name="Action Button: Custom 8">
            <a:hlinkClick r:id="" action="ppaction://hlinkshowjump?jump=nextslide" highlightClick="1"/>
          </p:cNvPr>
          <p:cNvSpPr/>
          <p:nvPr/>
        </p:nvSpPr>
        <p:spPr>
          <a:xfrm>
            <a:off x="10916529" y="6217920"/>
            <a:ext cx="1083213" cy="443678"/>
          </a:xfrm>
          <a:prstGeom prst="actionButtonBlank">
            <a:avLst/>
          </a:prstGeom>
          <a:solidFill>
            <a:schemeClr val="accent1"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Next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98277" y="2171313"/>
            <a:ext cx="307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No, try again.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4388" y="2978601"/>
            <a:ext cx="2960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/>
                </a:solidFill>
              </a:rPr>
              <a:t>Yes, good job!</a:t>
            </a:r>
            <a:endParaRPr lang="en-US" sz="2000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84171" y="3838425"/>
            <a:ext cx="3323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No, try again.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69012" y="4701417"/>
            <a:ext cx="2525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Yes, good job!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2" name="Action Button: Custom 11">
            <a:hlinkClick r:id="" action="ppaction://hlinkshowjump?jump=previousslide" highlightClick="1"/>
          </p:cNvPr>
          <p:cNvSpPr/>
          <p:nvPr/>
        </p:nvSpPr>
        <p:spPr>
          <a:xfrm>
            <a:off x="189914" y="6217920"/>
            <a:ext cx="1083213" cy="443678"/>
          </a:xfrm>
          <a:prstGeom prst="actionButtonBlank">
            <a:avLst/>
          </a:prstGeom>
          <a:solidFill>
            <a:schemeClr val="accent1"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Previous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rId2" action="ppaction://hlinksldjump" highlightClick="1"/>
          </p:cNvPr>
          <p:cNvSpPr/>
          <p:nvPr/>
        </p:nvSpPr>
        <p:spPr>
          <a:xfrm>
            <a:off x="5055096" y="5989593"/>
            <a:ext cx="1465834" cy="648559"/>
          </a:xfrm>
          <a:prstGeom prst="actionButtonBlank">
            <a:avLst/>
          </a:prstGeom>
          <a:solidFill>
            <a:srgbClr val="D15F5F">
              <a:alpha val="93725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Back to Passage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02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you think Tabatha’s mother is an important and busy woman?</a:t>
            </a:r>
            <a:br>
              <a:rPr lang="en-US" dirty="0" smtClean="0"/>
            </a:br>
            <a:r>
              <a:rPr lang="en-US" sz="2200" dirty="0" smtClean="0"/>
              <a:t>Click yes or no and then click why or why not.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1064525" y="2109758"/>
            <a:ext cx="491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a) Yes…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64525" y="3409489"/>
            <a:ext cx="4189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b) No…</a:t>
            </a:r>
            <a:endParaRPr lang="en-US" sz="2400" dirty="0"/>
          </a:p>
        </p:txBody>
      </p:sp>
      <p:sp>
        <p:nvSpPr>
          <p:cNvPr id="9" name="Action Button: Custom 8">
            <a:hlinkClick r:id="" action="ppaction://hlinkshowjump?jump=nextslide" highlightClick="1"/>
          </p:cNvPr>
          <p:cNvSpPr/>
          <p:nvPr/>
        </p:nvSpPr>
        <p:spPr>
          <a:xfrm>
            <a:off x="10916529" y="6217920"/>
            <a:ext cx="1083213" cy="443678"/>
          </a:xfrm>
          <a:prstGeom prst="actionButtonBlank">
            <a:avLst/>
          </a:prstGeom>
          <a:solidFill>
            <a:schemeClr val="accent1"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Next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01815" y="2140535"/>
            <a:ext cx="1395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Why yes?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801815" y="3471044"/>
            <a:ext cx="1266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Why not?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536831" y="2140535"/>
            <a:ext cx="41265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Explain why you </a:t>
            </a:r>
            <a:r>
              <a:rPr lang="en-US" sz="2000" dirty="0" smtClean="0"/>
              <a:t>think </a:t>
            </a:r>
            <a:r>
              <a:rPr lang="en-US" sz="2000" dirty="0"/>
              <a:t>her mother is an important and busy woman. Share your answer with the class.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36830" y="3471044"/>
            <a:ext cx="39858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Explain why you do not think her mother is an important and busy woman. Share your answer with the class.</a:t>
            </a:r>
            <a:endParaRPr lang="en-US" sz="2000" dirty="0"/>
          </a:p>
        </p:txBody>
      </p:sp>
      <p:sp>
        <p:nvSpPr>
          <p:cNvPr id="14" name="Action Button: Custom 13">
            <a:hlinkClick r:id="" action="ppaction://hlinkshowjump?jump=previousslide" highlightClick="1"/>
          </p:cNvPr>
          <p:cNvSpPr/>
          <p:nvPr/>
        </p:nvSpPr>
        <p:spPr>
          <a:xfrm>
            <a:off x="189914" y="6217920"/>
            <a:ext cx="1083213" cy="443678"/>
          </a:xfrm>
          <a:prstGeom prst="actionButtonBlank">
            <a:avLst/>
          </a:prstGeom>
          <a:solidFill>
            <a:schemeClr val="accent1"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Previous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Action Button: Custom 14">
            <a:hlinkClick r:id="rId2" action="ppaction://hlinksldjump" highlightClick="1"/>
          </p:cNvPr>
          <p:cNvSpPr/>
          <p:nvPr/>
        </p:nvSpPr>
        <p:spPr>
          <a:xfrm>
            <a:off x="5055096" y="5989593"/>
            <a:ext cx="1465834" cy="648559"/>
          </a:xfrm>
          <a:prstGeom prst="actionButtonBlank">
            <a:avLst/>
          </a:prstGeom>
          <a:solidFill>
            <a:srgbClr val="D15F5F">
              <a:alpha val="93725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Back to Passage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84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461</Words>
  <Application>Microsoft Office PowerPoint</Application>
  <PresentationFormat>Custom</PresentationFormat>
  <Paragraphs>81</Paragraphs>
  <Slides>11</Slides>
  <Notes>0</Notes>
  <HiddenSlides>0</HiddenSlides>
  <MMClips>27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Ms. Ticknor’s ESL Class</vt:lpstr>
      <vt:lpstr>Table of Contents</vt:lpstr>
      <vt:lpstr>Objectives:</vt:lpstr>
      <vt:lpstr>Instructions: Read the passage below. The underlined words are some morning routine vocabulary words. Click on the sound button next to the words to hear the pronunciation.  </vt:lpstr>
      <vt:lpstr>Now, answer questions about the story…</vt:lpstr>
      <vt:lpstr>What is the main idea of this story? Click on the correct answer.</vt:lpstr>
      <vt:lpstr>What is the first thing Tabatha does in the morning after she wakes up? Click on the correct answer.</vt:lpstr>
      <vt:lpstr>What are two things Tabatha’s grandmother does in the morning?  Click on the correct answers.</vt:lpstr>
      <vt:lpstr>Do you think Tabatha’s mother is an important and busy woman? Click yes or no and then click why or why not. </vt:lpstr>
      <vt:lpstr>The End! Great Job!</vt:lpstr>
      <vt:lpstr>Credits: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Jocelyn Ticknor</dc:creator>
  <cp:lastModifiedBy>labman</cp:lastModifiedBy>
  <cp:revision>79</cp:revision>
  <dcterms:created xsi:type="dcterms:W3CDTF">2014-11-11T15:54:59Z</dcterms:created>
  <dcterms:modified xsi:type="dcterms:W3CDTF">2014-11-18T23:38:32Z</dcterms:modified>
</cp:coreProperties>
</file>