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7" r:id="rId4"/>
    <p:sldId id="259" r:id="rId5"/>
    <p:sldId id="260" r:id="rId6"/>
    <p:sldId id="272" r:id="rId7"/>
    <p:sldId id="262" r:id="rId8"/>
    <p:sldId id="268" r:id="rId9"/>
    <p:sldId id="269" r:id="rId10"/>
    <p:sldId id="270" r:id="rId11"/>
    <p:sldId id="273" r:id="rId12"/>
    <p:sldId id="274" r:id="rId13"/>
    <p:sldId id="275" r:id="rId14"/>
    <p:sldId id="276" r:id="rId15"/>
    <p:sldId id="278" r:id="rId16"/>
    <p:sldId id="267"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3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76713B-05A4-4DEC-9A26-78B86734E7A3}" type="datetimeFigureOut">
              <a:rPr lang="en-US" smtClean="0"/>
              <a:t>11/18/2014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37FC2-B780-4703-A2F7-4149B9B94E1F}" type="slidenum">
              <a:rPr lang="en-US" smtClean="0"/>
              <a:t>‹#›</a:t>
            </a:fld>
            <a:endParaRPr lang="en-US"/>
          </a:p>
        </p:txBody>
      </p:sp>
    </p:spTree>
    <p:extLst>
      <p:ext uri="{BB962C8B-B14F-4D97-AF65-F5344CB8AC3E}">
        <p14:creationId xmlns:p14="http://schemas.microsoft.com/office/powerpoint/2010/main" val="3652192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337FC2-B780-4703-A2F7-4149B9B94E1F}" type="slidenum">
              <a:rPr lang="en-US" smtClean="0"/>
              <a:t>6</a:t>
            </a:fld>
            <a:endParaRPr lang="en-US"/>
          </a:p>
        </p:txBody>
      </p:sp>
    </p:spTree>
    <p:extLst>
      <p:ext uri="{BB962C8B-B14F-4D97-AF65-F5344CB8AC3E}">
        <p14:creationId xmlns:p14="http://schemas.microsoft.com/office/powerpoint/2010/main" val="1843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5C57379-98D3-495F-A8D4-6CDE7AB0D428}" type="datetimeFigureOut">
              <a:rPr lang="en-US" smtClean="0"/>
              <a:t>11/18/2014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0157B8-B6E1-41B4-A01D-E4731225352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57379-98D3-495F-A8D4-6CDE7AB0D428}"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157B8-B6E1-41B4-A01D-E4731225352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80157B8-B6E1-41B4-A01D-E4731225352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C57379-98D3-495F-A8D4-6CDE7AB0D428}"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C57379-98D3-495F-A8D4-6CDE7AB0D428}"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80157B8-B6E1-41B4-A01D-E4731225352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C57379-98D3-495F-A8D4-6CDE7AB0D428}" type="datetimeFigureOut">
              <a:rPr lang="en-US" smtClean="0"/>
              <a:t>11/18/2014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0157B8-B6E1-41B4-A01D-E4731225352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5C57379-98D3-495F-A8D4-6CDE7AB0D428}"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157B8-B6E1-41B4-A01D-E4731225352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5C57379-98D3-495F-A8D4-6CDE7AB0D428}" type="datetimeFigureOut">
              <a:rPr lang="en-US" smtClean="0"/>
              <a:t>11/18/2014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80157B8-B6E1-41B4-A01D-E4731225352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C57379-98D3-495F-A8D4-6CDE7AB0D428}"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80157B8-B6E1-41B4-A01D-E473122535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5C57379-98D3-495F-A8D4-6CDE7AB0D428}"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0157B8-B6E1-41B4-A01D-E473122535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0157B8-B6E1-41B4-A01D-E4731225352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5C57379-98D3-495F-A8D4-6CDE7AB0D428}" type="datetimeFigureOut">
              <a:rPr lang="en-US" smtClean="0"/>
              <a:t>11/18/2014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80157B8-B6E1-41B4-A01D-E4731225352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5C57379-98D3-495F-A8D4-6CDE7AB0D428}" type="datetimeFigureOut">
              <a:rPr lang="en-US" smtClean="0"/>
              <a:t>11/18/2014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5C57379-98D3-495F-A8D4-6CDE7AB0D428}" type="datetimeFigureOut">
              <a:rPr lang="en-US" smtClean="0"/>
              <a:t>11/18/2014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0157B8-B6E1-41B4-A01D-E4731225352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6.png"/><Relationship Id="rId5" Type="http://schemas.openxmlformats.org/officeDocument/2006/relationships/slide" Target="slide10.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endParaRPr lang="en-US" dirty="0" smtClean="0"/>
          </a:p>
        </p:txBody>
      </p:sp>
      <p:sp>
        <p:nvSpPr>
          <p:cNvPr id="2" name="Title 1"/>
          <p:cNvSpPr>
            <a:spLocks noGrp="1"/>
          </p:cNvSpPr>
          <p:nvPr>
            <p:ph type="ctrTitle"/>
          </p:nvPr>
        </p:nvSpPr>
        <p:spPr/>
        <p:txBody>
          <a:bodyPr>
            <a:noAutofit/>
          </a:bodyPr>
          <a:lstStyle/>
          <a:p>
            <a:r>
              <a:rPr lang="en-US" sz="4800" b="1" dirty="0" smtClean="0"/>
              <a:t>Idioms in the English Language </a:t>
            </a:r>
            <a:endParaRPr lang="en-US" sz="4800" b="1" dirty="0"/>
          </a:p>
        </p:txBody>
      </p:sp>
      <p:sp>
        <p:nvSpPr>
          <p:cNvPr id="4" name="Action Button: Custom 3">
            <a:hlinkClick r:id="" action="ppaction://hlinkshowjump?jump=nextslide" highlightClick="1"/>
          </p:cNvPr>
          <p:cNvSpPr/>
          <p:nvPr/>
        </p:nvSpPr>
        <p:spPr>
          <a:xfrm>
            <a:off x="3200400" y="5586843"/>
            <a:ext cx="2590800" cy="685800"/>
          </a:xfrm>
          <a:prstGeom prst="actionButtonBlank">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Let’s begin! </a:t>
            </a:r>
            <a:endParaRPr lang="en-US"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2819400"/>
            <a:ext cx="4267200" cy="2438400"/>
          </a:xfrm>
          <a:prstGeom prst="rect">
            <a:avLst/>
          </a:prstGeom>
        </p:spPr>
      </p:pic>
    </p:spTree>
    <p:extLst>
      <p:ext uri="{BB962C8B-B14F-4D97-AF65-F5344CB8AC3E}">
        <p14:creationId xmlns:p14="http://schemas.microsoft.com/office/powerpoint/2010/main" val="18386311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smtClean="0"/>
              <a:t>  </a:t>
            </a:r>
          </a:p>
          <a:p>
            <a:pPr marL="0" indent="0">
              <a:buNone/>
            </a:pPr>
            <a:endParaRPr lang="en-US" dirty="0"/>
          </a:p>
          <a:p>
            <a:pPr marL="0" indent="0" algn="ctr">
              <a:buNone/>
            </a:pPr>
            <a:r>
              <a:rPr lang="en-US" sz="4400" dirty="0" smtClean="0"/>
              <a:t>Try Again!</a:t>
            </a:r>
          </a:p>
          <a:p>
            <a:pPr marL="0" indent="0" algn="ctr">
              <a:buNone/>
            </a:pPr>
            <a:endParaRPr lang="en-US" sz="4400" dirty="0"/>
          </a:p>
        </p:txBody>
      </p:sp>
      <p:pic>
        <p:nvPicPr>
          <p:cNvPr id="1026" name="Picture 2" descr="C:\Users\krambo3\AppData\Local\Microsoft\Windows\Temporary Internet Files\Content.IE5\G9K57FXV\MC90044132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075709"/>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5" name="Action Button: Custom 4">
            <a:hlinkClick r:id="rId3" action="ppaction://hlinksldjump" highlightClick="1"/>
          </p:cNvPr>
          <p:cNvSpPr/>
          <p:nvPr/>
        </p:nvSpPr>
        <p:spPr>
          <a:xfrm>
            <a:off x="228600" y="1447800"/>
            <a:ext cx="8763000" cy="5257800"/>
          </a:xfrm>
          <a:prstGeom prst="actionButtonBlank">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0593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Click on the correct idiom to replace the words in orange. </a:t>
            </a:r>
            <a:endParaRPr lang="en-US" dirty="0"/>
          </a:p>
        </p:txBody>
      </p:sp>
      <p:sp>
        <p:nvSpPr>
          <p:cNvPr id="6" name="TextBox 5"/>
          <p:cNvSpPr txBox="1"/>
          <p:nvPr/>
        </p:nvSpPr>
        <p:spPr>
          <a:xfrm>
            <a:off x="304800" y="1708666"/>
            <a:ext cx="8610600" cy="646331"/>
          </a:xfrm>
          <a:prstGeom prst="rect">
            <a:avLst/>
          </a:prstGeom>
          <a:noFill/>
        </p:spPr>
        <p:txBody>
          <a:bodyPr wrap="square" rtlCol="0">
            <a:spAutoFit/>
          </a:bodyPr>
          <a:lstStyle/>
          <a:p>
            <a:r>
              <a:rPr lang="en-US" sz="3600" dirty="0" smtClean="0"/>
              <a:t>1. My friend said that I am </a:t>
            </a:r>
            <a:r>
              <a:rPr lang="en-US" sz="3600" dirty="0" smtClean="0">
                <a:solidFill>
                  <a:schemeClr val="accent6"/>
                </a:solidFill>
              </a:rPr>
              <a:t>very clumsy</a:t>
            </a:r>
            <a:r>
              <a:rPr lang="en-US" sz="3600" dirty="0" smtClean="0"/>
              <a:t>!</a:t>
            </a:r>
          </a:p>
        </p:txBody>
      </p:sp>
      <p:sp>
        <p:nvSpPr>
          <p:cNvPr id="7" name="TextBox 6"/>
          <p:cNvSpPr txBox="1"/>
          <p:nvPr/>
        </p:nvSpPr>
        <p:spPr>
          <a:xfrm>
            <a:off x="1066800" y="2743200"/>
            <a:ext cx="4419600" cy="461665"/>
          </a:xfrm>
          <a:prstGeom prst="rect">
            <a:avLst/>
          </a:prstGeom>
          <a:noFill/>
        </p:spPr>
        <p:txBody>
          <a:bodyPr wrap="square" rtlCol="0">
            <a:spAutoFit/>
          </a:bodyPr>
          <a:lstStyle/>
          <a:p>
            <a:r>
              <a:rPr lang="en-US" sz="2400" dirty="0" smtClean="0"/>
              <a:t>A bull in the china shop</a:t>
            </a:r>
            <a:r>
              <a:rPr lang="en-US" dirty="0" smtClean="0"/>
              <a:t>.</a:t>
            </a:r>
            <a:endParaRPr lang="en-US" dirty="0"/>
          </a:p>
        </p:txBody>
      </p:sp>
      <p:sp>
        <p:nvSpPr>
          <p:cNvPr id="8" name="TextBox 7"/>
          <p:cNvSpPr txBox="1"/>
          <p:nvPr/>
        </p:nvSpPr>
        <p:spPr>
          <a:xfrm>
            <a:off x="1066800" y="3581400"/>
            <a:ext cx="3733800" cy="461665"/>
          </a:xfrm>
          <a:prstGeom prst="rect">
            <a:avLst/>
          </a:prstGeom>
          <a:noFill/>
        </p:spPr>
        <p:txBody>
          <a:bodyPr wrap="square" rtlCol="0">
            <a:spAutoFit/>
          </a:bodyPr>
          <a:lstStyle/>
          <a:p>
            <a:r>
              <a:rPr lang="en-US" sz="2400" dirty="0" smtClean="0"/>
              <a:t>A wolf in sheep’s clothing</a:t>
            </a:r>
            <a:r>
              <a:rPr lang="en-US" sz="2000" dirty="0" smtClean="0"/>
              <a:t>.</a:t>
            </a:r>
            <a:endParaRPr lang="en-US" sz="2000" dirty="0"/>
          </a:p>
        </p:txBody>
      </p:sp>
      <p:sp>
        <p:nvSpPr>
          <p:cNvPr id="9" name="TextBox 8"/>
          <p:cNvSpPr txBox="1"/>
          <p:nvPr/>
        </p:nvSpPr>
        <p:spPr>
          <a:xfrm>
            <a:off x="1066800" y="4418411"/>
            <a:ext cx="3733800" cy="461665"/>
          </a:xfrm>
          <a:prstGeom prst="rect">
            <a:avLst/>
          </a:prstGeom>
          <a:noFill/>
        </p:spPr>
        <p:txBody>
          <a:bodyPr wrap="square" rtlCol="0">
            <a:spAutoFit/>
          </a:bodyPr>
          <a:lstStyle/>
          <a:p>
            <a:r>
              <a:rPr lang="en-US" sz="2400" dirty="0" smtClean="0"/>
              <a:t>A piece of cake. </a:t>
            </a:r>
            <a:endParaRPr lang="en-US" sz="2400" dirty="0"/>
          </a:p>
        </p:txBody>
      </p:sp>
      <p:sp>
        <p:nvSpPr>
          <p:cNvPr id="10" name="TextBox 9"/>
          <p:cNvSpPr txBox="1"/>
          <p:nvPr/>
        </p:nvSpPr>
        <p:spPr>
          <a:xfrm>
            <a:off x="5867400" y="2819400"/>
            <a:ext cx="2286000" cy="369332"/>
          </a:xfrm>
          <a:prstGeom prst="rect">
            <a:avLst/>
          </a:prstGeom>
          <a:noFill/>
        </p:spPr>
        <p:txBody>
          <a:bodyPr wrap="square" rtlCol="0">
            <a:spAutoFit/>
          </a:bodyPr>
          <a:lstStyle/>
          <a:p>
            <a:r>
              <a:rPr lang="en-US" dirty="0" smtClean="0"/>
              <a:t>Yes! </a:t>
            </a:r>
            <a:endParaRPr lang="en-US" dirty="0"/>
          </a:p>
        </p:txBody>
      </p:sp>
      <p:sp>
        <p:nvSpPr>
          <p:cNvPr id="11" name="TextBox 10"/>
          <p:cNvSpPr txBox="1"/>
          <p:nvPr/>
        </p:nvSpPr>
        <p:spPr>
          <a:xfrm>
            <a:off x="5867400" y="3581400"/>
            <a:ext cx="1524000" cy="369332"/>
          </a:xfrm>
          <a:prstGeom prst="rect">
            <a:avLst/>
          </a:prstGeom>
          <a:noFill/>
        </p:spPr>
        <p:txBody>
          <a:bodyPr wrap="square" rtlCol="0">
            <a:spAutoFit/>
          </a:bodyPr>
          <a:lstStyle/>
          <a:p>
            <a:r>
              <a:rPr lang="en-US" dirty="0" smtClean="0"/>
              <a:t>No.</a:t>
            </a:r>
            <a:endParaRPr lang="en-US" dirty="0"/>
          </a:p>
        </p:txBody>
      </p:sp>
      <p:sp>
        <p:nvSpPr>
          <p:cNvPr id="12" name="TextBox 11"/>
          <p:cNvSpPr txBox="1"/>
          <p:nvPr/>
        </p:nvSpPr>
        <p:spPr>
          <a:xfrm>
            <a:off x="5867400" y="4426762"/>
            <a:ext cx="1295400" cy="382043"/>
          </a:xfrm>
          <a:prstGeom prst="rect">
            <a:avLst/>
          </a:prstGeom>
          <a:noFill/>
        </p:spPr>
        <p:txBody>
          <a:bodyPr wrap="square" rtlCol="0">
            <a:spAutoFit/>
          </a:bodyPr>
          <a:lstStyle/>
          <a:p>
            <a:r>
              <a:rPr lang="en-US" dirty="0" smtClean="0"/>
              <a:t>No. </a:t>
            </a:r>
            <a:endParaRPr lang="en-US" dirty="0"/>
          </a:p>
        </p:txBody>
      </p:sp>
      <p:sp>
        <p:nvSpPr>
          <p:cNvPr id="13" name="Action Button: Forward or Next 12">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Back or Previous 13">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43969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7"/>
                  </p:tgtEl>
                </p:cond>
              </p:nextCondLst>
            </p:seq>
            <p:seq concurrent="1" nextAc="seek">
              <p:cTn id="9" restart="whenNotActive" fill="hold" evtFilter="cancelBubble" nodeType="interactiveSeq">
                <p:stCondLst>
                  <p:cond evt="onClick" delay="0">
                    <p:tgtEl>
                      <p:spTgt spid="8"/>
                    </p:tgtEl>
                  </p:cond>
                </p:stCondLst>
                <p:endSync evt="end" delay="0">
                  <p:rtn val="all"/>
                </p:endSync>
                <p:childTnLst>
                  <p:par>
                    <p:cTn id="10" fill="hold">
                      <p:stCondLst>
                        <p:cond delay="0"/>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1+#ppt_w/2"/>
                                          </p:val>
                                        </p:tav>
                                        <p:tav tm="100000">
                                          <p:val>
                                            <p:strVal val="#ppt_x"/>
                                          </p:val>
                                        </p:tav>
                                      </p:tavLst>
                                    </p:anim>
                                    <p:anim calcmode="lin" valueType="num">
                                      <p:cBhvr additive="base">
                                        <p:cTn id="15"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8"/>
                  </p:tgtEl>
                </p:cond>
              </p:nextCondLst>
            </p:seq>
            <p:seq concurrent="1" nextAc="seek">
              <p:cTn id="16" restart="whenNotActive" fill="hold" evtFilter="cancelBubble" nodeType="interactiveSeq">
                <p:stCondLst>
                  <p:cond evt="onClick" delay="0">
                    <p:tgtEl>
                      <p:spTgt spid="9"/>
                    </p:tgtEl>
                  </p:cond>
                </p:stCondLst>
                <p:endSync evt="end" delay="0">
                  <p:rtn val="all"/>
                </p:endSync>
                <p:childTnLst>
                  <p:par>
                    <p:cTn id="17" fill="hold">
                      <p:stCondLst>
                        <p:cond delay="0"/>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1+#ppt_w/2"/>
                                          </p:val>
                                        </p:tav>
                                        <p:tav tm="100000">
                                          <p:val>
                                            <p:strVal val="#ppt_x"/>
                                          </p:val>
                                        </p:tav>
                                      </p:tavLst>
                                    </p:anim>
                                    <p:anim calcmode="lin" valueType="num">
                                      <p:cBhvr additive="base">
                                        <p:cTn id="22"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9"/>
                  </p:tgtEl>
                </p:cond>
              </p:nextCondLst>
            </p:seq>
          </p:childTnLst>
        </p:cTn>
      </p:par>
    </p:tnLst>
    <p:bldLst>
      <p:bldP spid="10" grpId="0"/>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idiom is it?</a:t>
            </a:r>
            <a:endParaRPr lang="en-US" dirty="0"/>
          </a:p>
        </p:txBody>
      </p:sp>
      <p:sp>
        <p:nvSpPr>
          <p:cNvPr id="5" name="TextBox 4"/>
          <p:cNvSpPr txBox="1"/>
          <p:nvPr/>
        </p:nvSpPr>
        <p:spPr>
          <a:xfrm>
            <a:off x="304800" y="1828800"/>
            <a:ext cx="8610600" cy="954107"/>
          </a:xfrm>
          <a:prstGeom prst="rect">
            <a:avLst/>
          </a:prstGeom>
          <a:noFill/>
        </p:spPr>
        <p:txBody>
          <a:bodyPr wrap="square" rtlCol="0">
            <a:spAutoFit/>
          </a:bodyPr>
          <a:lstStyle/>
          <a:p>
            <a:r>
              <a:rPr lang="en-US" sz="2800" dirty="0" smtClean="0"/>
              <a:t>2. When I was at my first soccer game with a new team, I felt as if </a:t>
            </a:r>
            <a:r>
              <a:rPr lang="en-US" sz="2800" dirty="0" smtClean="0">
                <a:solidFill>
                  <a:schemeClr val="accent6"/>
                </a:solidFill>
              </a:rPr>
              <a:t>I did not belong</a:t>
            </a:r>
            <a:r>
              <a:rPr lang="en-US" sz="2800" dirty="0" smtClean="0"/>
              <a:t>. </a:t>
            </a:r>
            <a:endParaRPr lang="en-US" sz="2800" dirty="0"/>
          </a:p>
        </p:txBody>
      </p:sp>
      <p:sp>
        <p:nvSpPr>
          <p:cNvPr id="6" name="TextBox 5"/>
          <p:cNvSpPr txBox="1"/>
          <p:nvPr/>
        </p:nvSpPr>
        <p:spPr>
          <a:xfrm>
            <a:off x="838200" y="3048000"/>
            <a:ext cx="4419600" cy="461665"/>
          </a:xfrm>
          <a:prstGeom prst="rect">
            <a:avLst/>
          </a:prstGeom>
          <a:noFill/>
        </p:spPr>
        <p:txBody>
          <a:bodyPr wrap="square" rtlCol="0">
            <a:spAutoFit/>
          </a:bodyPr>
          <a:lstStyle/>
          <a:p>
            <a:r>
              <a:rPr lang="en-US" sz="2400" dirty="0" smtClean="0"/>
              <a:t>I was on my high horse.</a:t>
            </a:r>
            <a:endParaRPr lang="en-US" sz="2400" dirty="0"/>
          </a:p>
        </p:txBody>
      </p:sp>
      <p:sp>
        <p:nvSpPr>
          <p:cNvPr id="7" name="TextBox 6"/>
          <p:cNvSpPr txBox="1"/>
          <p:nvPr/>
        </p:nvSpPr>
        <p:spPr>
          <a:xfrm>
            <a:off x="838200" y="3918465"/>
            <a:ext cx="3581400" cy="461665"/>
          </a:xfrm>
          <a:prstGeom prst="rect">
            <a:avLst/>
          </a:prstGeom>
          <a:noFill/>
        </p:spPr>
        <p:txBody>
          <a:bodyPr wrap="square" rtlCol="0">
            <a:spAutoFit/>
          </a:bodyPr>
          <a:lstStyle/>
          <a:p>
            <a:r>
              <a:rPr lang="en-US" sz="2400" dirty="0" smtClean="0"/>
              <a:t>I was a fish out of water</a:t>
            </a:r>
            <a:r>
              <a:rPr lang="en-US" sz="2000" dirty="0" smtClean="0"/>
              <a:t>.</a:t>
            </a:r>
            <a:endParaRPr lang="en-US" sz="2000" dirty="0"/>
          </a:p>
        </p:txBody>
      </p:sp>
      <p:sp>
        <p:nvSpPr>
          <p:cNvPr id="8" name="TextBox 7"/>
          <p:cNvSpPr txBox="1"/>
          <p:nvPr/>
        </p:nvSpPr>
        <p:spPr>
          <a:xfrm>
            <a:off x="838200" y="4724400"/>
            <a:ext cx="3276600" cy="461665"/>
          </a:xfrm>
          <a:prstGeom prst="rect">
            <a:avLst/>
          </a:prstGeom>
          <a:noFill/>
        </p:spPr>
        <p:txBody>
          <a:bodyPr wrap="square" rtlCol="0">
            <a:spAutoFit/>
          </a:bodyPr>
          <a:lstStyle/>
          <a:p>
            <a:r>
              <a:rPr lang="en-US" sz="2400" dirty="0" smtClean="0"/>
              <a:t>The goose was cooked</a:t>
            </a:r>
            <a:r>
              <a:rPr lang="en-US" dirty="0" smtClean="0"/>
              <a:t>.</a:t>
            </a:r>
            <a:endParaRPr lang="en-US" dirty="0"/>
          </a:p>
        </p:txBody>
      </p:sp>
      <p:sp>
        <p:nvSpPr>
          <p:cNvPr id="10" name="TextBox 9"/>
          <p:cNvSpPr txBox="1"/>
          <p:nvPr/>
        </p:nvSpPr>
        <p:spPr>
          <a:xfrm>
            <a:off x="5715000" y="3124200"/>
            <a:ext cx="2209800" cy="369332"/>
          </a:xfrm>
          <a:prstGeom prst="rect">
            <a:avLst/>
          </a:prstGeom>
          <a:noFill/>
        </p:spPr>
        <p:txBody>
          <a:bodyPr wrap="square" rtlCol="0">
            <a:spAutoFit/>
          </a:bodyPr>
          <a:lstStyle/>
          <a:p>
            <a:r>
              <a:rPr lang="en-US" dirty="0" smtClean="0"/>
              <a:t>No.</a:t>
            </a:r>
            <a:endParaRPr lang="en-US" dirty="0"/>
          </a:p>
        </p:txBody>
      </p:sp>
      <p:sp>
        <p:nvSpPr>
          <p:cNvPr id="11" name="TextBox 10"/>
          <p:cNvSpPr txBox="1"/>
          <p:nvPr/>
        </p:nvSpPr>
        <p:spPr>
          <a:xfrm>
            <a:off x="5715000" y="4010798"/>
            <a:ext cx="2209800" cy="369332"/>
          </a:xfrm>
          <a:prstGeom prst="rect">
            <a:avLst/>
          </a:prstGeom>
          <a:noFill/>
        </p:spPr>
        <p:txBody>
          <a:bodyPr wrap="square" rtlCol="0">
            <a:spAutoFit/>
          </a:bodyPr>
          <a:lstStyle/>
          <a:p>
            <a:r>
              <a:rPr lang="en-US" dirty="0" smtClean="0"/>
              <a:t>Yes!</a:t>
            </a:r>
            <a:endParaRPr lang="en-US" dirty="0"/>
          </a:p>
        </p:txBody>
      </p:sp>
      <p:sp>
        <p:nvSpPr>
          <p:cNvPr id="12" name="TextBox 11"/>
          <p:cNvSpPr txBox="1"/>
          <p:nvPr/>
        </p:nvSpPr>
        <p:spPr>
          <a:xfrm>
            <a:off x="5715000" y="4824184"/>
            <a:ext cx="2209800" cy="369332"/>
          </a:xfrm>
          <a:prstGeom prst="rect">
            <a:avLst/>
          </a:prstGeom>
          <a:noFill/>
        </p:spPr>
        <p:txBody>
          <a:bodyPr wrap="square" rtlCol="0">
            <a:spAutoFit/>
          </a:bodyPr>
          <a:lstStyle/>
          <a:p>
            <a:r>
              <a:rPr lang="en-US" dirty="0" smtClean="0"/>
              <a:t>No.</a:t>
            </a:r>
            <a:endParaRPr lang="en-US" dirty="0"/>
          </a:p>
        </p:txBody>
      </p:sp>
      <p:sp>
        <p:nvSpPr>
          <p:cNvPr id="13" name="Action Button: Forward or Next 12">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ction Button: Back or Previous 13">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3760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7"/>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6"/>
                  </p:tgtEl>
                </p:cond>
              </p:nextCondLst>
            </p:seq>
            <p:seq concurrent="1" nextAc="seek">
              <p:cTn id="16" restart="whenNotActive" fill="hold" evtFilter="cancelBubble" nodeType="interactiveSeq">
                <p:stCondLst>
                  <p:cond evt="onClick" delay="0">
                    <p:tgtEl>
                      <p:spTgt spid="8"/>
                    </p:tgtEl>
                  </p:cond>
                </p:stCondLst>
                <p:endSync evt="end" delay="0">
                  <p:rtn val="all"/>
                </p:endSync>
                <p:childTnLst>
                  <p:par>
                    <p:cTn id="17" fill="hold">
                      <p:stCondLst>
                        <p:cond delay="0"/>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8"/>
                  </p:tgtEl>
                </p:cond>
              </p:nextCondLst>
            </p:seq>
          </p:childTnLst>
        </p:cTn>
      </p:par>
    </p:tnLst>
    <p:bldLst>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Box 3"/>
          <p:cNvSpPr txBox="1"/>
          <p:nvPr/>
        </p:nvSpPr>
        <p:spPr>
          <a:xfrm>
            <a:off x="381000" y="1752600"/>
            <a:ext cx="8458200" cy="954107"/>
          </a:xfrm>
          <a:prstGeom prst="rect">
            <a:avLst/>
          </a:prstGeom>
          <a:noFill/>
        </p:spPr>
        <p:txBody>
          <a:bodyPr wrap="square" rtlCol="0">
            <a:spAutoFit/>
          </a:bodyPr>
          <a:lstStyle/>
          <a:p>
            <a:r>
              <a:rPr lang="en-US" sz="2800" dirty="0" smtClean="0"/>
              <a:t>3. My brother was </a:t>
            </a:r>
            <a:r>
              <a:rPr lang="en-US" sz="2800" dirty="0" smtClean="0">
                <a:solidFill>
                  <a:schemeClr val="accent6"/>
                </a:solidFill>
              </a:rPr>
              <a:t>joking around </a:t>
            </a:r>
            <a:r>
              <a:rPr lang="en-US" sz="2800" dirty="0" smtClean="0"/>
              <a:t>when he told us that he won the lottery</a:t>
            </a:r>
            <a:r>
              <a:rPr lang="en-US" dirty="0" smtClean="0"/>
              <a:t>. </a:t>
            </a:r>
            <a:endParaRPr lang="en-US" dirty="0"/>
          </a:p>
        </p:txBody>
      </p:sp>
      <p:sp>
        <p:nvSpPr>
          <p:cNvPr id="6" name="TextBox 5"/>
          <p:cNvSpPr txBox="1"/>
          <p:nvPr/>
        </p:nvSpPr>
        <p:spPr>
          <a:xfrm>
            <a:off x="1371600" y="3048000"/>
            <a:ext cx="3048000" cy="461665"/>
          </a:xfrm>
          <a:prstGeom prst="rect">
            <a:avLst/>
          </a:prstGeom>
          <a:noFill/>
        </p:spPr>
        <p:txBody>
          <a:bodyPr wrap="square" rtlCol="0">
            <a:spAutoFit/>
          </a:bodyPr>
          <a:lstStyle/>
          <a:p>
            <a:r>
              <a:rPr lang="en-US" sz="2400" dirty="0" smtClean="0"/>
              <a:t>In hot water</a:t>
            </a:r>
            <a:endParaRPr lang="en-US" sz="2400" dirty="0"/>
          </a:p>
        </p:txBody>
      </p:sp>
      <p:sp>
        <p:nvSpPr>
          <p:cNvPr id="7" name="TextBox 6"/>
          <p:cNvSpPr txBox="1"/>
          <p:nvPr/>
        </p:nvSpPr>
        <p:spPr>
          <a:xfrm>
            <a:off x="1397696" y="3810000"/>
            <a:ext cx="2438400" cy="461665"/>
          </a:xfrm>
          <a:prstGeom prst="rect">
            <a:avLst/>
          </a:prstGeom>
          <a:noFill/>
        </p:spPr>
        <p:txBody>
          <a:bodyPr wrap="square" rtlCol="0">
            <a:spAutoFit/>
          </a:bodyPr>
          <a:lstStyle/>
          <a:p>
            <a:r>
              <a:rPr lang="en-US" sz="2400" dirty="0" smtClean="0"/>
              <a:t>Drawing a blank </a:t>
            </a:r>
            <a:endParaRPr lang="en-US" sz="2400" dirty="0"/>
          </a:p>
        </p:txBody>
      </p:sp>
      <p:sp>
        <p:nvSpPr>
          <p:cNvPr id="8" name="TextBox 7"/>
          <p:cNvSpPr txBox="1"/>
          <p:nvPr/>
        </p:nvSpPr>
        <p:spPr>
          <a:xfrm>
            <a:off x="1397696" y="4724400"/>
            <a:ext cx="2869504" cy="461665"/>
          </a:xfrm>
          <a:prstGeom prst="rect">
            <a:avLst/>
          </a:prstGeom>
          <a:noFill/>
        </p:spPr>
        <p:txBody>
          <a:bodyPr wrap="square" rtlCol="0">
            <a:spAutoFit/>
          </a:bodyPr>
          <a:lstStyle/>
          <a:p>
            <a:r>
              <a:rPr lang="en-US" sz="2400" dirty="0" smtClean="0"/>
              <a:t>Pulling my leg </a:t>
            </a:r>
            <a:endParaRPr lang="en-US" sz="2400" dirty="0"/>
          </a:p>
        </p:txBody>
      </p:sp>
      <p:sp>
        <p:nvSpPr>
          <p:cNvPr id="9" name="TextBox 8"/>
          <p:cNvSpPr txBox="1"/>
          <p:nvPr/>
        </p:nvSpPr>
        <p:spPr>
          <a:xfrm>
            <a:off x="5638800" y="3095117"/>
            <a:ext cx="2133600" cy="369332"/>
          </a:xfrm>
          <a:prstGeom prst="rect">
            <a:avLst/>
          </a:prstGeom>
          <a:noFill/>
        </p:spPr>
        <p:txBody>
          <a:bodyPr wrap="square" rtlCol="0">
            <a:spAutoFit/>
          </a:bodyPr>
          <a:lstStyle/>
          <a:p>
            <a:r>
              <a:rPr lang="en-US" dirty="0" smtClean="0"/>
              <a:t>No.</a:t>
            </a:r>
            <a:endParaRPr lang="en-US" dirty="0"/>
          </a:p>
        </p:txBody>
      </p:sp>
      <p:sp>
        <p:nvSpPr>
          <p:cNvPr id="10" name="TextBox 9"/>
          <p:cNvSpPr txBox="1"/>
          <p:nvPr/>
        </p:nvSpPr>
        <p:spPr>
          <a:xfrm>
            <a:off x="5638800" y="3856166"/>
            <a:ext cx="2133600" cy="369332"/>
          </a:xfrm>
          <a:prstGeom prst="rect">
            <a:avLst/>
          </a:prstGeom>
          <a:noFill/>
        </p:spPr>
        <p:txBody>
          <a:bodyPr wrap="square" rtlCol="0">
            <a:spAutoFit/>
          </a:bodyPr>
          <a:lstStyle/>
          <a:p>
            <a:r>
              <a:rPr lang="en-US" dirty="0" smtClean="0"/>
              <a:t>No.</a:t>
            </a:r>
            <a:endParaRPr lang="en-US" dirty="0"/>
          </a:p>
        </p:txBody>
      </p:sp>
      <p:sp>
        <p:nvSpPr>
          <p:cNvPr id="11" name="TextBox 10"/>
          <p:cNvSpPr txBox="1"/>
          <p:nvPr/>
        </p:nvSpPr>
        <p:spPr>
          <a:xfrm>
            <a:off x="5686816" y="4724400"/>
            <a:ext cx="2133600" cy="369332"/>
          </a:xfrm>
          <a:prstGeom prst="rect">
            <a:avLst/>
          </a:prstGeom>
          <a:noFill/>
        </p:spPr>
        <p:txBody>
          <a:bodyPr wrap="square" rtlCol="0">
            <a:spAutoFit/>
          </a:bodyPr>
          <a:lstStyle/>
          <a:p>
            <a:r>
              <a:rPr lang="en-US" dirty="0" smtClean="0"/>
              <a:t>Yes!</a:t>
            </a:r>
            <a:endParaRPr lang="en-US" dirty="0"/>
          </a:p>
        </p:txBody>
      </p:sp>
      <p:sp>
        <p:nvSpPr>
          <p:cNvPr id="12" name="Action Button: Forward or Next 11">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Back or Previous 12">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7004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6"/>
                  </p:tgtEl>
                </p:cond>
              </p:nextCondLst>
            </p:seq>
            <p:seq concurrent="1" nextAc="seek">
              <p:cTn id="9" restart="whenNotActive" fill="hold" evtFilter="cancelBubble" nodeType="interactiveSeq">
                <p:stCondLst>
                  <p:cond evt="onClick" delay="0">
                    <p:tgtEl>
                      <p:spTgt spid="7"/>
                    </p:tgtEl>
                  </p:cond>
                </p:stCondLst>
                <p:endSync evt="end" delay="0">
                  <p:rtn val="all"/>
                </p:endSync>
                <p:childTnLst>
                  <p:par>
                    <p:cTn id="10" fill="hold">
                      <p:stCondLst>
                        <p:cond delay="0"/>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1+#ppt_w/2"/>
                                          </p:val>
                                        </p:tav>
                                        <p:tav tm="100000">
                                          <p:val>
                                            <p:strVal val="#ppt_x"/>
                                          </p:val>
                                        </p:tav>
                                      </p:tavLst>
                                    </p:anim>
                                    <p:anim calcmode="lin" valueType="num">
                                      <p:cBhvr additive="base">
                                        <p:cTn id="15"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7"/>
                  </p:tgtEl>
                </p:cond>
              </p:nextCondLst>
            </p:seq>
            <p:seq concurrent="1" nextAc="seek">
              <p:cTn id="16" restart="whenNotActive" fill="hold" evtFilter="cancelBubble" nodeType="interactiveSeq">
                <p:stCondLst>
                  <p:cond evt="onClick" delay="0">
                    <p:tgtEl>
                      <p:spTgt spid="8"/>
                    </p:tgtEl>
                  </p:cond>
                </p:stCondLst>
                <p:endSync evt="end" delay="0">
                  <p:rtn val="all"/>
                </p:endSync>
                <p:childTnLst>
                  <p:par>
                    <p:cTn id="17" fill="hold">
                      <p:stCondLst>
                        <p:cond delay="0"/>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nextCondLst>
                <p:cond evt="onClick" delay="0">
                  <p:tgtEl>
                    <p:spTgt spid="8"/>
                  </p:tgtEl>
                </p:cond>
              </p:nextCondLst>
            </p:seq>
          </p:childTnLst>
        </p:cTn>
      </p:par>
    </p:tnLst>
    <p:bldLst>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Catsdogs_0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3455" y="1636931"/>
            <a:ext cx="2403953" cy="2925006"/>
          </a:xfrm>
          <a:prstGeom prst="rect">
            <a:avLst/>
          </a:prstGeom>
          <a:blipFill dpi="0" rotWithShape="1">
            <a:blip r:embed="rId3"/>
            <a:srcRect/>
            <a:tile tx="0" ty="0" sx="100000" sy="100000" flip="none" algn="tl"/>
          </a:blipFill>
          <a:ln>
            <a:noFill/>
          </a:ln>
          <a:effectLst>
            <a:softEdge rad="112500"/>
          </a:effectLst>
        </p:spPr>
      </p:pic>
      <p:pic>
        <p:nvPicPr>
          <p:cNvPr id="10" name="Picture 9" descr="undertheweather.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864" y="1670423"/>
            <a:ext cx="2560263" cy="2897967"/>
          </a:xfrm>
          <a:prstGeom prst="rect">
            <a:avLst/>
          </a:prstGeom>
          <a:blipFill>
            <a:blip r:embed="rId3"/>
            <a:tile tx="0" ty="0" sx="100000" sy="100000" flip="none" algn="tl"/>
          </a:blipFill>
          <a:ln>
            <a:noFill/>
          </a:ln>
          <a:effectLst>
            <a:softEdge rad="112500"/>
          </a:effectLst>
        </p:spPr>
      </p:pic>
      <p:sp>
        <p:nvSpPr>
          <p:cNvPr id="2" name="Title 1"/>
          <p:cNvSpPr>
            <a:spLocks noGrp="1"/>
          </p:cNvSpPr>
          <p:nvPr>
            <p:ph type="title"/>
          </p:nvPr>
        </p:nvSpPr>
        <p:spPr/>
        <p:txBody>
          <a:bodyPr/>
          <a:lstStyle/>
          <a:p>
            <a:r>
              <a:rPr lang="en-US" dirty="0" smtClean="0"/>
              <a:t>More Idioms and Pictures.</a:t>
            </a:r>
            <a:endParaRPr lang="en-US" dirty="0"/>
          </a:p>
        </p:txBody>
      </p:sp>
      <p:sp>
        <p:nvSpPr>
          <p:cNvPr id="7" name="Action Button: Forward or Next 6">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Back or Previous 7">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93667" y="4837331"/>
            <a:ext cx="2546349" cy="646331"/>
          </a:xfrm>
          <a:prstGeom prst="rect">
            <a:avLst/>
          </a:prstGeom>
          <a:noFill/>
        </p:spPr>
        <p:txBody>
          <a:bodyPr wrap="square" rtlCol="0">
            <a:spAutoFit/>
          </a:bodyPr>
          <a:lstStyle/>
          <a:p>
            <a:r>
              <a:rPr lang="en-US" dirty="0" smtClean="0"/>
              <a:t>Feeling under the weather. </a:t>
            </a:r>
            <a:endParaRPr lang="en-US" dirty="0"/>
          </a:p>
        </p:txBody>
      </p:sp>
      <p:sp>
        <p:nvSpPr>
          <p:cNvPr id="12" name="TextBox 11"/>
          <p:cNvSpPr txBox="1"/>
          <p:nvPr/>
        </p:nvSpPr>
        <p:spPr>
          <a:xfrm>
            <a:off x="3517203" y="4853185"/>
            <a:ext cx="2286000" cy="646331"/>
          </a:xfrm>
          <a:prstGeom prst="rect">
            <a:avLst/>
          </a:prstGeom>
          <a:noFill/>
        </p:spPr>
        <p:txBody>
          <a:bodyPr wrap="square" rtlCol="0">
            <a:spAutoFit/>
          </a:bodyPr>
          <a:lstStyle/>
          <a:p>
            <a:r>
              <a:rPr lang="en-US" dirty="0" smtClean="0"/>
              <a:t>Don’t cry over spilled milk. </a:t>
            </a:r>
            <a:endParaRPr lang="en-US" dirty="0"/>
          </a:p>
        </p:txBody>
      </p:sp>
      <p:sp>
        <p:nvSpPr>
          <p:cNvPr id="13" name="TextBox 12"/>
          <p:cNvSpPr txBox="1"/>
          <p:nvPr/>
        </p:nvSpPr>
        <p:spPr>
          <a:xfrm>
            <a:off x="6533455" y="4853184"/>
            <a:ext cx="2133600" cy="646331"/>
          </a:xfrm>
          <a:prstGeom prst="rect">
            <a:avLst/>
          </a:prstGeom>
          <a:noFill/>
        </p:spPr>
        <p:txBody>
          <a:bodyPr wrap="square" rtlCol="0">
            <a:spAutoFit/>
          </a:bodyPr>
          <a:lstStyle/>
          <a:p>
            <a:r>
              <a:rPr lang="en-US" dirty="0" smtClean="0"/>
              <a:t>Raining cats and dogs.</a:t>
            </a:r>
            <a:endParaRPr lang="en-US" dirty="0"/>
          </a:p>
        </p:txBody>
      </p:sp>
      <p:sp>
        <p:nvSpPr>
          <p:cNvPr id="15" name="TextBox 14"/>
          <p:cNvSpPr txBox="1"/>
          <p:nvPr/>
        </p:nvSpPr>
        <p:spPr>
          <a:xfrm>
            <a:off x="3174304" y="1925639"/>
            <a:ext cx="2971799" cy="369332"/>
          </a:xfrm>
          <a:prstGeom prst="rect">
            <a:avLst/>
          </a:prstGeom>
          <a:noFill/>
        </p:spPr>
        <p:txBody>
          <a:bodyPr wrap="square" rtlCol="0">
            <a:spAutoFit/>
          </a:bodyPr>
          <a:lstStyle/>
          <a:p>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08059" y="1752600"/>
            <a:ext cx="2166344" cy="2670394"/>
          </a:xfrm>
          <a:prstGeom prst="rect">
            <a:avLst/>
          </a:prstGeom>
        </p:spPr>
      </p:pic>
    </p:spTree>
    <p:extLst>
      <p:ext uri="{BB962C8B-B14F-4D97-AF65-F5344CB8AC3E}">
        <p14:creationId xmlns:p14="http://schemas.microsoft.com/office/powerpoint/2010/main" val="8913829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Please explain these 3 idioms using the pictures from the previous slide:</a:t>
            </a:r>
            <a:endParaRPr lang="en-US" sz="2400"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Feeling under the weather:___________________</a:t>
            </a:r>
          </a:p>
          <a:p>
            <a:pPr marL="0" indent="0">
              <a:buNone/>
            </a:pPr>
            <a:r>
              <a:rPr lang="en-US" dirty="0" smtClean="0"/>
              <a:t>_____________________________________</a:t>
            </a:r>
          </a:p>
          <a:p>
            <a:pPr marL="0" indent="0">
              <a:buNone/>
            </a:pPr>
            <a:endParaRPr lang="en-US" dirty="0"/>
          </a:p>
          <a:p>
            <a:pPr marL="0" indent="0">
              <a:buNone/>
            </a:pPr>
            <a:r>
              <a:rPr lang="en-US" dirty="0" smtClean="0"/>
              <a:t>Don’t cry over spilled milk:_______________________________________________________________________</a:t>
            </a:r>
          </a:p>
          <a:p>
            <a:pPr marL="0" indent="0">
              <a:buNone/>
            </a:pPr>
            <a:endParaRPr lang="en-US" dirty="0"/>
          </a:p>
          <a:p>
            <a:pPr marL="0" indent="0">
              <a:buNone/>
            </a:pPr>
            <a:r>
              <a:rPr lang="en-US" dirty="0" smtClean="0"/>
              <a:t>Raining Cats and dogs:_______________________________________________________________________</a:t>
            </a:r>
            <a:endParaRPr lang="en-US" dirty="0"/>
          </a:p>
        </p:txBody>
      </p:sp>
      <p:sp>
        <p:nvSpPr>
          <p:cNvPr id="4" name="Action Button: Forward or Next 3">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60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a great day!</a:t>
            </a:r>
            <a:endParaRPr lang="en-US" dirty="0"/>
          </a:p>
        </p:txBody>
      </p:sp>
      <p:sp>
        <p:nvSpPr>
          <p:cNvPr id="5" name="Content Placeholder 4"/>
          <p:cNvSpPr>
            <a:spLocks noGrp="1"/>
          </p:cNvSpPr>
          <p:nvPr>
            <p:ph sz="quarter" idx="1"/>
          </p:nvPr>
        </p:nvSpPr>
        <p:spPr/>
        <p:txBody>
          <a:bodyPr/>
          <a:lstStyle/>
          <a:p>
            <a:pPr marL="0" indent="0">
              <a:buNone/>
            </a:pPr>
            <a:endParaRPr lang="en-US" dirty="0"/>
          </a:p>
        </p:txBody>
      </p:sp>
      <p:sp>
        <p:nvSpPr>
          <p:cNvPr id="3" name="Smiley Face 2"/>
          <p:cNvSpPr/>
          <p:nvPr/>
        </p:nvSpPr>
        <p:spPr>
          <a:xfrm>
            <a:off x="2895600" y="2286000"/>
            <a:ext cx="3048000" cy="2819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5149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219200" y="838200"/>
            <a:ext cx="6781800" cy="2031325"/>
          </a:xfrm>
          <a:prstGeom prst="rect">
            <a:avLst/>
          </a:prstGeom>
          <a:noFill/>
        </p:spPr>
        <p:txBody>
          <a:bodyPr wrap="square" rtlCol="0">
            <a:spAutoFit/>
          </a:bodyPr>
          <a:lstStyle/>
          <a:p>
            <a:r>
              <a:rPr lang="en-US" b="1" dirty="0" smtClean="0"/>
              <a:t>Resources: </a:t>
            </a:r>
          </a:p>
          <a:p>
            <a:endParaRPr lang="en-US" dirty="0"/>
          </a:p>
          <a:p>
            <a:r>
              <a:rPr lang="en-US" dirty="0" smtClean="0"/>
              <a:t>Images from</a:t>
            </a:r>
            <a:r>
              <a:rPr lang="en-US" dirty="0" smtClean="0">
                <a:solidFill>
                  <a:schemeClr val="tx2">
                    <a:lumMod val="50000"/>
                  </a:schemeClr>
                </a:solidFill>
              </a:rPr>
              <a:t>:</a:t>
            </a:r>
          </a:p>
          <a:p>
            <a:r>
              <a:rPr lang="en-US" dirty="0" smtClean="0">
                <a:solidFill>
                  <a:schemeClr val="tx2">
                    <a:lumMod val="50000"/>
                  </a:schemeClr>
                </a:solidFill>
              </a:rPr>
              <a:t>Google </a:t>
            </a:r>
            <a:r>
              <a:rPr lang="en-US" dirty="0" smtClean="0"/>
              <a:t>and Clipart</a:t>
            </a:r>
          </a:p>
          <a:p>
            <a:endParaRPr lang="en-US" dirty="0"/>
          </a:p>
          <a:p>
            <a:r>
              <a:rPr lang="en-US" dirty="0" smtClean="0"/>
              <a:t>Information from: www.http</a:t>
            </a:r>
            <a:r>
              <a:rPr lang="en-US" dirty="0"/>
              <a:t>://examples.yourdictionary.com/idioms-for-kids.html </a:t>
            </a:r>
          </a:p>
        </p:txBody>
      </p:sp>
      <p:pic>
        <p:nvPicPr>
          <p:cNvPr id="1026" name="Picture 2" descr="http://0.tqn.com/d/np/kids-puzzles/9781580626873_0055_0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9475" y="3389856"/>
            <a:ext cx="492125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0637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en-US" sz="4400" dirty="0"/>
              <a:t>Students will be able to :</a:t>
            </a:r>
          </a:p>
        </p:txBody>
      </p:sp>
      <p:sp>
        <p:nvSpPr>
          <p:cNvPr id="3" name="Content Placeholder 2"/>
          <p:cNvSpPr>
            <a:spLocks noGrp="1"/>
          </p:cNvSpPr>
          <p:nvPr>
            <p:ph sz="quarter" idx="1"/>
          </p:nvPr>
        </p:nvSpPr>
        <p:spPr/>
        <p:txBody>
          <a:bodyPr/>
          <a:lstStyle/>
          <a:p>
            <a:pPr marL="0" indent="0">
              <a:buNone/>
            </a:pPr>
            <a:endParaRPr lang="en-US" dirty="0" smtClean="0"/>
          </a:p>
          <a:p>
            <a:pPr marL="514350" indent="-514350">
              <a:buAutoNum type="arabicPeriod"/>
            </a:pPr>
            <a:r>
              <a:rPr lang="en-US" dirty="0"/>
              <a:t>u</a:t>
            </a:r>
            <a:r>
              <a:rPr lang="en-US" dirty="0" smtClean="0"/>
              <a:t>nderstand what an idiom is. </a:t>
            </a:r>
          </a:p>
          <a:p>
            <a:pPr marL="514350" indent="-514350">
              <a:buAutoNum type="arabicPeriod"/>
            </a:pPr>
            <a:r>
              <a:rPr lang="en-US" dirty="0"/>
              <a:t>r</a:t>
            </a:r>
            <a:r>
              <a:rPr lang="en-US" dirty="0" smtClean="0"/>
              <a:t>ecognize the meaning of idioms .</a:t>
            </a:r>
          </a:p>
          <a:p>
            <a:pPr marL="514350" indent="-514350">
              <a:buAutoNum type="arabicPeriod"/>
            </a:pPr>
            <a:r>
              <a:rPr lang="en-US" dirty="0"/>
              <a:t>e</a:t>
            </a:r>
            <a:r>
              <a:rPr lang="en-US" dirty="0" smtClean="0"/>
              <a:t>xplain at least three commonly used idioms in the English language.</a:t>
            </a:r>
          </a:p>
        </p:txBody>
      </p:sp>
      <p:sp>
        <p:nvSpPr>
          <p:cNvPr id="4" name="Action Button: Forward or Next 3">
            <a:hlinkClick r:id="" action="ppaction://hlinkshowjump?jump=nextslide" highlightClick="1"/>
          </p:cNvPr>
          <p:cNvSpPr/>
          <p:nvPr/>
        </p:nvSpPr>
        <p:spPr>
          <a:xfrm>
            <a:off x="8077200" y="5791200"/>
            <a:ext cx="6858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42285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an idiom?</a:t>
            </a:r>
            <a:endParaRPr lang="en-US" b="1" dirty="0"/>
          </a:p>
        </p:txBody>
      </p:sp>
      <p:sp>
        <p:nvSpPr>
          <p:cNvPr id="3" name="Content Placeholder 2"/>
          <p:cNvSpPr>
            <a:spLocks noGrp="1"/>
          </p:cNvSpPr>
          <p:nvPr>
            <p:ph sz="quarter" idx="1"/>
          </p:nvPr>
        </p:nvSpPr>
        <p:spPr/>
        <p:txBody>
          <a:bodyPr>
            <a:normAutofit/>
          </a:bodyPr>
          <a:lstStyle/>
          <a:p>
            <a:pPr marL="0" indent="0">
              <a:buNone/>
            </a:pPr>
            <a:r>
              <a:rPr lang="en-US" b="1" dirty="0"/>
              <a:t>An idiom</a:t>
            </a:r>
            <a:r>
              <a:rPr lang="en-US" dirty="0"/>
              <a:t> is a phrase or group of words with a meaning that is not obvious from the individual </a:t>
            </a:r>
            <a:r>
              <a:rPr lang="en-US" dirty="0" smtClean="0"/>
              <a:t>words. There is a hidden meaning behind the phrase.</a:t>
            </a:r>
          </a:p>
          <a:p>
            <a:pPr marL="0" indent="0">
              <a:buNone/>
            </a:pPr>
            <a:endParaRPr lang="en-US" dirty="0" smtClean="0"/>
          </a:p>
          <a:p>
            <a:pPr marL="0" indent="0">
              <a:buNone/>
            </a:pPr>
            <a:r>
              <a:rPr lang="en-US" dirty="0"/>
              <a:t>	</a:t>
            </a:r>
            <a:r>
              <a:rPr lang="en-US" u="sng" dirty="0" smtClean="0"/>
              <a:t>For example: </a:t>
            </a:r>
            <a:r>
              <a:rPr lang="en-US" dirty="0" smtClean="0"/>
              <a:t>Raining cats and dogs! </a:t>
            </a:r>
          </a:p>
          <a:p>
            <a:pPr marL="0" indent="0">
              <a:buNone/>
            </a:pPr>
            <a:endParaRPr lang="en-US" dirty="0" smtClean="0"/>
          </a:p>
          <a:p>
            <a:pPr marL="0" indent="0">
              <a:buNone/>
            </a:pPr>
            <a:r>
              <a:rPr lang="en-US" dirty="0" smtClean="0"/>
              <a:t>Although you know the meaning of rain, cats and dogs you may not understand the sentence if you do not know the idiom.  </a:t>
            </a:r>
          </a:p>
          <a:p>
            <a:endParaRPr lang="en-US" dirty="0" smtClean="0"/>
          </a:p>
          <a:p>
            <a:endParaRPr lang="en-US" dirty="0"/>
          </a:p>
        </p:txBody>
      </p:sp>
      <p:sp>
        <p:nvSpPr>
          <p:cNvPr id="4" name="Action Button: Forward or Next 3">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86429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Common Idioms!</a:t>
            </a:r>
            <a:endParaRPr lang="en-US" b="1"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b="1" dirty="0" smtClean="0"/>
              <a:t>A piece of cake! </a:t>
            </a:r>
            <a:r>
              <a:rPr lang="en-US" dirty="0" smtClean="0"/>
              <a:t>This does not</a:t>
            </a:r>
          </a:p>
          <a:p>
            <a:pPr marL="0" indent="0">
              <a:buNone/>
            </a:pPr>
            <a:r>
              <a:rPr lang="en-US" dirty="0" smtClean="0"/>
              <a:t> mean you have a piece of cake. </a:t>
            </a:r>
          </a:p>
          <a:p>
            <a:pPr marL="0" indent="0">
              <a:buNone/>
            </a:pPr>
            <a:r>
              <a:rPr lang="en-US" dirty="0" smtClean="0"/>
              <a:t> This idiom means that something </a:t>
            </a:r>
          </a:p>
          <a:p>
            <a:pPr marL="0" indent="0">
              <a:buNone/>
            </a:pPr>
            <a:r>
              <a:rPr lang="en-US" dirty="0" smtClean="0"/>
              <a:t>you did was </a:t>
            </a:r>
            <a:r>
              <a:rPr lang="en-US" i="1" dirty="0" smtClean="0"/>
              <a:t>very easy</a:t>
            </a:r>
            <a:r>
              <a:rPr lang="en-US" dirty="0" smtClean="0"/>
              <a:t>. </a:t>
            </a:r>
          </a:p>
          <a:p>
            <a:pPr marL="0" indent="0">
              <a:buNone/>
            </a:pPr>
            <a:endParaRPr lang="en-US" dirty="0"/>
          </a:p>
          <a:p>
            <a:pPr marL="0" indent="0">
              <a:buNone/>
            </a:pPr>
            <a:endParaRPr lang="en-US" dirty="0" smtClean="0"/>
          </a:p>
          <a:p>
            <a:pPr marL="0" indent="0">
              <a:buNone/>
            </a:pPr>
            <a:endParaRPr lang="en-US" b="1" dirty="0" smtClean="0"/>
          </a:p>
          <a:p>
            <a:pPr marL="0" indent="0">
              <a:buNone/>
            </a:pPr>
            <a:r>
              <a:rPr lang="en-US" b="1" dirty="0" smtClean="0"/>
              <a:t>Be in the same boat! </a:t>
            </a:r>
            <a:r>
              <a:rPr lang="en-US" dirty="0" smtClean="0"/>
              <a:t>This does not </a:t>
            </a:r>
          </a:p>
          <a:p>
            <a:pPr marL="0" indent="0">
              <a:buNone/>
            </a:pPr>
            <a:r>
              <a:rPr lang="en-US" dirty="0" smtClean="0"/>
              <a:t>mean that you are in a boat with someone. </a:t>
            </a:r>
          </a:p>
          <a:p>
            <a:pPr marL="0" indent="0">
              <a:buNone/>
            </a:pPr>
            <a:r>
              <a:rPr lang="en-US" dirty="0" smtClean="0"/>
              <a:t>This idiom means that you are in the </a:t>
            </a:r>
            <a:r>
              <a:rPr lang="en-US" i="1" dirty="0" smtClean="0"/>
              <a:t>same</a:t>
            </a:r>
          </a:p>
          <a:p>
            <a:pPr marL="0" indent="0">
              <a:buNone/>
            </a:pPr>
            <a:r>
              <a:rPr lang="en-US" i="1" dirty="0" smtClean="0"/>
              <a:t> situation </a:t>
            </a:r>
            <a:r>
              <a:rPr lang="en-US" dirty="0" smtClean="0"/>
              <a:t>as someone. </a:t>
            </a:r>
          </a:p>
          <a:p>
            <a:pPr marL="0" indent="0">
              <a:buNone/>
            </a:pPr>
            <a:endParaRPr lang="en-US" b="1" dirty="0"/>
          </a:p>
          <a:p>
            <a:pPr marL="0" indent="0">
              <a:buNone/>
            </a:pPr>
            <a:endParaRPr lang="en-US" b="1" dirty="0"/>
          </a:p>
        </p:txBody>
      </p:sp>
      <p:pic>
        <p:nvPicPr>
          <p:cNvPr id="1026" name="Picture 2" descr="C:\Users\krambo3\AppData\Local\Microsoft\Windows\Temporary Internet Files\Content.IE5\N4PJTQG1\MP90039951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409482" y="1524000"/>
            <a:ext cx="2005822"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krambo3\AppData\Local\Microsoft\Windows\Temporary Internet Files\Content.IE5\G9K57FXV\MC90033815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1976" y="3962400"/>
            <a:ext cx="1933042" cy="1513332"/>
          </a:xfrm>
          <a:prstGeom prst="rect">
            <a:avLst/>
          </a:prstGeom>
          <a:noFill/>
          <a:extLst>
            <a:ext uri="{909E8E84-426E-40DD-AFC4-6F175D3DCCD1}">
              <a14:hiddenFill xmlns:a14="http://schemas.microsoft.com/office/drawing/2010/main">
                <a:solidFill>
                  <a:srgbClr val="FFFFFF"/>
                </a:solidFill>
              </a14:hiddenFill>
            </a:ext>
          </a:extLst>
        </p:spPr>
      </p:pic>
      <p:sp>
        <p:nvSpPr>
          <p:cNvPr id="6" name="Action Button: Forward or Next 5">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Back or Previous 6">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9525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Idioms!</a:t>
            </a:r>
            <a:endParaRPr lang="en-US" dirty="0"/>
          </a:p>
        </p:txBody>
      </p:sp>
      <p:sp>
        <p:nvSpPr>
          <p:cNvPr id="3" name="Content Placeholder 2"/>
          <p:cNvSpPr>
            <a:spLocks noGrp="1"/>
          </p:cNvSpPr>
          <p:nvPr>
            <p:ph sz="quarter" idx="1"/>
          </p:nvPr>
        </p:nvSpPr>
        <p:spPr/>
        <p:txBody>
          <a:bodyPr/>
          <a:lstStyle/>
          <a:p>
            <a:r>
              <a:rPr lang="en-US" dirty="0" smtClean="0"/>
              <a:t>It cost an arm and a leg </a:t>
            </a:r>
            <a:r>
              <a:rPr lang="en-US" dirty="0" smtClean="0">
                <a:sym typeface="Wingdings" panose="05000000000000000000" pitchFamily="2" charset="2"/>
              </a:rPr>
              <a:t>  Very expensive</a:t>
            </a:r>
          </a:p>
          <a:p>
            <a:endParaRPr lang="en-US" dirty="0">
              <a:sym typeface="Wingdings" panose="05000000000000000000" pitchFamily="2" charset="2"/>
            </a:endParaRPr>
          </a:p>
          <a:p>
            <a:r>
              <a:rPr lang="en-US" dirty="0" smtClean="0">
                <a:sym typeface="Wingdings" panose="05000000000000000000" pitchFamily="2" charset="2"/>
              </a:rPr>
              <a:t>Have a change of heart   Changed your mind </a:t>
            </a:r>
          </a:p>
          <a:p>
            <a:endParaRPr lang="en-US" dirty="0">
              <a:sym typeface="Wingdings" panose="05000000000000000000" pitchFamily="2" charset="2"/>
            </a:endParaRPr>
          </a:p>
          <a:p>
            <a:r>
              <a:rPr lang="en-US" dirty="0" smtClean="0">
                <a:sym typeface="Wingdings" panose="05000000000000000000" pitchFamily="2" charset="2"/>
              </a:rPr>
              <a:t>Out of the blue  With no warning </a:t>
            </a:r>
          </a:p>
          <a:p>
            <a:endParaRPr lang="en-US" dirty="0">
              <a:sym typeface="Wingdings" panose="05000000000000000000" pitchFamily="2" charset="2"/>
            </a:endParaRPr>
          </a:p>
          <a:p>
            <a:r>
              <a:rPr lang="en-US" dirty="0" smtClean="0">
                <a:sym typeface="Wingdings" panose="05000000000000000000" pitchFamily="2" charset="2"/>
              </a:rPr>
              <a:t>Get your act together  Behave properly</a:t>
            </a:r>
            <a:endParaRPr lang="en-US" dirty="0"/>
          </a:p>
        </p:txBody>
      </p:sp>
      <p:sp>
        <p:nvSpPr>
          <p:cNvPr id="4" name="Action Button: Forward or Next 3">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33525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Match! </a:t>
            </a:r>
            <a:endParaRPr lang="en-US" dirty="0"/>
          </a:p>
        </p:txBody>
      </p:sp>
      <p:sp>
        <p:nvSpPr>
          <p:cNvPr id="3" name="TextBox 2"/>
          <p:cNvSpPr txBox="1"/>
          <p:nvPr/>
        </p:nvSpPr>
        <p:spPr>
          <a:xfrm>
            <a:off x="533400" y="1675264"/>
            <a:ext cx="2514600" cy="369332"/>
          </a:xfrm>
          <a:prstGeom prst="rect">
            <a:avLst/>
          </a:prstGeom>
          <a:solidFill>
            <a:schemeClr val="bg2">
              <a:lumMod val="75000"/>
            </a:schemeClr>
          </a:solidFill>
        </p:spPr>
        <p:txBody>
          <a:bodyPr wrap="square" rtlCol="0">
            <a:spAutoFit/>
          </a:bodyPr>
          <a:lstStyle/>
          <a:p>
            <a:r>
              <a:rPr lang="en-US" dirty="0" smtClean="0"/>
              <a:t>Draw a blank! </a:t>
            </a:r>
            <a:endParaRPr lang="en-US" dirty="0"/>
          </a:p>
        </p:txBody>
      </p:sp>
      <p:sp>
        <p:nvSpPr>
          <p:cNvPr id="6" name="TextBox 5"/>
          <p:cNvSpPr txBox="1"/>
          <p:nvPr/>
        </p:nvSpPr>
        <p:spPr>
          <a:xfrm>
            <a:off x="533400" y="2482334"/>
            <a:ext cx="2514600" cy="369332"/>
          </a:xfrm>
          <a:prstGeom prst="rect">
            <a:avLst/>
          </a:prstGeom>
          <a:solidFill>
            <a:schemeClr val="bg2">
              <a:lumMod val="75000"/>
            </a:schemeClr>
          </a:solidFill>
        </p:spPr>
        <p:txBody>
          <a:bodyPr wrap="square" rtlCol="0">
            <a:spAutoFit/>
          </a:bodyPr>
          <a:lstStyle/>
          <a:p>
            <a:r>
              <a:rPr lang="en-US" dirty="0" smtClean="0"/>
              <a:t>Call it a day!  </a:t>
            </a:r>
            <a:endParaRPr lang="en-US" dirty="0"/>
          </a:p>
        </p:txBody>
      </p:sp>
      <p:sp>
        <p:nvSpPr>
          <p:cNvPr id="7" name="TextBox 6"/>
          <p:cNvSpPr txBox="1"/>
          <p:nvPr/>
        </p:nvSpPr>
        <p:spPr>
          <a:xfrm>
            <a:off x="533400" y="3466764"/>
            <a:ext cx="2514600" cy="369332"/>
          </a:xfrm>
          <a:prstGeom prst="rect">
            <a:avLst/>
          </a:prstGeom>
          <a:solidFill>
            <a:schemeClr val="bg2">
              <a:lumMod val="75000"/>
            </a:schemeClr>
          </a:solidFill>
        </p:spPr>
        <p:txBody>
          <a:bodyPr wrap="square" rtlCol="0">
            <a:spAutoFit/>
          </a:bodyPr>
          <a:lstStyle/>
          <a:p>
            <a:r>
              <a:rPr lang="en-US" dirty="0" smtClean="0"/>
              <a:t>A rip off! </a:t>
            </a:r>
            <a:endParaRPr lang="en-US" dirty="0"/>
          </a:p>
        </p:txBody>
      </p:sp>
      <p:sp>
        <p:nvSpPr>
          <p:cNvPr id="8" name="TextBox 7"/>
          <p:cNvSpPr txBox="1"/>
          <p:nvPr/>
        </p:nvSpPr>
        <p:spPr>
          <a:xfrm>
            <a:off x="533400" y="4357156"/>
            <a:ext cx="2514600" cy="369332"/>
          </a:xfrm>
          <a:prstGeom prst="rect">
            <a:avLst/>
          </a:prstGeom>
          <a:solidFill>
            <a:schemeClr val="bg2">
              <a:lumMod val="75000"/>
            </a:schemeClr>
          </a:solidFill>
        </p:spPr>
        <p:txBody>
          <a:bodyPr wrap="square" rtlCol="0">
            <a:spAutoFit/>
          </a:bodyPr>
          <a:lstStyle/>
          <a:p>
            <a:r>
              <a:rPr lang="en-US" dirty="0" smtClean="0"/>
              <a:t>Apple of my eye! </a:t>
            </a:r>
            <a:endParaRPr lang="en-US" dirty="0"/>
          </a:p>
        </p:txBody>
      </p:sp>
      <p:sp>
        <p:nvSpPr>
          <p:cNvPr id="9" name="TextBox 8"/>
          <p:cNvSpPr txBox="1"/>
          <p:nvPr/>
        </p:nvSpPr>
        <p:spPr>
          <a:xfrm>
            <a:off x="541751" y="5195448"/>
            <a:ext cx="2514600" cy="369332"/>
          </a:xfrm>
          <a:prstGeom prst="rect">
            <a:avLst/>
          </a:prstGeom>
          <a:solidFill>
            <a:schemeClr val="bg2">
              <a:lumMod val="75000"/>
            </a:schemeClr>
          </a:solidFill>
        </p:spPr>
        <p:txBody>
          <a:bodyPr wrap="square" rtlCol="0">
            <a:spAutoFit/>
          </a:bodyPr>
          <a:lstStyle/>
          <a:p>
            <a:r>
              <a:rPr lang="en-US" dirty="0" smtClean="0"/>
              <a:t>I’m all ears! </a:t>
            </a:r>
            <a:endParaRPr lang="en-US" dirty="0"/>
          </a:p>
        </p:txBody>
      </p:sp>
      <p:sp>
        <p:nvSpPr>
          <p:cNvPr id="10" name="TextBox 9"/>
          <p:cNvSpPr txBox="1"/>
          <p:nvPr/>
        </p:nvSpPr>
        <p:spPr>
          <a:xfrm>
            <a:off x="5460304" y="1675264"/>
            <a:ext cx="2667000" cy="369332"/>
          </a:xfrm>
          <a:prstGeom prst="rect">
            <a:avLst/>
          </a:prstGeom>
          <a:solidFill>
            <a:schemeClr val="accent1">
              <a:lumMod val="60000"/>
              <a:lumOff val="40000"/>
            </a:schemeClr>
          </a:solidFill>
        </p:spPr>
        <p:txBody>
          <a:bodyPr wrap="square" rtlCol="0">
            <a:spAutoFit/>
          </a:bodyPr>
          <a:lstStyle/>
          <a:p>
            <a:r>
              <a:rPr lang="en-US" dirty="0" smtClean="0"/>
              <a:t>My undivided attention!</a:t>
            </a:r>
            <a:endParaRPr lang="en-US" dirty="0"/>
          </a:p>
        </p:txBody>
      </p:sp>
      <p:sp>
        <p:nvSpPr>
          <p:cNvPr id="11" name="TextBox 10"/>
          <p:cNvSpPr txBox="1"/>
          <p:nvPr/>
        </p:nvSpPr>
        <p:spPr>
          <a:xfrm>
            <a:off x="5499970" y="2471709"/>
            <a:ext cx="2667000" cy="369332"/>
          </a:xfrm>
          <a:prstGeom prst="rect">
            <a:avLst/>
          </a:prstGeom>
          <a:solidFill>
            <a:schemeClr val="accent1">
              <a:lumMod val="60000"/>
              <a:lumOff val="40000"/>
            </a:schemeClr>
          </a:solidFill>
        </p:spPr>
        <p:txBody>
          <a:bodyPr wrap="square" rtlCol="0">
            <a:spAutoFit/>
          </a:bodyPr>
          <a:lstStyle/>
          <a:p>
            <a:r>
              <a:rPr lang="en-US" dirty="0" smtClean="0"/>
              <a:t>Too expensive!</a:t>
            </a:r>
            <a:endParaRPr lang="en-US" dirty="0"/>
          </a:p>
        </p:txBody>
      </p:sp>
      <p:sp>
        <p:nvSpPr>
          <p:cNvPr id="13" name="TextBox 12"/>
          <p:cNvSpPr txBox="1"/>
          <p:nvPr/>
        </p:nvSpPr>
        <p:spPr>
          <a:xfrm>
            <a:off x="5521890" y="3356210"/>
            <a:ext cx="2667000" cy="369332"/>
          </a:xfrm>
          <a:prstGeom prst="rect">
            <a:avLst/>
          </a:prstGeom>
          <a:solidFill>
            <a:schemeClr val="accent1">
              <a:lumMod val="60000"/>
              <a:lumOff val="40000"/>
            </a:schemeClr>
          </a:solidFill>
        </p:spPr>
        <p:txBody>
          <a:bodyPr wrap="square" rtlCol="0">
            <a:spAutoFit/>
          </a:bodyPr>
          <a:lstStyle/>
          <a:p>
            <a:r>
              <a:rPr lang="en-US" dirty="0" smtClean="0"/>
              <a:t>Time to quit!</a:t>
            </a:r>
            <a:endParaRPr lang="en-US" dirty="0"/>
          </a:p>
        </p:txBody>
      </p:sp>
      <p:sp>
        <p:nvSpPr>
          <p:cNvPr id="14" name="TextBox 13"/>
          <p:cNvSpPr txBox="1"/>
          <p:nvPr/>
        </p:nvSpPr>
        <p:spPr>
          <a:xfrm>
            <a:off x="5486400" y="4115657"/>
            <a:ext cx="2590800" cy="646331"/>
          </a:xfrm>
          <a:prstGeom prst="rect">
            <a:avLst/>
          </a:prstGeom>
          <a:solidFill>
            <a:schemeClr val="accent1">
              <a:lumMod val="60000"/>
              <a:lumOff val="40000"/>
            </a:schemeClr>
          </a:solidFill>
        </p:spPr>
        <p:txBody>
          <a:bodyPr wrap="square" rtlCol="0">
            <a:spAutoFit/>
          </a:bodyPr>
          <a:lstStyle/>
          <a:p>
            <a:r>
              <a:rPr lang="en-US" dirty="0" smtClean="0"/>
              <a:t>Someone you love or cherish  </a:t>
            </a:r>
            <a:endParaRPr lang="en-US" dirty="0"/>
          </a:p>
        </p:txBody>
      </p:sp>
      <p:sp>
        <p:nvSpPr>
          <p:cNvPr id="16" name="TextBox 15"/>
          <p:cNvSpPr txBox="1"/>
          <p:nvPr/>
        </p:nvSpPr>
        <p:spPr>
          <a:xfrm>
            <a:off x="5423770" y="5151607"/>
            <a:ext cx="2819400" cy="369332"/>
          </a:xfrm>
          <a:prstGeom prst="rect">
            <a:avLst/>
          </a:prstGeom>
          <a:solidFill>
            <a:schemeClr val="accent1">
              <a:lumMod val="60000"/>
              <a:lumOff val="40000"/>
            </a:schemeClr>
          </a:solidFill>
        </p:spPr>
        <p:txBody>
          <a:bodyPr wrap="square" rtlCol="0">
            <a:spAutoFit/>
          </a:bodyPr>
          <a:lstStyle/>
          <a:p>
            <a:r>
              <a:rPr lang="en-US" dirty="0" smtClean="0"/>
              <a:t>Unable to remember! </a:t>
            </a:r>
            <a:endParaRPr lang="en-US" dirty="0"/>
          </a:p>
        </p:txBody>
      </p:sp>
      <p:sp>
        <p:nvSpPr>
          <p:cNvPr id="15" name="Action Button: Forward or Next 14">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ction Button: Back or Previous 16">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95983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6"/>
                                        </p:tgtEl>
                                      </p:cBhvr>
                                      <p:by x="150000" y="150000"/>
                                    </p:animScale>
                                  </p:childTnLst>
                                </p:cTn>
                              </p:par>
                            </p:childTnLst>
                          </p:cTn>
                        </p:par>
                      </p:childTnLst>
                    </p:cTn>
                  </p:par>
                </p:childTnLst>
              </p:cTn>
              <p:nextCondLst>
                <p:cond evt="onClick" delay="0">
                  <p:tgtEl>
                    <p:spTgt spid="3"/>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14"/>
                                        </p:tgtEl>
                                      </p:cBhvr>
                                      <p:by x="150000" y="150000"/>
                                    </p:animScale>
                                  </p:child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6"/>
                    </p:tgtEl>
                  </p:cond>
                </p:stCondLst>
                <p:endSync evt="end" delay="0">
                  <p:rtn val="all"/>
                </p:endSync>
                <p:childTnLst>
                  <p:par>
                    <p:cTn id="13" fill="hold">
                      <p:stCondLst>
                        <p:cond delay="0"/>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13"/>
                                        </p:tgtEl>
                                      </p:cBhvr>
                                      <p:by x="150000" y="150000"/>
                                    </p:animScale>
                                  </p:childTnLst>
                                </p:cTn>
                              </p:par>
                            </p:childTnLst>
                          </p:cTn>
                        </p:par>
                      </p:childTnLst>
                    </p:cTn>
                  </p:par>
                </p:childTnLst>
              </p:cTn>
              <p:nextCondLst>
                <p:cond evt="onClick" delay="0">
                  <p:tgtEl>
                    <p:spTgt spid="6"/>
                  </p:tgtEl>
                </p:cond>
              </p:nextCondLst>
            </p:seq>
            <p:seq concurrent="1" nextAc="seek">
              <p:cTn id="17" restart="whenNotActive" fill="hold" evtFilter="cancelBubble" nodeType="interactiveSeq">
                <p:stCondLst>
                  <p:cond evt="onClick" delay="0">
                    <p:tgtEl>
                      <p:spTgt spid="7"/>
                    </p:tgtEl>
                  </p:cond>
                </p:stCondLst>
                <p:endSync evt="end" delay="0">
                  <p:rtn val="all"/>
                </p:endSync>
                <p:childTnLst>
                  <p:par>
                    <p:cTn id="18" fill="hold">
                      <p:stCondLst>
                        <p:cond delay="0"/>
                      </p:stCondLst>
                      <p:childTnLst>
                        <p:par>
                          <p:cTn id="19" fill="hold">
                            <p:stCondLst>
                              <p:cond delay="0"/>
                            </p:stCondLst>
                            <p:childTnLst>
                              <p:par>
                                <p:cTn id="20" presetID="6" presetClass="emph" presetSubtype="0" fill="hold" grpId="0" nodeType="clickEffect">
                                  <p:stCondLst>
                                    <p:cond delay="0"/>
                                  </p:stCondLst>
                                  <p:childTnLst>
                                    <p:animScale>
                                      <p:cBhvr>
                                        <p:cTn id="21" dur="2000" fill="hold"/>
                                        <p:tgtEl>
                                          <p:spTgt spid="11"/>
                                        </p:tgtEl>
                                      </p:cBhvr>
                                      <p:by x="150000" y="150000"/>
                                    </p:animScale>
                                  </p:childTnLst>
                                </p:cTn>
                              </p:par>
                            </p:childTnLst>
                          </p:cTn>
                        </p:par>
                      </p:childTnLst>
                    </p:cTn>
                  </p:par>
                </p:childTnLst>
              </p:cTn>
              <p:nextCondLst>
                <p:cond evt="onClick" delay="0">
                  <p:tgtEl>
                    <p:spTgt spid="7"/>
                  </p:tgtEl>
                </p:cond>
              </p:nextCondLst>
            </p:seq>
            <p:seq concurrent="1" nextAc="seek">
              <p:cTn id="22" restart="whenNotActive" fill="hold" evtFilter="cancelBubble" nodeType="interactiveSeq">
                <p:stCondLst>
                  <p:cond evt="onClick" delay="0">
                    <p:tgtEl>
                      <p:spTgt spid="9"/>
                    </p:tgtEl>
                  </p:cond>
                </p:stCondLst>
                <p:endSync evt="end" delay="0">
                  <p:rtn val="all"/>
                </p:endSync>
                <p:childTnLst>
                  <p:par>
                    <p:cTn id="23" fill="hold">
                      <p:stCondLst>
                        <p:cond delay="0"/>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10"/>
                                        </p:tgtEl>
                                      </p:cBhvr>
                                      <p:by x="150000" y="150000"/>
                                    </p:animScale>
                                  </p:childTnLst>
                                </p:cTn>
                              </p:par>
                            </p:childTnLst>
                          </p:cTn>
                        </p:par>
                      </p:childTnLst>
                    </p:cTn>
                  </p:par>
                </p:childTnLst>
              </p:cTn>
              <p:nextCondLst>
                <p:cond evt="onClick" delay="0">
                  <p:tgtEl>
                    <p:spTgt spid="9"/>
                  </p:tgtEl>
                </p:cond>
              </p:nextCondLst>
            </p:seq>
          </p:childTnLst>
        </p:cTn>
      </p:par>
    </p:tnLst>
    <p:bldLst>
      <p:bldP spid="10" grpId="0" animBg="1"/>
      <p:bldP spid="11" grpId="0" animBg="1"/>
      <p:bldP spid="13" grpId="0" animBg="1"/>
      <p:bldP spid="14"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Please listen and read along to the following paragraph and answer the question on the next slide. </a:t>
            </a:r>
            <a:endParaRPr lang="en-US" sz="2400" dirty="0"/>
          </a:p>
        </p:txBody>
      </p:sp>
      <p:sp>
        <p:nvSpPr>
          <p:cNvPr id="3" name="Content Placeholder 2"/>
          <p:cNvSpPr>
            <a:spLocks noGrp="1"/>
          </p:cNvSpPr>
          <p:nvPr>
            <p:ph sz="quarter" idx="1"/>
          </p:nvPr>
        </p:nvSpPr>
        <p:spPr>
          <a:xfrm>
            <a:off x="301752" y="1527048"/>
            <a:ext cx="8194548" cy="3959352"/>
          </a:xfrm>
        </p:spPr>
        <p:txBody>
          <a:bodyPr>
            <a:normAutofit fontScale="85000" lnSpcReduction="20000"/>
          </a:bodyPr>
          <a:lstStyle/>
          <a:p>
            <a:pPr marL="0" indent="0">
              <a:lnSpc>
                <a:spcPct val="150000"/>
              </a:lnSpc>
              <a:buNone/>
            </a:pPr>
            <a:r>
              <a:rPr lang="en-US" dirty="0" smtClean="0"/>
              <a:t>I walked to the kitchen to have some breakfast.  My little brother was sitting at the table and looked very grumpy. I asked him if he had woke up on the wrong side of the bed.  He gave my an angry look and for the rest of the morning he gave me the cold shoulder.  My mother came into the kitchen as we were leaving to catch the bus. Today was my play at school and while we were walking out the door she yelled, “Bye Amy! Good luck at your play! Break a leg!” </a:t>
            </a:r>
            <a:endParaRPr lang="en-US" dirty="0"/>
          </a:p>
        </p:txBody>
      </p:sp>
      <p:sp>
        <p:nvSpPr>
          <p:cNvPr id="4" name="Action Button: Forward or Next 3">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Back or Previous 4">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2057400" y="5257800"/>
            <a:ext cx="609600" cy="609600"/>
          </a:xfrm>
          <a:prstGeom prst="rect">
            <a:avLst/>
          </a:prstGeom>
        </p:spPr>
      </p:pic>
    </p:spTree>
    <p:extLst>
      <p:ext uri="{BB962C8B-B14F-4D97-AF65-F5344CB8AC3E}">
        <p14:creationId xmlns:p14="http://schemas.microsoft.com/office/powerpoint/2010/main" val="188000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400" fill="hold"/>
                                        <p:tgtEl>
                                          <p:spTgt spid="6"/>
                                        </p:tgtEl>
                                      </p:cBhvr>
                                    </p:cmd>
                                  </p:childTnLst>
                                </p:cTn>
                              </p:par>
                            </p:childTnLst>
                          </p:cTn>
                        </p:par>
                      </p:childTnLst>
                    </p:cTn>
                  </p:par>
                </p:childTnLst>
              </p:cTn>
              <p:nextCondLst>
                <p:cond evt="onClick" delay="0">
                  <p:tgtEl>
                    <p:spTgt spid="6"/>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6" name="Rectangle 5"/>
          <p:cNvSpPr/>
          <p:nvPr/>
        </p:nvSpPr>
        <p:spPr>
          <a:xfrm>
            <a:off x="228600" y="2603643"/>
            <a:ext cx="8672945" cy="3046988"/>
          </a:xfrm>
          <a:prstGeom prst="rect">
            <a:avLst/>
          </a:prstGeom>
        </p:spPr>
        <p:txBody>
          <a:bodyPr wrap="square">
            <a:spAutoFit/>
          </a:bodyPr>
          <a:lstStyle/>
          <a:p>
            <a:r>
              <a:rPr lang="en-US" sz="2400" dirty="0"/>
              <a:t>I walked to the kitchen to have some breakfast.  My little brother was sitting at </a:t>
            </a:r>
            <a:r>
              <a:rPr lang="en-US" sz="2400" dirty="0" smtClean="0"/>
              <a:t>the </a:t>
            </a:r>
            <a:r>
              <a:rPr lang="en-US" sz="2400" dirty="0"/>
              <a:t>table and looked very grumpy. I asked him if he had woke up on the wrong side of the bed.  He </a:t>
            </a:r>
            <a:r>
              <a:rPr lang="en-US" sz="2400" dirty="0" smtClean="0"/>
              <a:t>gave </a:t>
            </a:r>
            <a:r>
              <a:rPr lang="en-US" sz="2400" dirty="0"/>
              <a:t>my an angry look and for the rest of the morning he gave me the cold shoulder.  My mother came into the kitchen as we were leaving to catch the bus. Today was my play at school and while we were walking out the door she yelled, “Bye Amy! Good luck at your play! Break a leg!” </a:t>
            </a:r>
          </a:p>
        </p:txBody>
      </p:sp>
      <p:sp>
        <p:nvSpPr>
          <p:cNvPr id="7" name="TextBox 6"/>
          <p:cNvSpPr txBox="1"/>
          <p:nvPr/>
        </p:nvSpPr>
        <p:spPr>
          <a:xfrm>
            <a:off x="228600" y="762000"/>
            <a:ext cx="8534400" cy="954107"/>
          </a:xfrm>
          <a:prstGeom prst="rect">
            <a:avLst/>
          </a:prstGeom>
          <a:noFill/>
        </p:spPr>
        <p:txBody>
          <a:bodyPr wrap="square" rtlCol="0">
            <a:spAutoFit/>
          </a:bodyPr>
          <a:lstStyle/>
          <a:p>
            <a:r>
              <a:rPr lang="en-US" sz="2800" dirty="0" smtClean="0"/>
              <a:t>Please find the three idioms in this paragraph.  Then, click on them to see if you are correct! </a:t>
            </a:r>
            <a:endParaRPr lang="en-US" sz="2800" dirty="0"/>
          </a:p>
        </p:txBody>
      </p:sp>
      <p:sp>
        <p:nvSpPr>
          <p:cNvPr id="2" name="Action Button: Custom 1">
            <a:hlinkClick r:id="rId4" action="ppaction://hlinksldjump" highlightClick="1"/>
          </p:cNvPr>
          <p:cNvSpPr/>
          <p:nvPr/>
        </p:nvSpPr>
        <p:spPr>
          <a:xfrm>
            <a:off x="2971800" y="3429000"/>
            <a:ext cx="5181600" cy="3048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ction Button: Custom 3">
            <a:hlinkClick r:id="rId4" action="ppaction://hlinksldjump" highlightClick="1"/>
          </p:cNvPr>
          <p:cNvSpPr/>
          <p:nvPr/>
        </p:nvSpPr>
        <p:spPr>
          <a:xfrm>
            <a:off x="304800" y="4127137"/>
            <a:ext cx="2895600" cy="292463"/>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Custom 4">
            <a:hlinkClick r:id="rId4" action="ppaction://hlinksldjump" highlightClick="1"/>
          </p:cNvPr>
          <p:cNvSpPr/>
          <p:nvPr/>
        </p:nvSpPr>
        <p:spPr>
          <a:xfrm>
            <a:off x="3505200" y="5257800"/>
            <a:ext cx="1600200" cy="392831"/>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Custom 8">
            <a:hlinkClick r:id="" action="ppaction://noaction" highlightClick="1"/>
          </p:cNvPr>
          <p:cNvSpPr/>
          <p:nvPr/>
        </p:nvSpPr>
        <p:spPr>
          <a:xfrm>
            <a:off x="304800" y="2603643"/>
            <a:ext cx="7848600" cy="82535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Custom 10">
            <a:hlinkClick r:id="rId5" action="ppaction://hlinksldjump" highlightClick="1"/>
          </p:cNvPr>
          <p:cNvSpPr/>
          <p:nvPr/>
        </p:nvSpPr>
        <p:spPr>
          <a:xfrm>
            <a:off x="228600" y="2603643"/>
            <a:ext cx="7924800" cy="82535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ction Button: Custom 12">
            <a:hlinkClick r:id="" action="ppaction://noaction" highlightClick="1"/>
          </p:cNvPr>
          <p:cNvSpPr/>
          <p:nvPr/>
        </p:nvSpPr>
        <p:spPr>
          <a:xfrm>
            <a:off x="228600" y="3733800"/>
            <a:ext cx="8534400" cy="393337"/>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Custom 14">
            <a:hlinkClick r:id="rId5" action="ppaction://hlinksldjump" highlightClick="1"/>
          </p:cNvPr>
          <p:cNvSpPr/>
          <p:nvPr/>
        </p:nvSpPr>
        <p:spPr>
          <a:xfrm>
            <a:off x="3352800" y="4127137"/>
            <a:ext cx="5410200" cy="368663"/>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ction Button: Custom 16">
            <a:hlinkClick r:id="rId5" action="ppaction://hlinksldjump" highlightClick="1"/>
          </p:cNvPr>
          <p:cNvSpPr/>
          <p:nvPr/>
        </p:nvSpPr>
        <p:spPr>
          <a:xfrm>
            <a:off x="304800" y="4572000"/>
            <a:ext cx="8596745" cy="6096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ction Button: Custom 17">
            <a:hlinkClick r:id="rId5" action="ppaction://hlinksldjump" highlightClick="1"/>
          </p:cNvPr>
          <p:cNvSpPr/>
          <p:nvPr/>
        </p:nvSpPr>
        <p:spPr>
          <a:xfrm>
            <a:off x="304800" y="5257800"/>
            <a:ext cx="3200400" cy="30480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ction Button: Forward or Next 18">
            <a:hlinkClick r:id="" action="ppaction://hlinkshowjump?jump=nextslide" highlightClick="1"/>
          </p:cNvPr>
          <p:cNvSpPr/>
          <p:nvPr/>
        </p:nvSpPr>
        <p:spPr>
          <a:xfrm>
            <a:off x="8077200" y="5867400"/>
            <a:ext cx="838200" cy="381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ction Button: Back or Previous 19">
            <a:hlinkClick r:id="" action="ppaction://hlinkshowjump?jump=previousslide" highlightClick="1"/>
          </p:cNvPr>
          <p:cNvSpPr/>
          <p:nvPr/>
        </p:nvSpPr>
        <p:spPr>
          <a:xfrm>
            <a:off x="7010400" y="5867400"/>
            <a:ext cx="8382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467633" y="5454215"/>
            <a:ext cx="609600" cy="609600"/>
          </a:xfrm>
          <a:prstGeom prst="rect">
            <a:avLst/>
          </a:prstGeom>
        </p:spPr>
      </p:pic>
    </p:spTree>
    <p:extLst>
      <p:ext uri="{BB962C8B-B14F-4D97-AF65-F5344CB8AC3E}">
        <p14:creationId xmlns:p14="http://schemas.microsoft.com/office/powerpoint/2010/main" val="4476404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3400" fill="hold"/>
                                        <p:tgtEl>
                                          <p:spTgt spid="16"/>
                                        </p:tgtEl>
                                      </p:cBhvr>
                                    </p:cmd>
                                  </p:childTnLst>
                                </p:cTn>
                              </p:par>
                            </p:childTnLst>
                          </p:cTn>
                        </p:par>
                      </p:childTnLst>
                    </p:cTn>
                  </p:par>
                </p:childTnLst>
              </p:cTn>
              <p:nextCondLst>
                <p:cond evt="onClick" delay="0">
                  <p:tgtEl>
                    <p:spTgt spid="16"/>
                  </p:tgtEl>
                </p:cond>
              </p:nextCondLst>
            </p:seq>
            <p:audio>
              <p:cMediaNode vol="80000">
                <p:cTn id="7" fill="hold" display="0">
                  <p:stCondLst>
                    <p:cond delay="indefinite"/>
                  </p:stCondLst>
                  <p:endCondLst>
                    <p:cond evt="onStopAudio" delay="0">
                      <p:tgtEl>
                        <p:sldTgt/>
                      </p:tgtEl>
                    </p:cond>
                  </p:endCondLst>
                </p:cTn>
                <p:tgtEl>
                  <p:spTgt spid="16"/>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
          </p:nvPr>
        </p:nvSpPr>
        <p:spPr/>
        <p:txBody>
          <a:bodyPr>
            <a:normAutofit/>
          </a:bodyPr>
          <a:lstStyle/>
          <a:p>
            <a:pPr marL="0" indent="0" algn="ctr">
              <a:buNone/>
            </a:pPr>
            <a:endParaRPr lang="en-US" sz="4400" dirty="0" smtClean="0"/>
          </a:p>
          <a:p>
            <a:pPr marL="0" indent="0" algn="ctr">
              <a:buNone/>
            </a:pPr>
            <a:r>
              <a:rPr lang="en-US" sz="4400" dirty="0" smtClean="0"/>
              <a:t>Great Job!</a:t>
            </a:r>
          </a:p>
          <a:p>
            <a:pPr marL="0" indent="0" algn="ctr">
              <a:buNone/>
            </a:pPr>
            <a:endParaRPr lang="en-US" sz="4400" dirty="0"/>
          </a:p>
        </p:txBody>
      </p:sp>
      <p:pic>
        <p:nvPicPr>
          <p:cNvPr id="1027" name="Picture 3" descr="C:\Users\krambo3\AppData\Local\Microsoft\Windows\Temporary Internet Files\Content.IE5\EI1EAO1Y\MC90044132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5764" y="31242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2" name="Action Button: Custom 1">
            <a:hlinkClick r:id="" action="ppaction://hlinkshowjump?jump=previousslide" highlightClick="1"/>
          </p:cNvPr>
          <p:cNvSpPr/>
          <p:nvPr/>
        </p:nvSpPr>
        <p:spPr>
          <a:xfrm>
            <a:off x="152400" y="1295400"/>
            <a:ext cx="8839200" cy="5410200"/>
          </a:xfrm>
          <a:prstGeom prst="actionButtonBlank">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3528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825</TotalTime>
  <Words>636</Words>
  <Application>Microsoft Office PowerPoint</Application>
  <PresentationFormat>On-screen Show (4:3)</PresentationFormat>
  <Paragraphs>105</Paragraphs>
  <Slides>17</Slides>
  <Notes>1</Notes>
  <HiddenSlides>2</HiddenSlides>
  <MMClips>2</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Idioms in the English Language </vt:lpstr>
      <vt:lpstr>             Students will be able to :</vt:lpstr>
      <vt:lpstr>What is an idiom?</vt:lpstr>
      <vt:lpstr>Some Common Idioms!</vt:lpstr>
      <vt:lpstr>Some Idioms!</vt:lpstr>
      <vt:lpstr>Let’s Match! </vt:lpstr>
      <vt:lpstr>Please listen and read along to the following paragraph and answer the question on the next slide. </vt:lpstr>
      <vt:lpstr>PowerPoint Presentation</vt:lpstr>
      <vt:lpstr>PowerPoint Presentation</vt:lpstr>
      <vt:lpstr>PowerPoint Presentation</vt:lpstr>
      <vt:lpstr>    Click on the correct idiom to replace the words in orange. </vt:lpstr>
      <vt:lpstr>Which idiom is it?</vt:lpstr>
      <vt:lpstr>PowerPoint Presentation</vt:lpstr>
      <vt:lpstr>More Idioms and Pictures.</vt:lpstr>
      <vt:lpstr>Please explain these 3 idioms using the pictures from the previous slide:</vt:lpstr>
      <vt:lpstr>Have a great day!</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Idioms in the English Language</dc:title>
  <dc:creator>krambo3</dc:creator>
  <cp:lastModifiedBy>krambo3</cp:lastModifiedBy>
  <cp:revision>61</cp:revision>
  <dcterms:created xsi:type="dcterms:W3CDTF">2014-11-04T22:36:41Z</dcterms:created>
  <dcterms:modified xsi:type="dcterms:W3CDTF">2014-11-18T23:52:27Z</dcterms:modified>
</cp:coreProperties>
</file>