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63" r:id="rId5"/>
    <p:sldId id="264" r:id="rId6"/>
    <p:sldId id="265" r:id="rId7"/>
    <p:sldId id="258" r:id="rId8"/>
    <p:sldId id="262" r:id="rId9"/>
    <p:sldId id="259" r:id="rId10"/>
    <p:sldId id="260" r:id="rId11"/>
    <p:sldId id="267" r:id="rId12"/>
    <p:sldId id="270" r:id="rId13"/>
    <p:sldId id="271" r:id="rId14"/>
    <p:sldId id="272" r:id="rId15"/>
    <p:sldId id="273" r:id="rId16"/>
    <p:sldId id="268" r:id="rId17"/>
    <p:sldId id="269" r:id="rId18"/>
    <p:sldId id="261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B0373"/>
    <a:srgbClr val="B8C9FE"/>
    <a:srgbClr val="0445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C8336-D294-44E2-8A90-A002040FB98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DD8CD-5569-463C-AF06-91E28972C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D8CD-5569-463C-AF06-91E28972C8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61582-9117-4886-A138-D36991387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120DB-A0B7-4A82-8E0F-75473D5D5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99A77-2770-49C8-A21A-8BD1157A2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DD3D1-5894-428F-ADDA-24BAE51AD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68621-AFA1-40AA-942E-991B24DBC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15DCD-52B2-4E30-B465-97BD26DF6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7EE88-C00C-4553-89DB-5F717E424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C59AF-3191-4C14-BCC0-AAE133350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C39BE-B926-4CD9-B6B6-6E1A1EBFF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EFF63-7994-4B24-AFC0-D3A82580E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5FD3C-1C87-4929-BA9F-4C0FB4188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445C8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010F202F-C8A5-47A3-87AA-9E1128221F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7.xml"/><Relationship Id="rId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6.xml"/><Relationship Id="rId10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Correcto.wav" TargetMode="Externa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ncorrecto.wav" TargetMode="Externa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3716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Palatino Linotype" pitchFamily="18" charset="0"/>
              </a:rPr>
              <a:t>Los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Palatino Linotype" pitchFamily="18" charset="0"/>
              </a:rPr>
              <a:t>Sustantivos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Palatino Linotype" pitchFamily="18" charset="0"/>
              </a:rPr>
              <a:t> y Los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Palatino Linotype" pitchFamily="18" charset="0"/>
              </a:rPr>
              <a:t>Adjetivos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  <a:tileRect r="-100000" b="-1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Notched Right Arrow 6">
            <a:hlinkClick r:id="rId3" action="ppaction://hlinksldjump"/>
          </p:cNvPr>
          <p:cNvSpPr/>
          <p:nvPr/>
        </p:nvSpPr>
        <p:spPr>
          <a:xfrm>
            <a:off x="7467600" y="5791200"/>
            <a:ext cx="9906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124200"/>
            <a:ext cx="4619625" cy="27336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4000" b="1" u="sng" dirty="0" err="1" smtClean="0">
                <a:latin typeface="Palatino Linotype" pitchFamily="18" charset="0"/>
              </a:rPr>
              <a:t>Práctica</a:t>
            </a:r>
            <a:r>
              <a:rPr lang="en-US" b="1" u="sng" dirty="0" smtClean="0">
                <a:latin typeface="Palatino Linotype" pitchFamily="18" charset="0"/>
              </a:rPr>
              <a:t/>
            </a:r>
            <a:br>
              <a:rPr lang="en-US" b="1" u="sng" dirty="0" smtClean="0">
                <a:latin typeface="Palatino Linotype" pitchFamily="18" charset="0"/>
              </a:rPr>
            </a:br>
            <a:r>
              <a:rPr lang="en-US" sz="3200" i="1" dirty="0" smtClean="0">
                <a:latin typeface="Palatino Linotype" pitchFamily="18" charset="0"/>
              </a:rPr>
              <a:t>(Practice)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0292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Palatino Linotype" pitchFamily="18" charset="0"/>
                <a:hlinkClick r:id="rId3" action="ppaction://hlinksldjump"/>
              </a:rPr>
              <a:t>Jennifer Lopez</a:t>
            </a:r>
            <a:r>
              <a:rPr lang="en-US" sz="2600" dirty="0" smtClean="0">
                <a:latin typeface="Palatino Linotype" pitchFamily="18" charset="0"/>
              </a:rPr>
              <a:t> y </a:t>
            </a:r>
            <a:r>
              <a:rPr lang="en-US" sz="2600" dirty="0" smtClean="0">
                <a:latin typeface="Palatino Linotype" pitchFamily="18" charset="0"/>
                <a:hlinkClick r:id="rId4" action="ppaction://hlinksldjump"/>
              </a:rPr>
              <a:t>Selena</a:t>
            </a:r>
            <a:r>
              <a:rPr lang="en-US" sz="2600" dirty="0" smtClean="0">
                <a:latin typeface="Palatino Linotype" pitchFamily="18" charset="0"/>
              </a:rPr>
              <a:t> son </a:t>
            </a:r>
            <a:r>
              <a:rPr lang="en-US" sz="2600" dirty="0" err="1" smtClean="0">
                <a:latin typeface="Palatino Linotype" pitchFamily="18" charset="0"/>
              </a:rPr>
              <a:t>unas</a:t>
            </a:r>
            <a:r>
              <a:rPr lang="en-US" sz="2600" dirty="0" smtClean="0">
                <a:latin typeface="Palatino Linotype" pitchFamily="18" charset="0"/>
              </a:rPr>
              <a:t> </a:t>
            </a:r>
            <a:r>
              <a:rPr lang="en-US" sz="2600" dirty="0" err="1" smtClean="0">
                <a:latin typeface="Palatino Linotype" pitchFamily="18" charset="0"/>
              </a:rPr>
              <a:t>cantantes</a:t>
            </a:r>
            <a:r>
              <a:rPr lang="en-US" sz="2600" dirty="0" smtClean="0">
                <a:latin typeface="Palatino Linotype" pitchFamily="18" charset="0"/>
              </a:rPr>
              <a:t> __________.</a:t>
            </a:r>
          </a:p>
          <a:p>
            <a:pPr eaLnBrk="1" hangingPunct="1">
              <a:buNone/>
            </a:pPr>
            <a:r>
              <a:rPr lang="en-US" dirty="0" smtClean="0">
                <a:latin typeface="Palatino Linotype" pitchFamily="18" charset="0"/>
              </a:rPr>
              <a:t>		 				</a:t>
            </a:r>
          </a:p>
          <a:p>
            <a:pPr eaLnBrk="1" hangingPunct="1"/>
            <a:r>
              <a:rPr lang="en-US" sz="2600" dirty="0" smtClean="0">
                <a:latin typeface="Palatino Linotype" pitchFamily="18" charset="0"/>
                <a:hlinkClick r:id="rId5" action="ppaction://hlinksldjump"/>
              </a:rPr>
              <a:t>George Lopez </a:t>
            </a:r>
            <a:r>
              <a:rPr lang="en-US" sz="2600" dirty="0" err="1" smtClean="0">
                <a:latin typeface="Palatino Linotype" pitchFamily="18" charset="0"/>
              </a:rPr>
              <a:t>es</a:t>
            </a:r>
            <a:r>
              <a:rPr lang="en-US" sz="2600" dirty="0" smtClean="0">
                <a:latin typeface="Palatino Linotype" pitchFamily="18" charset="0"/>
              </a:rPr>
              <a:t> un actor __________.</a:t>
            </a:r>
          </a:p>
          <a:p>
            <a:pPr eaLnBrk="1" hangingPunct="1">
              <a:buNone/>
            </a:pPr>
            <a:r>
              <a:rPr lang="en-US" dirty="0" smtClean="0">
                <a:latin typeface="Palatino Linotype" pitchFamily="18" charset="0"/>
              </a:rPr>
              <a:t>					</a:t>
            </a:r>
          </a:p>
          <a:p>
            <a:pPr eaLnBrk="1" hangingPunct="1"/>
            <a:r>
              <a:rPr lang="en-US" sz="2600" dirty="0" err="1" smtClean="0">
                <a:latin typeface="Palatino Linotype" pitchFamily="18" charset="0"/>
                <a:hlinkClick r:id="rId6" action="ppaction://hlinksldjump"/>
              </a:rPr>
              <a:t>Frida</a:t>
            </a:r>
            <a:r>
              <a:rPr lang="en-US" sz="2600" dirty="0" smtClean="0">
                <a:latin typeface="Palatino Linotype" pitchFamily="18" charset="0"/>
                <a:hlinkClick r:id="rId6" action="ppaction://hlinksldjump"/>
              </a:rPr>
              <a:t> Kahlo </a:t>
            </a:r>
            <a:r>
              <a:rPr lang="en-US" sz="2600" dirty="0" smtClean="0">
                <a:latin typeface="Palatino Linotype" pitchFamily="18" charset="0"/>
              </a:rPr>
              <a:t>y </a:t>
            </a:r>
            <a:r>
              <a:rPr lang="en-US" sz="2600" dirty="0" smtClean="0">
                <a:latin typeface="Palatino Linotype" pitchFamily="18" charset="0"/>
                <a:hlinkClick r:id="rId7" action="ppaction://hlinksldjump"/>
              </a:rPr>
              <a:t>Diego Rivera </a:t>
            </a:r>
            <a:r>
              <a:rPr lang="en-US" sz="2600" dirty="0" smtClean="0">
                <a:latin typeface="Palatino Linotype" pitchFamily="18" charset="0"/>
              </a:rPr>
              <a:t>son </a:t>
            </a:r>
            <a:r>
              <a:rPr lang="en-US" sz="2600" dirty="0" err="1" smtClean="0">
                <a:latin typeface="Palatino Linotype" pitchFamily="18" charset="0"/>
              </a:rPr>
              <a:t>pintores</a:t>
            </a:r>
            <a:r>
              <a:rPr lang="en-US" sz="2600" dirty="0" smtClean="0">
                <a:latin typeface="Palatino Linotype" pitchFamily="18" charset="0"/>
              </a:rPr>
              <a:t>__________.</a:t>
            </a:r>
          </a:p>
          <a:p>
            <a:pPr eaLnBrk="1" hangingPunct="1">
              <a:buNone/>
            </a:pPr>
            <a:r>
              <a:rPr lang="en-US" dirty="0" smtClean="0">
                <a:latin typeface="Palatino Linotype" pitchFamily="18" charset="0"/>
              </a:rPr>
              <a:t>		 			</a:t>
            </a:r>
          </a:p>
          <a:p>
            <a:pPr eaLnBrk="1" hangingPunct="1"/>
            <a:r>
              <a:rPr lang="en-US" sz="2600" dirty="0" smtClean="0">
                <a:latin typeface="Palatino Linotype" pitchFamily="18" charset="0"/>
                <a:hlinkClick r:id="rId8" action="ppaction://hlinksldjump"/>
              </a:rPr>
              <a:t>Angel Falls </a:t>
            </a:r>
            <a:r>
              <a:rPr lang="en-US" sz="2600" dirty="0" err="1" smtClean="0">
                <a:latin typeface="Palatino Linotype" pitchFamily="18" charset="0"/>
              </a:rPr>
              <a:t>es</a:t>
            </a:r>
            <a:r>
              <a:rPr lang="en-US" sz="2600" dirty="0" smtClean="0">
                <a:latin typeface="Palatino Linotype" pitchFamily="18" charset="0"/>
              </a:rPr>
              <a:t> un </a:t>
            </a:r>
            <a:r>
              <a:rPr lang="en-US" sz="2600" dirty="0" err="1" smtClean="0">
                <a:latin typeface="Palatino Linotype" pitchFamily="18" charset="0"/>
              </a:rPr>
              <a:t>salto</a:t>
            </a:r>
            <a:r>
              <a:rPr lang="en-US" sz="2600" dirty="0" smtClean="0">
                <a:latin typeface="Palatino Linotype" pitchFamily="18" charset="0"/>
              </a:rPr>
              <a:t> __________.</a:t>
            </a:r>
          </a:p>
          <a:p>
            <a:pPr eaLnBrk="1" hangingPunct="1"/>
            <a:endParaRPr lang="en-US" sz="2600" dirty="0" smtClean="0">
              <a:latin typeface="Palatino Linotype" pitchFamily="18" charset="0"/>
            </a:endParaRPr>
          </a:p>
          <a:p>
            <a:pPr eaLnBrk="1" hangingPunct="1"/>
            <a:r>
              <a:rPr lang="en-US" sz="2600" dirty="0" smtClean="0">
                <a:latin typeface="Palatino Linotype" pitchFamily="18" charset="0"/>
                <a:hlinkClick r:id="rId9" action="ppaction://hlinksldjump"/>
              </a:rPr>
              <a:t>Sonia </a:t>
            </a:r>
            <a:r>
              <a:rPr lang="en-US" sz="2600" dirty="0" err="1" smtClean="0">
                <a:latin typeface="Palatino Linotype" pitchFamily="18" charset="0"/>
                <a:hlinkClick r:id="rId9" action="ppaction://hlinksldjump"/>
              </a:rPr>
              <a:t>Sotomayor</a:t>
            </a:r>
            <a:r>
              <a:rPr lang="en-US" sz="2600" dirty="0" smtClean="0">
                <a:latin typeface="Palatino Linotype" pitchFamily="18" charset="0"/>
              </a:rPr>
              <a:t> </a:t>
            </a:r>
            <a:r>
              <a:rPr lang="en-US" sz="2600" dirty="0" err="1" smtClean="0">
                <a:latin typeface="Palatino Linotype" pitchFamily="18" charset="0"/>
              </a:rPr>
              <a:t>es</a:t>
            </a:r>
            <a:r>
              <a:rPr lang="en-US" sz="2600" dirty="0" smtClean="0">
                <a:latin typeface="Palatino Linotype" pitchFamily="18" charset="0"/>
              </a:rPr>
              <a:t> </a:t>
            </a:r>
            <a:r>
              <a:rPr lang="en-US" sz="2600" dirty="0" err="1" smtClean="0">
                <a:latin typeface="Palatino Linotype" pitchFamily="18" charset="0"/>
              </a:rPr>
              <a:t>una</a:t>
            </a:r>
            <a:r>
              <a:rPr lang="en-US" sz="2600" dirty="0" smtClean="0">
                <a:latin typeface="Palatino Linotype" pitchFamily="18" charset="0"/>
              </a:rPr>
              <a:t> </a:t>
            </a:r>
            <a:r>
              <a:rPr lang="en-US" sz="2600" dirty="0" err="1" smtClean="0">
                <a:latin typeface="Palatino Linotype" pitchFamily="18" charset="0"/>
              </a:rPr>
              <a:t>juez</a:t>
            </a:r>
            <a:r>
              <a:rPr lang="en-US" sz="2600" dirty="0" smtClean="0">
                <a:latin typeface="Palatino Linotype" pitchFamily="18" charset="0"/>
              </a:rPr>
              <a:t> __________</a:t>
            </a:r>
          </a:p>
          <a:p>
            <a:pPr eaLnBrk="1" hangingPunct="1">
              <a:buNone/>
            </a:pPr>
            <a:endParaRPr lang="en-US" sz="2600" dirty="0" smtClean="0">
              <a:latin typeface="Palatino Linotype" pitchFamily="18" charset="0"/>
            </a:endParaRPr>
          </a:p>
          <a:p>
            <a:pPr eaLnBrk="1" hangingPunct="1"/>
            <a:endParaRPr lang="en-US" sz="2600" dirty="0" smtClean="0">
              <a:latin typeface="Palatino Linotype" pitchFamily="18" charset="0"/>
            </a:endParaRPr>
          </a:p>
          <a:p>
            <a:pPr eaLnBrk="1" hangingPunct="1">
              <a:buNone/>
            </a:pPr>
            <a:r>
              <a:rPr lang="en-US" dirty="0" smtClean="0">
                <a:latin typeface="Palatino Linotype" pitchFamily="18" charset="0"/>
              </a:rPr>
              <a:t>					</a:t>
            </a:r>
          </a:p>
        </p:txBody>
      </p:sp>
      <p:sp>
        <p:nvSpPr>
          <p:cNvPr id="4" name="Flowchart: Terminator 3">
            <a:hlinkClick r:id="rId10" action="ppaction://hlinksldjump"/>
          </p:cNvPr>
          <p:cNvSpPr/>
          <p:nvPr/>
        </p:nvSpPr>
        <p:spPr>
          <a:xfrm>
            <a:off x="1371600" y="19050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Palatino Linotype" pitchFamily="18" charset="0"/>
              </a:rPr>
              <a:t>famosos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lowchart: Terminator 4">
            <a:hlinkClick r:id="rId11" action="ppaction://hlinksldjump"/>
          </p:cNvPr>
          <p:cNvSpPr/>
          <p:nvPr/>
        </p:nvSpPr>
        <p:spPr>
          <a:xfrm>
            <a:off x="4953000" y="19050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Palatino Linotype" pitchFamily="18" charset="0"/>
              </a:rPr>
              <a:t>famosas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lowchart: Terminator 5">
            <a:hlinkClick r:id="rId11" action="ppaction://hlinksldjump"/>
          </p:cNvPr>
          <p:cNvSpPr/>
          <p:nvPr/>
        </p:nvSpPr>
        <p:spPr>
          <a:xfrm>
            <a:off x="1371600" y="28956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Palatino Linotype" pitchFamily="18" charset="0"/>
              </a:rPr>
              <a:t>cómico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Terminator 6">
            <a:hlinkClick r:id="rId10" action="ppaction://hlinksldjump"/>
          </p:cNvPr>
          <p:cNvSpPr/>
          <p:nvPr/>
        </p:nvSpPr>
        <p:spPr>
          <a:xfrm>
            <a:off x="5029200" y="28956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Palatino Linotype" pitchFamily="18" charset="0"/>
              </a:rPr>
              <a:t>cómica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lowchart: Terminator 7">
            <a:hlinkClick r:id="rId11" action="ppaction://hlinksldjump"/>
          </p:cNvPr>
          <p:cNvSpPr/>
          <p:nvPr/>
        </p:nvSpPr>
        <p:spPr>
          <a:xfrm>
            <a:off x="1447800" y="41148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Palatino Linotype" pitchFamily="18" charset="0"/>
              </a:rPr>
              <a:t>mexicanos</a:t>
            </a:r>
            <a:endParaRPr lang="en-US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9" name="Flowchart: Terminator 8">
            <a:hlinkClick r:id="rId10" action="ppaction://hlinksldjump"/>
          </p:cNvPr>
          <p:cNvSpPr/>
          <p:nvPr/>
        </p:nvSpPr>
        <p:spPr>
          <a:xfrm>
            <a:off x="5029200" y="41148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Palatino Linotype" pitchFamily="18" charset="0"/>
              </a:rPr>
              <a:t>mexicanas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Terminator 9">
            <a:hlinkClick r:id="rId11" action="ppaction://hlinksldjump"/>
          </p:cNvPr>
          <p:cNvSpPr/>
          <p:nvPr/>
        </p:nvSpPr>
        <p:spPr>
          <a:xfrm>
            <a:off x="1447800" y="50292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Palatino Linotype" pitchFamily="18" charset="0"/>
              </a:rPr>
              <a:t>venezolano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lowchart: Terminator 10">
            <a:hlinkClick r:id="rId10" action="ppaction://hlinksldjump"/>
          </p:cNvPr>
          <p:cNvSpPr/>
          <p:nvPr/>
        </p:nvSpPr>
        <p:spPr>
          <a:xfrm>
            <a:off x="5105400" y="50292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Palatino Linotype" pitchFamily="18" charset="0"/>
              </a:rPr>
              <a:t>venezolana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Terminator 11">
            <a:hlinkClick r:id="rId10" action="ppaction://hlinksldjump"/>
          </p:cNvPr>
          <p:cNvSpPr/>
          <p:nvPr/>
        </p:nvSpPr>
        <p:spPr>
          <a:xfrm>
            <a:off x="1524000" y="60198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Palatino Linotype" pitchFamily="18" charset="0"/>
              </a:rPr>
              <a:t>portorriqueño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Flowchart: Terminator 12">
            <a:hlinkClick r:id="rId11" action="ppaction://hlinksldjump"/>
          </p:cNvPr>
          <p:cNvSpPr/>
          <p:nvPr/>
        </p:nvSpPr>
        <p:spPr>
          <a:xfrm>
            <a:off x="5105400" y="60198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Palatino Linotype" pitchFamily="18" charset="0"/>
              </a:rPr>
              <a:t>portorriqueña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86200" y="1219200"/>
            <a:ext cx="3505200" cy="5539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Sonia </a:t>
            </a:r>
            <a:r>
              <a:rPr lang="en-US" sz="3000" b="1" u="sng" dirty="0" err="1" smtClean="0"/>
              <a:t>Sotomayor</a:t>
            </a:r>
            <a:endParaRPr lang="en-US" sz="3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9050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Sonia </a:t>
            </a:r>
            <a:r>
              <a:rPr lang="en-US" sz="2400" i="1" dirty="0" err="1" smtClean="0"/>
              <a:t>Sotomayor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es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primera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mujer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espana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llegar</a:t>
            </a:r>
            <a:r>
              <a:rPr lang="en-US" sz="2400" i="1" dirty="0" smtClean="0"/>
              <a:t> a ser </a:t>
            </a:r>
            <a:r>
              <a:rPr lang="en-US" sz="2400" i="1" dirty="0" err="1" smtClean="0"/>
              <a:t>una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juez</a:t>
            </a:r>
            <a:r>
              <a:rPr lang="en-US" sz="2400" i="1" dirty="0" smtClean="0"/>
              <a:t> en la Corte </a:t>
            </a:r>
            <a:r>
              <a:rPr lang="en-US" sz="2400" i="1" dirty="0" err="1" smtClean="0"/>
              <a:t>Soprema</a:t>
            </a:r>
            <a:r>
              <a:rPr lang="en-US" sz="2400" i="1" dirty="0" smtClean="0"/>
              <a:t>.  </a:t>
            </a:r>
            <a:r>
              <a:rPr lang="en-US" sz="2400" i="1" dirty="0" err="1" smtClean="0"/>
              <a:t>También</a:t>
            </a:r>
            <a:r>
              <a:rPr lang="en-US" sz="2400" i="1" dirty="0" smtClean="0"/>
              <a:t> , </a:t>
            </a:r>
            <a:r>
              <a:rPr lang="en-US" sz="2400" i="1" dirty="0" err="1" smtClean="0"/>
              <a:t>ella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es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tercera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mujer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nombrado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esta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posición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953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Esta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foto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fue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obtenido</a:t>
            </a:r>
            <a:r>
              <a:rPr lang="en-US" b="1" u="sng" dirty="0" smtClean="0"/>
              <a:t> del </a:t>
            </a:r>
            <a:r>
              <a:rPr lang="en-US" b="1" u="sng" dirty="0" err="1" smtClean="0"/>
              <a:t>sitio</a:t>
            </a:r>
            <a:r>
              <a:rPr lang="en-US" b="1" u="sng" dirty="0" smtClean="0"/>
              <a:t>:</a:t>
            </a:r>
            <a:endParaRPr lang="en-US" sz="1650" b="1" dirty="0" smtClean="0"/>
          </a:p>
          <a:p>
            <a:pPr algn="ctr"/>
            <a:r>
              <a:rPr lang="en-US" i="1" dirty="0" smtClean="0"/>
              <a:t>http://pubrecord.org/law/3438/sotomayor-umpire-strike-out</a:t>
            </a:r>
            <a:r>
              <a:rPr lang="en-US" dirty="0" smtClean="0"/>
              <a:t>/</a:t>
            </a:r>
          </a:p>
        </p:txBody>
      </p:sp>
      <p:sp>
        <p:nvSpPr>
          <p:cNvPr id="9" name="Curved Left Arrow 8">
            <a:hlinkClick r:id="rId4" action="ppaction://hlinksldjump"/>
          </p:cNvPr>
          <p:cNvSpPr/>
          <p:nvPr/>
        </p:nvSpPr>
        <p:spPr>
          <a:xfrm>
            <a:off x="7924800" y="5486400"/>
            <a:ext cx="914400" cy="838200"/>
          </a:xfrm>
          <a:prstGeom prst="curvedLeftArrow">
            <a:avLst>
              <a:gd name="adj1" fmla="val 26525"/>
              <a:gd name="adj2" fmla="val 50000"/>
              <a:gd name="adj3" fmla="val 38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38600" y="990600"/>
            <a:ext cx="3505200" cy="5539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Selena</a:t>
            </a:r>
            <a:endParaRPr lang="en-US" sz="3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Esta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foto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fue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obtenido</a:t>
            </a:r>
            <a:r>
              <a:rPr lang="en-US" b="1" u="sng" dirty="0" smtClean="0"/>
              <a:t> del </a:t>
            </a:r>
            <a:r>
              <a:rPr lang="en-US" b="1" u="sng" dirty="0" err="1" smtClean="0"/>
              <a:t>sitio</a:t>
            </a:r>
            <a:r>
              <a:rPr lang="en-US" b="1" u="sng" dirty="0" smtClean="0"/>
              <a:t>:</a:t>
            </a:r>
            <a:endParaRPr lang="en-US" sz="1650" b="1" dirty="0" smtClean="0"/>
          </a:p>
          <a:p>
            <a:pPr algn="ctr"/>
            <a:r>
              <a:rPr lang="en-US" i="1" dirty="0" smtClean="0"/>
              <a:t>http://www.biografiasyvidas.com/biografia/s/selena.htm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18288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Selena </a:t>
            </a:r>
            <a:r>
              <a:rPr lang="en-US" sz="2400" i="1" dirty="0" err="1" smtClean="0"/>
              <a:t>fue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cantante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tejana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llegó</a:t>
            </a:r>
            <a:r>
              <a:rPr lang="en-US" sz="2400" i="1" dirty="0" smtClean="0"/>
              <a:t> a ser </a:t>
            </a:r>
            <a:r>
              <a:rPr lang="en-US" sz="2400" i="1" dirty="0" err="1" smtClean="0"/>
              <a:t>famosa</a:t>
            </a:r>
            <a:r>
              <a:rPr lang="en-US" sz="2400" i="1" dirty="0" smtClean="0"/>
              <a:t> en </a:t>
            </a:r>
            <a:r>
              <a:rPr lang="en-US" sz="2400" i="1" dirty="0" err="1" smtClean="0"/>
              <a:t>las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noventas</a:t>
            </a:r>
            <a:r>
              <a:rPr lang="en-US" sz="2400" i="1" dirty="0" smtClean="0"/>
              <a:t>.  </a:t>
            </a:r>
            <a:r>
              <a:rPr lang="en-US" sz="2400" i="1" dirty="0" err="1" smtClean="0"/>
              <a:t>Unas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sus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canciones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conocidas</a:t>
            </a:r>
            <a:r>
              <a:rPr lang="en-US" sz="2400" i="1" dirty="0" smtClean="0"/>
              <a:t> son “Amor </a:t>
            </a:r>
            <a:r>
              <a:rPr lang="en-US" sz="2400" i="1" dirty="0" err="1" smtClean="0"/>
              <a:t>Prohibido</a:t>
            </a:r>
            <a:r>
              <a:rPr lang="en-US" sz="2400" i="1" dirty="0" smtClean="0"/>
              <a:t>” y “No Me </a:t>
            </a:r>
            <a:r>
              <a:rPr lang="en-US" sz="2400" i="1" dirty="0" err="1" smtClean="0"/>
              <a:t>Queda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Aás</a:t>
            </a:r>
            <a:r>
              <a:rPr lang="en-US" sz="2400" i="1" dirty="0" smtClean="0"/>
              <a:t>”.  Elle </a:t>
            </a:r>
            <a:r>
              <a:rPr lang="en-US" sz="2400" i="1" dirty="0" err="1" smtClean="0"/>
              <a:t>fue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matado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por</a:t>
            </a:r>
            <a:r>
              <a:rPr lang="en-US" sz="2400" i="1" dirty="0" smtClean="0"/>
              <a:t> el </a:t>
            </a:r>
            <a:r>
              <a:rPr lang="en-US" sz="2400" i="1" dirty="0" err="1" smtClean="0"/>
              <a:t>presidente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su</a:t>
            </a:r>
            <a:r>
              <a:rPr lang="en-US" sz="2400" i="1" dirty="0" smtClean="0"/>
              <a:t> club de fans, Yolanda </a:t>
            </a:r>
            <a:r>
              <a:rPr lang="en-US" sz="2400" i="1" dirty="0" err="1" smtClean="0"/>
              <a:t>Saldívar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9" name="Curved Left Arrow 8">
            <a:hlinkClick r:id="rId4" action="ppaction://hlinksldjump"/>
          </p:cNvPr>
          <p:cNvSpPr/>
          <p:nvPr/>
        </p:nvSpPr>
        <p:spPr>
          <a:xfrm>
            <a:off x="7924800" y="5486400"/>
            <a:ext cx="914400" cy="838200"/>
          </a:xfrm>
          <a:prstGeom prst="curvedLeftArrow">
            <a:avLst>
              <a:gd name="adj1" fmla="val 26525"/>
              <a:gd name="adj2" fmla="val 50000"/>
              <a:gd name="adj3" fmla="val 38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290931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48006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Esta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foto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fue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obtenido</a:t>
            </a:r>
            <a:r>
              <a:rPr lang="en-US" b="1" u="sng" dirty="0" smtClean="0"/>
              <a:t> del </a:t>
            </a:r>
            <a:r>
              <a:rPr lang="en-US" b="1" u="sng" dirty="0" err="1" smtClean="0"/>
              <a:t>sitio</a:t>
            </a:r>
            <a:r>
              <a:rPr lang="en-US" b="1" u="sng" dirty="0" smtClean="0"/>
              <a:t>:</a:t>
            </a:r>
            <a:endParaRPr lang="en-US" sz="1650" b="1" dirty="0" smtClean="0"/>
          </a:p>
          <a:p>
            <a:pPr algn="ctr"/>
            <a:r>
              <a:rPr lang="en-US" i="1" dirty="0" smtClean="0"/>
              <a:t>http://www.buzztab.com/celebrity/tribute-frida-kahlo-mexican-painter-09548/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990600"/>
            <a:ext cx="3505200" cy="5539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/>
              <a:t>Frida</a:t>
            </a:r>
            <a:r>
              <a:rPr lang="en-US" sz="3000" b="1" u="sng" dirty="0" smtClean="0"/>
              <a:t> Kahlo</a:t>
            </a:r>
            <a:endParaRPr lang="en-US" sz="3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6764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Frida</a:t>
            </a:r>
            <a:r>
              <a:rPr lang="en-US" sz="2400" i="1" dirty="0" smtClean="0"/>
              <a:t> Kahlo </a:t>
            </a:r>
            <a:r>
              <a:rPr lang="en-US" sz="2400" i="1" dirty="0" err="1" smtClean="0"/>
              <a:t>fue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artista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nacido</a:t>
            </a:r>
            <a:r>
              <a:rPr lang="en-US" sz="2400" i="1" dirty="0" smtClean="0"/>
              <a:t> en México.  Ella </a:t>
            </a:r>
            <a:r>
              <a:rPr lang="en-US" sz="2400" i="1" dirty="0" err="1" smtClean="0"/>
              <a:t>fue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conocida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autoretratos</a:t>
            </a:r>
            <a:r>
              <a:rPr lang="en-US" sz="2400" i="1" dirty="0" smtClean="0"/>
              <a:t> y </a:t>
            </a:r>
            <a:r>
              <a:rPr lang="en-US" sz="2400" i="1" dirty="0" err="1" smtClean="0"/>
              <a:t>otros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cuadros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indígenas</a:t>
            </a:r>
            <a:r>
              <a:rPr lang="en-US" sz="2400" i="1" dirty="0" smtClean="0"/>
              <a:t> y </a:t>
            </a:r>
            <a:r>
              <a:rPr lang="en-US" sz="2400" i="1" dirty="0" err="1" smtClean="0"/>
              <a:t>feministas</a:t>
            </a:r>
            <a:r>
              <a:rPr lang="en-US" sz="2400" i="1" dirty="0" smtClean="0"/>
              <a:t>.  Ella </a:t>
            </a:r>
            <a:r>
              <a:rPr lang="en-US" sz="2400" i="1" dirty="0" err="1" smtClean="0"/>
              <a:t>fue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casada</a:t>
            </a:r>
            <a:r>
              <a:rPr lang="en-US" sz="2400" i="1" dirty="0" smtClean="0"/>
              <a:t> a Diego Rivera.</a:t>
            </a:r>
            <a:endParaRPr lang="en-US" sz="2400" i="1" dirty="0"/>
          </a:p>
        </p:txBody>
      </p:sp>
      <p:sp>
        <p:nvSpPr>
          <p:cNvPr id="8" name="Curved Left Arrow 7">
            <a:hlinkClick r:id="rId4" action="ppaction://hlinksldjump"/>
          </p:cNvPr>
          <p:cNvSpPr/>
          <p:nvPr/>
        </p:nvSpPr>
        <p:spPr>
          <a:xfrm>
            <a:off x="7924800" y="5486400"/>
            <a:ext cx="914400" cy="838200"/>
          </a:xfrm>
          <a:prstGeom prst="curvedLeftArrow">
            <a:avLst>
              <a:gd name="adj1" fmla="val 26525"/>
              <a:gd name="adj2" fmla="val 50000"/>
              <a:gd name="adj3" fmla="val 38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3048000" cy="37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4648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Esta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foto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fue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obtenido</a:t>
            </a:r>
            <a:r>
              <a:rPr lang="en-US" b="1" u="sng" dirty="0" smtClean="0"/>
              <a:t> del </a:t>
            </a:r>
            <a:r>
              <a:rPr lang="en-US" b="1" u="sng" dirty="0" err="1" smtClean="0"/>
              <a:t>sitio</a:t>
            </a:r>
            <a:r>
              <a:rPr lang="en-US" b="1" u="sng" dirty="0" smtClean="0"/>
              <a:t>:</a:t>
            </a:r>
            <a:endParaRPr lang="en-US" sz="1650" b="1" dirty="0" smtClean="0"/>
          </a:p>
          <a:p>
            <a:pPr algn="ctr"/>
            <a:r>
              <a:rPr lang="en-US" i="1" dirty="0" smtClean="0"/>
              <a:t>http://www.historyplace.com/specials/calendar/docs-pix/dec-rivera.htm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762000"/>
            <a:ext cx="3505200" cy="5539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Diego Rivera</a:t>
            </a:r>
            <a:endParaRPr lang="en-US" sz="3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5240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Diego Rivera </a:t>
            </a:r>
            <a:r>
              <a:rPr lang="en-US" sz="2400" i="1" dirty="0" err="1" smtClean="0"/>
              <a:t>fue</a:t>
            </a:r>
            <a:r>
              <a:rPr lang="en-US" sz="2400" i="1" dirty="0" smtClean="0"/>
              <a:t> un </a:t>
            </a:r>
            <a:r>
              <a:rPr lang="en-US" sz="2400" i="1" dirty="0" err="1" smtClean="0"/>
              <a:t>artista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mexicano</a:t>
            </a:r>
            <a:r>
              <a:rPr lang="en-US" sz="2400" i="1" dirty="0" smtClean="0"/>
              <a:t>.  </a:t>
            </a:r>
            <a:r>
              <a:rPr lang="en-US" sz="2400" i="1" dirty="0" err="1" smtClean="0"/>
              <a:t>Él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mejor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conocido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sus</a:t>
            </a:r>
            <a:r>
              <a:rPr lang="en-US" sz="2400" i="1" dirty="0" smtClean="0"/>
              <a:t> murals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se </a:t>
            </a:r>
            <a:r>
              <a:rPr lang="en-US" sz="2400" i="1" dirty="0" err="1" smtClean="0"/>
              <a:t>representaron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movimientos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políticos</a:t>
            </a:r>
            <a:r>
              <a:rPr lang="en-US" sz="2400" i="1" dirty="0" smtClean="0"/>
              <a:t>.  </a:t>
            </a:r>
            <a:r>
              <a:rPr lang="en-US" sz="2400" i="1" dirty="0" err="1" smtClean="0"/>
              <a:t>Él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casado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Frida</a:t>
            </a:r>
            <a:r>
              <a:rPr lang="en-US" sz="2400" i="1" dirty="0" smtClean="0"/>
              <a:t> Kahlo.</a:t>
            </a:r>
            <a:endParaRPr lang="en-US" sz="2400" i="1" dirty="0"/>
          </a:p>
        </p:txBody>
      </p:sp>
      <p:sp>
        <p:nvSpPr>
          <p:cNvPr id="8" name="Curved Left Arrow 7">
            <a:hlinkClick r:id="rId4" action="ppaction://hlinksldjump"/>
          </p:cNvPr>
          <p:cNvSpPr/>
          <p:nvPr/>
        </p:nvSpPr>
        <p:spPr>
          <a:xfrm>
            <a:off x="7924800" y="5486400"/>
            <a:ext cx="914400" cy="838200"/>
          </a:xfrm>
          <a:prstGeom prst="curvedLeftArrow">
            <a:avLst>
              <a:gd name="adj1" fmla="val 26525"/>
              <a:gd name="adj2" fmla="val 50000"/>
              <a:gd name="adj3" fmla="val 38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2667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4800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Esta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foto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fue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obtenido</a:t>
            </a:r>
            <a:r>
              <a:rPr lang="en-US" b="1" u="sng" dirty="0" smtClean="0"/>
              <a:t> del </a:t>
            </a:r>
            <a:r>
              <a:rPr lang="en-US" b="1" u="sng" dirty="0" err="1" smtClean="0"/>
              <a:t>sitio</a:t>
            </a:r>
            <a:r>
              <a:rPr lang="en-US" b="1" u="sng" dirty="0" smtClean="0"/>
              <a:t>:</a:t>
            </a:r>
            <a:endParaRPr lang="en-US" sz="1650" b="1" dirty="0" smtClean="0"/>
          </a:p>
          <a:p>
            <a:pPr algn="ctr"/>
            <a:r>
              <a:rPr lang="en-US" i="1" dirty="0" smtClean="0"/>
              <a:t>http://salto-angel.com/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762000"/>
            <a:ext cx="3505200" cy="5539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Angel Falls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15240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Angel Falls, o El Salto Angel, </a:t>
            </a:r>
            <a:r>
              <a:rPr lang="en-US" sz="2400" i="1" dirty="0" err="1" smtClean="0"/>
              <a:t>es</a:t>
            </a:r>
            <a:r>
              <a:rPr lang="en-US" sz="2400" i="1" dirty="0" smtClean="0"/>
              <a:t> el </a:t>
            </a:r>
            <a:r>
              <a:rPr lang="en-US" sz="2400" i="1" dirty="0" err="1" smtClean="0"/>
              <a:t>salto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más</a:t>
            </a:r>
            <a:r>
              <a:rPr lang="en-US" sz="2400" i="1" dirty="0" smtClean="0"/>
              <a:t> alto en el </a:t>
            </a:r>
            <a:r>
              <a:rPr lang="en-US" sz="2400" i="1" dirty="0" err="1" smtClean="0"/>
              <a:t>mundo</a:t>
            </a:r>
            <a:r>
              <a:rPr lang="en-US" sz="2400" i="1" dirty="0" smtClean="0"/>
              <a:t>.  El Salto Angel </a:t>
            </a:r>
            <a:r>
              <a:rPr lang="en-US" sz="2400" i="1" dirty="0" err="1" smtClean="0"/>
              <a:t>está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situado</a:t>
            </a:r>
            <a:r>
              <a:rPr lang="en-US" sz="2400" i="1" dirty="0" smtClean="0"/>
              <a:t> en Venezuela.  A </a:t>
            </a:r>
            <a:r>
              <a:rPr lang="en-US" sz="2400" i="1" dirty="0" err="1" smtClean="0"/>
              <a:t>su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punto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máximo</a:t>
            </a:r>
            <a:r>
              <a:rPr lang="en-US" sz="2400" i="1" dirty="0" smtClean="0"/>
              <a:t>, el Salto Angel </a:t>
            </a:r>
            <a:r>
              <a:rPr lang="en-US" sz="2400" i="1" dirty="0" err="1" smtClean="0"/>
              <a:t>es</a:t>
            </a:r>
            <a:r>
              <a:rPr lang="en-US" sz="2400" i="1" dirty="0" smtClean="0"/>
              <a:t> 807 metros.  </a:t>
            </a:r>
            <a:endParaRPr lang="en-US" sz="2400" i="1" dirty="0"/>
          </a:p>
        </p:txBody>
      </p:sp>
      <p:sp>
        <p:nvSpPr>
          <p:cNvPr id="8" name="Curved Left Arrow 7">
            <a:hlinkClick r:id="rId4" action="ppaction://hlinksldjump"/>
          </p:cNvPr>
          <p:cNvSpPr/>
          <p:nvPr/>
        </p:nvSpPr>
        <p:spPr>
          <a:xfrm>
            <a:off x="7924800" y="5486400"/>
            <a:ext cx="914400" cy="838200"/>
          </a:xfrm>
          <a:prstGeom prst="curvedLeftArrow">
            <a:avLst>
              <a:gd name="adj1" fmla="val 26525"/>
              <a:gd name="adj2" fmla="val 50000"/>
              <a:gd name="adj3" fmla="val 38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4648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Esta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foto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fue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obtenido</a:t>
            </a:r>
            <a:r>
              <a:rPr lang="en-US" b="1" u="sng" dirty="0" smtClean="0"/>
              <a:t> del </a:t>
            </a:r>
            <a:r>
              <a:rPr lang="en-US" b="1" u="sng" dirty="0" err="1" smtClean="0"/>
              <a:t>sitio</a:t>
            </a:r>
            <a:r>
              <a:rPr lang="en-US" b="1" u="sng" dirty="0" smtClean="0"/>
              <a:t>:</a:t>
            </a:r>
            <a:endParaRPr lang="en-US" sz="1650" b="1" dirty="0" smtClean="0"/>
          </a:p>
          <a:p>
            <a:pPr algn="ctr"/>
            <a:r>
              <a:rPr lang="en-US" i="1" dirty="0" smtClean="0"/>
              <a:t>http://i214.photobucket.com/albums/cc126/kleptoelayouts/GeorgeLopez.jpg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762000"/>
            <a:ext cx="3505200" cy="5539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George Lopez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15240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George Lopez </a:t>
            </a:r>
            <a:r>
              <a:rPr lang="en-US" sz="2400" i="1" dirty="0" err="1" smtClean="0"/>
              <a:t>es</a:t>
            </a:r>
            <a:r>
              <a:rPr lang="en-US" sz="2400" i="1" dirty="0" smtClean="0"/>
              <a:t> un </a:t>
            </a:r>
            <a:r>
              <a:rPr lang="en-US" sz="2400" i="1" dirty="0" err="1" smtClean="0"/>
              <a:t>cómico</a:t>
            </a:r>
            <a:r>
              <a:rPr lang="en-US" sz="2400" i="1" dirty="0" smtClean="0"/>
              <a:t> y actor </a:t>
            </a:r>
            <a:r>
              <a:rPr lang="en-US" sz="2400" i="1" dirty="0" err="1" smtClean="0"/>
              <a:t>famoso</a:t>
            </a:r>
            <a:r>
              <a:rPr lang="en-US" sz="2400" i="1" dirty="0" smtClean="0"/>
              <a:t>.  </a:t>
            </a:r>
            <a:r>
              <a:rPr lang="en-US" sz="2400" i="1" dirty="0" err="1" smtClean="0"/>
              <a:t>Él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nacido</a:t>
            </a:r>
            <a:r>
              <a:rPr lang="en-US" sz="2400" i="1" dirty="0" smtClean="0"/>
              <a:t> en los </a:t>
            </a:r>
            <a:r>
              <a:rPr lang="en-US" sz="2400" i="1" dirty="0" err="1" smtClean="0"/>
              <a:t>estados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unidos</a:t>
            </a:r>
            <a:r>
              <a:rPr lang="en-US" sz="2400" i="1" dirty="0" smtClean="0"/>
              <a:t> en California.  George Lopez </a:t>
            </a:r>
            <a:r>
              <a:rPr lang="en-US" sz="2400" i="1" dirty="0" err="1" smtClean="0"/>
              <a:t>tuvo</a:t>
            </a:r>
            <a:r>
              <a:rPr lang="en-US" sz="2400" i="1" dirty="0" smtClean="0"/>
              <a:t> un </a:t>
            </a:r>
            <a:r>
              <a:rPr lang="en-US" sz="2400" i="1" dirty="0" err="1" smtClean="0"/>
              <a:t>programa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televison</a:t>
            </a:r>
            <a:r>
              <a:rPr lang="en-US" sz="2400" i="1" dirty="0" smtClean="0"/>
              <a:t> y </a:t>
            </a:r>
            <a:r>
              <a:rPr lang="en-US" sz="2400" i="1" dirty="0" err="1" smtClean="0"/>
              <a:t>ahora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tiene</a:t>
            </a:r>
            <a:r>
              <a:rPr lang="en-US" sz="2400" i="1" dirty="0" smtClean="0"/>
              <a:t> un </a:t>
            </a:r>
            <a:r>
              <a:rPr lang="en-US" sz="2400" i="1" dirty="0" err="1" smtClean="0"/>
              <a:t>programa</a:t>
            </a:r>
            <a:r>
              <a:rPr lang="en-US" sz="2400" i="1" dirty="0" smtClean="0"/>
              <a:t> de debate.</a:t>
            </a:r>
            <a:endParaRPr lang="en-US" sz="2400" i="1" dirty="0"/>
          </a:p>
        </p:txBody>
      </p:sp>
      <p:sp>
        <p:nvSpPr>
          <p:cNvPr id="9" name="Curved Left Arrow 8">
            <a:hlinkClick r:id="rId4" action="ppaction://hlinksldjump"/>
          </p:cNvPr>
          <p:cNvSpPr/>
          <p:nvPr/>
        </p:nvSpPr>
        <p:spPr>
          <a:xfrm>
            <a:off x="7924800" y="5486400"/>
            <a:ext cx="914400" cy="838200"/>
          </a:xfrm>
          <a:prstGeom prst="curvedLeftArrow">
            <a:avLst>
              <a:gd name="adj1" fmla="val 26525"/>
              <a:gd name="adj2" fmla="val 50000"/>
              <a:gd name="adj3" fmla="val 38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43400" y="685800"/>
            <a:ext cx="3505200" cy="5539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Jennifer Lopez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267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Esta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foto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fue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obtenido</a:t>
            </a:r>
            <a:r>
              <a:rPr lang="en-US" b="1" u="sng" dirty="0" smtClean="0"/>
              <a:t> del </a:t>
            </a:r>
            <a:r>
              <a:rPr lang="en-US" b="1" u="sng" dirty="0" err="1" smtClean="0"/>
              <a:t>sitio</a:t>
            </a:r>
            <a:r>
              <a:rPr lang="en-US" b="1" u="sng" dirty="0" smtClean="0"/>
              <a:t>:</a:t>
            </a:r>
            <a:endParaRPr lang="en-US" sz="1650" b="1" dirty="0" smtClean="0"/>
          </a:p>
          <a:p>
            <a:pPr algn="ctr"/>
            <a:r>
              <a:rPr lang="en-US" i="1" dirty="0" smtClean="0"/>
              <a:t>http://www.jenniferlopez.com/photos/54/all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371600"/>
            <a:ext cx="327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 Jennifer Lopez </a:t>
            </a:r>
            <a:r>
              <a:rPr lang="en-US" sz="2400" i="1" dirty="0" err="1" smtClean="0"/>
              <a:t>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actriz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cantante</a:t>
            </a:r>
            <a:r>
              <a:rPr lang="en-US" sz="2400" i="1" dirty="0" smtClean="0"/>
              <a:t>, y </a:t>
            </a:r>
            <a:r>
              <a:rPr lang="en-US" sz="2400" i="1" dirty="0" err="1" smtClean="0"/>
              <a:t>bailarina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famosa</a:t>
            </a:r>
            <a:r>
              <a:rPr lang="en-US" sz="2400" i="1" dirty="0" smtClean="0"/>
              <a:t>.  Ella </a:t>
            </a:r>
            <a:r>
              <a:rPr lang="en-US" sz="2400" i="1" dirty="0" err="1" smtClean="0"/>
              <a:t>empezó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carrera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como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bailarina</a:t>
            </a:r>
            <a:r>
              <a:rPr lang="en-US" sz="2400" i="1" dirty="0" smtClean="0"/>
              <a:t> en “In Living Color”.  Ella </a:t>
            </a:r>
            <a:r>
              <a:rPr lang="en-US" sz="2400" i="1" dirty="0" err="1" smtClean="0"/>
              <a:t>tiene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siete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álbumes</a:t>
            </a:r>
            <a:r>
              <a:rPr lang="en-US" sz="2400" i="1" dirty="0" smtClean="0"/>
              <a:t> y ha </a:t>
            </a:r>
            <a:r>
              <a:rPr lang="en-US" sz="2400" i="1" dirty="0" err="1" smtClean="0"/>
              <a:t>hecho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más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veinte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películas</a:t>
            </a:r>
            <a:r>
              <a:rPr lang="en-US" sz="2400" i="1" dirty="0" smtClean="0"/>
              <a:t>.  Su </a:t>
            </a:r>
            <a:r>
              <a:rPr lang="en-US" sz="2400" i="1" dirty="0" err="1" smtClean="0"/>
              <a:t>papel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más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famoso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como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cantante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tejana</a:t>
            </a:r>
            <a:r>
              <a:rPr lang="en-US" sz="2400" i="1" dirty="0" smtClean="0"/>
              <a:t> Selena en la </a:t>
            </a:r>
            <a:r>
              <a:rPr lang="en-US" sz="2400" i="1" dirty="0" err="1" smtClean="0"/>
              <a:t>película</a:t>
            </a:r>
            <a:r>
              <a:rPr lang="en-US" sz="2400" i="1" dirty="0" smtClean="0"/>
              <a:t> del </a:t>
            </a:r>
            <a:r>
              <a:rPr lang="en-US" sz="2400" i="1" dirty="0" err="1" smtClean="0"/>
              <a:t>mismo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nombre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12" name="Curved Left Arrow 11">
            <a:hlinkClick r:id="rId4" action="ppaction://hlinksldjump"/>
          </p:cNvPr>
          <p:cNvSpPr/>
          <p:nvPr/>
        </p:nvSpPr>
        <p:spPr>
          <a:xfrm>
            <a:off x="7924800" y="5486400"/>
            <a:ext cx="914400" cy="838200"/>
          </a:xfrm>
          <a:prstGeom prst="curvedLeftArrow">
            <a:avLst>
              <a:gd name="adj1" fmla="val 26525"/>
              <a:gd name="adj2" fmla="val 50000"/>
              <a:gd name="adj3" fmla="val 38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57400"/>
            <a:ext cx="83442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¡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Sí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¡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la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respuesta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correcta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  <a:tileRect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urved Left Arrow 6">
            <a:hlinkClick r:id="rId3" action="ppaction://hlinksldjump"/>
          </p:cNvPr>
          <p:cNvSpPr/>
          <p:nvPr/>
        </p:nvSpPr>
        <p:spPr>
          <a:xfrm>
            <a:off x="7696200" y="5486400"/>
            <a:ext cx="1066800" cy="1143000"/>
          </a:xfrm>
          <a:prstGeom prst="curvedLeftArrow">
            <a:avLst>
              <a:gd name="adj1" fmla="val 21718"/>
              <a:gd name="adj2" fmla="val 535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63 -0.37887 C -0.33125 -0.38789 -0.32413 -0.36963 -0.32187 -0.34351 C -0.32152 -0.33981 -0.32135 -0.33565 -0.31979 -0.33264 C -0.3184 -0.32987 -0.3158 -0.32917 -0.31371 -0.32732 C -0.31302 -0.32363 -0.31336 -0.31947 -0.31163 -0.31646 C -0.31024 -0.31415 -0.30694 -0.316 -0.30555 -0.31369 C -0.30382 -0.31068 -0.3052 -0.30583 -0.30347 -0.30282 C -0.29618 -0.29034 -0.29357 -0.29034 -0.28507 -0.28641 C -0.27205 -0.27416 -0.25781 -0.26191 -0.24218 -0.25659 C -0.20833 -0.25867 -0.17552 -0.26006 -0.14218 -0.26745 C -0.13698 -0.27046 -0.13073 -0.27115 -0.12586 -0.27554 C -0.12361 -0.27763 -0.12222 -0.28155 -0.11996 -0.28387 C -0.11371 -0.28988 -0.10885 -0.28988 -0.10156 -0.29196 C -0.08524 -0.30606 -0.06475 -0.30744 -0.04635 -0.31369 C -0.01302 -0.31276 0.02032 -0.31276 0.0533 -0.31091 C 0.0658 -0.31022 0.08004 -0.30097 0.09254 -0.30005 C 0.104 -0.29912 0.11528 -0.2982 0.12674 -0.29727 C 0.1349 -0.29034 0.14323 -0.28664 0.15174 -0.28109 C 0.16407 -0.273 0.17483 -0.26514 0.18837 -0.25936 C 0.19723 -0.25104 0.2066 -0.25428 0.21493 -0.24295 C 0.22257 -0.23232 0.22813 -0.1988 0.23334 -0.18331 C 0.23368 -0.18031 0.23629 -0.15211 0.23716 -0.14794 C 0.23802 -0.14494 0.24045 -0.14286 0.24132 -0.13985 C 0.24289 -0.13546 0.24427 -0.13084 0.24532 -0.12622 C 0.2507 -0.10264 0.25625 -0.07698 0.2599 -0.05271 C 0.26181 -0.00948 0.26945 0.04068 0.2599 0.08299 C 0.25608 0.09986 0.24861 0.11604 0.24341 0.13199 C 0.23802 0.14771 0.23959 0.15418 0.22917 0.16458 C 0.22535 0.17938 0.20157 0.19579 0.19254 0.20527 C 0.14757 0.25127 0.0816 0.24341 0.02917 0.2515 C 0.0066 0.25497 -0.01562 0.26098 -0.03819 0.26514 C -0.04774 0.26676 -0.06666 0.27046 -0.06666 0.27069 C -0.09323 0.28802 -0.10382 0.28363 -0.13628 0.28132 C -0.14982 0.27531 -0.16371 0.26999 -0.17691 0.26237 C -0.19895 0.24965 -0.21823 0.23139 -0.2401 0.21891 C -0.26701 0.18308 -0.30764 0.15765 -0.3177 0.10471 C -0.32378 0.00971 -0.32482 -0.00116 -0.31979 -0.14517 C -0.31909 -0.16713 -0.30764 -0.20111 -0.29323 -0.21313 C -0.28316 -0.22145 -0.2585 -0.224 -0.2585 -0.22376 C -0.23402 -0.22215 -0.20955 -0.22192 -0.18507 -0.21868 C -0.1743 -0.21729 -0.14566 -0.18516 -0.13628 -0.17499 C -0.12847 -0.15858 -0.11736 -0.13962 -0.11163 -0.12067 C -0.10937 -0.11281 -0.10781 -0.10449 -0.10573 -0.0964 C -0.10503 -0.09362 -0.10364 -0.08807 -0.10364 -0.08784 C -0.10173 -0.05687 -0.09809 -0.02658 -0.09323 0.00416 C -0.09409 0.049 -0.08784 0.15048 -0.12586 0.18631 C -0.13159 0.19163 -0.13836 0.1951 -0.14427 0.19995 C -0.1585 0.19903 -0.17291 0.19949 -0.18715 0.19718 C -0.20069 0.1951 -0.20937 0.17661 -0.21979 0.16736 C -0.22274 0.16135 -0.2276 0.15719 -0.23003 0.15095 C -0.23316 0.14286 -0.23489 0.12483 -0.23611 0.11558 C -0.23455 0.06727 -0.23993 0.05016 -0.2177 0.02057 C -0.21562 0.01502 -0.21475 0.00878 -0.21163 0.00416 C -0.20902 0.00023 -0.20451 -0.00093 -0.20139 -0.00393 C -0.18819 -0.01711 -0.175 -0.0282 -0.16059 -0.0393 C -0.1427 -0.0534 -0.15486 -0.04808 -0.13628 -0.05548 C -0.12569 -0.05964 -0.12517 -0.05849 -0.11163 -0.06103 C -0.10295 -0.06265 -0.08507 -0.06634 -0.08507 -0.06611 C -0.05295 -0.06057 -0.0467 -0.06218 -0.02378 -0.05016 C -0.00139 -0.02034 -0.00972 -0.03051 0.00677 0.00693 C 0.00886 0.01156 0.01528 0.02543 0.01702 0.03144 C 0.02344 0.05455 0.02778 0.08437 0.03907 0.10471 C 0.04688 0.11812 0.0533 0.13037 0.06164 0.14286 C 0.06962 0.15488 0.07952 0.17083 0.09011 0.17822 C 0.11042 0.19163 0.13195 0.19487 0.1533 0.19995 C 0.16771 0.20342 0.18177 0.20804 0.19618 0.21082 C 0.21858 0.20874 0.22778 0.20527 0.24757 0.19995 C 0.25608 0.19117 0.26216 0.18886 0.27205 0.18354 C 0.27275 0.18077 0.27257 0.17753 0.27414 0.17545 C 0.27761 0.17083 0.28629 0.16458 0.28629 0.16482 C 0.29028 0.14378 0.28507 0.16274 0.29445 0.14563 C 0.29861 0.138 0.30105 0.12922 0.30469 0.12113 C 0.30747 0.10263 0.31216 0.08715 0.31702 0.06958 C 0.32448 0.04299 0.33004 0.01849 0.33941 -0.00671 C 0.34462 -0.05294 0.34566 -0.04254 0.33941 -0.09894 C 0.33768 -0.11489 0.33316 -0.11789 0.32709 -0.13153 C 0.2967 -0.19926 0.24063 -0.24018 0.18438 -0.25936 C 0.17309 -0.25659 0.16181 -0.2559 0.15174 -0.25127 C 0.14775 -0.24965 0.14219 -0.21752 0.1415 -0.21313 C 0.13646 -0.1699 0.13438 -0.12645 0.13091 -0.08276 C 0.12952 -0.06288 0.12674 -0.02312 0.12674 -0.02312 C 0.12257 0.16158 0.14896 0.10587 0.1125 0.17268 C 0.10816 0.18077 0.09792 0.17452 0.09011 0.17545 C 0.06476 0.17291 0.05295 0.17106 0.03125 0.15649 C 0.00938 0.12644 0.04184 0.16944 0.01702 0.14286 C 0.0125 0.138 0.00469 0.12644 0.00469 0.12667 C 0.00243 0.11766 -0.00121 0.11096 -0.00347 0.10217 C -0.00416 0.08483 -0.00399 0.0675 -0.00555 0.05039 C -0.00607 0.04484 -0.00833 0.03976 -0.00955 0.03421 C -0.01319 0.0171 -0.0151 -0.00046 -0.0177 -0.01757 C -0.01562 -0.13153 -0.0184 -0.1068 -0.00746 -0.18054 C -0.00659 -0.18678 -0.00711 -0.19348 -0.00555 -0.19949 C 0.00087 -0.22515 0.01077 -0.25474 0.02101 -0.27832 C 0.02257 -0.28179 0.02275 -0.28664 0.025 -0.28918 C 0.02986 -0.29427 0.0415 -0.30005 0.0415 -0.29982 C 0.05174 -0.2908 0.05452 -0.27763 0.05747 -0.26214 C 0.06146 -0.21937 0.06164 -0.17684 0.04966 -0.13708 C 0.04584 -0.12413 0.04202 -0.11119 0.03733 -0.09894 C 0.03473 -0.09316 0.03195 -0.08807 0.02917 -0.08276 C 0.02726 -0.07906 0.02309 -0.07189 0.02309 -0.07166 C 0.00643 -0.07374 -0.00625 -0.06727 -0.01163 -0.08807 C -0.00902 -0.10171 -0.00989 -0.10171 0.0007 -0.10171 " pathEditMode="fixed" rAng="0" ptsTypes="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57400"/>
            <a:ext cx="83442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siento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pero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esa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no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la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correcta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  <a:tileRect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rved Left Arrow 4">
            <a:hlinkClick r:id="rId3" action="ppaction://hlinksldjump"/>
          </p:cNvPr>
          <p:cNvSpPr/>
          <p:nvPr/>
        </p:nvSpPr>
        <p:spPr>
          <a:xfrm>
            <a:off x="7696200" y="5486400"/>
            <a:ext cx="1066800" cy="1143000"/>
          </a:xfrm>
          <a:prstGeom prst="curvedLeftArrow">
            <a:avLst>
              <a:gd name="adj1" fmla="val 21718"/>
              <a:gd name="adj2" fmla="val 535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b="1" u="sng" dirty="0" smtClean="0">
                <a:latin typeface="Palatino Linotype" pitchFamily="18" charset="0"/>
              </a:rPr>
              <a:t>El </a:t>
            </a:r>
            <a:r>
              <a:rPr lang="en-US" sz="4000" b="1" u="sng" dirty="0" err="1" smtClean="0">
                <a:latin typeface="Palatino Linotype" pitchFamily="18" charset="0"/>
              </a:rPr>
              <a:t>Índice</a:t>
            </a:r>
            <a:r>
              <a:rPr lang="en-US" dirty="0" smtClean="0">
                <a:latin typeface="Palatino Linotype" pitchFamily="18" charset="0"/>
              </a:rPr>
              <a:t/>
            </a:r>
            <a:br>
              <a:rPr lang="en-US" dirty="0" smtClean="0">
                <a:latin typeface="Palatino Linotype" pitchFamily="18" charset="0"/>
              </a:rPr>
            </a:br>
            <a:r>
              <a:rPr lang="en-US" sz="3200" i="1" dirty="0" smtClean="0">
                <a:latin typeface="Palatino Linotype" pitchFamily="18" charset="0"/>
              </a:rPr>
              <a:t>(The Table of Contents)</a:t>
            </a:r>
            <a:endParaRPr lang="en-US" sz="3200" i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/>
          <a:lstStyle/>
          <a:p>
            <a:r>
              <a:rPr lang="en-US" sz="2400" b="1" u="sng" dirty="0" smtClean="0">
                <a:latin typeface="Palatino Linotype" pitchFamily="18" charset="0"/>
              </a:rPr>
              <a:t>¿</a:t>
            </a:r>
            <a:r>
              <a:rPr lang="en-US" sz="2400" b="1" u="sng" dirty="0" err="1" smtClean="0">
                <a:latin typeface="Palatino Linotype" pitchFamily="18" charset="0"/>
              </a:rPr>
              <a:t>Qué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es</a:t>
            </a:r>
            <a:r>
              <a:rPr lang="en-US" sz="2400" b="1" u="sng" dirty="0" smtClean="0">
                <a:latin typeface="Palatino Linotype" pitchFamily="18" charset="0"/>
              </a:rPr>
              <a:t> un </a:t>
            </a:r>
            <a:r>
              <a:rPr lang="en-US" sz="2400" b="1" u="sng" dirty="0" err="1" smtClean="0">
                <a:latin typeface="Palatino Linotype" pitchFamily="18" charset="0"/>
              </a:rPr>
              <a:t>sustantivo</a:t>
            </a:r>
            <a:r>
              <a:rPr lang="en-US" sz="2400" b="1" u="sng" dirty="0" smtClean="0">
                <a:latin typeface="Palatino Linotype" pitchFamily="18" charset="0"/>
              </a:rPr>
              <a:t>?</a:t>
            </a:r>
          </a:p>
          <a:p>
            <a:pPr lvl="2"/>
            <a:r>
              <a:rPr lang="en-US" sz="2000" i="1" dirty="0" err="1" smtClean="0">
                <a:latin typeface="Palatino Linotype" pitchFamily="18" charset="0"/>
              </a:rPr>
              <a:t>Práctica</a:t>
            </a:r>
            <a:r>
              <a:rPr lang="en-US" sz="2000" i="1" dirty="0" smtClean="0">
                <a:latin typeface="Palatino Linotype" pitchFamily="18" charset="0"/>
              </a:rPr>
              <a:t>: </a:t>
            </a:r>
            <a:r>
              <a:rPr lang="en-US" sz="2000" i="1" dirty="0" err="1" smtClean="0">
                <a:latin typeface="Palatino Linotype" pitchFamily="18" charset="0"/>
              </a:rPr>
              <a:t>Masculino</a:t>
            </a:r>
            <a:r>
              <a:rPr lang="en-US" sz="2000" i="1" dirty="0" smtClean="0">
                <a:latin typeface="Palatino Linotype" pitchFamily="18" charset="0"/>
              </a:rPr>
              <a:t> o </a:t>
            </a:r>
            <a:r>
              <a:rPr lang="en-US" sz="2000" i="1" dirty="0" err="1" smtClean="0">
                <a:latin typeface="Palatino Linotype" pitchFamily="18" charset="0"/>
              </a:rPr>
              <a:t>Feminino</a:t>
            </a:r>
            <a:endParaRPr lang="en-US" sz="2000" i="1" dirty="0">
              <a:latin typeface="Palatino Linotype" pitchFamily="18" charset="0"/>
            </a:endParaRPr>
          </a:p>
          <a:p>
            <a:r>
              <a:rPr lang="en-US" sz="2400" b="1" u="sng" dirty="0" smtClean="0">
                <a:latin typeface="Palatino Linotype" pitchFamily="18" charset="0"/>
              </a:rPr>
              <a:t>¿</a:t>
            </a:r>
            <a:r>
              <a:rPr lang="en-US" sz="2400" b="1" u="sng" dirty="0" err="1" smtClean="0">
                <a:latin typeface="Palatino Linotype" pitchFamily="18" charset="0"/>
              </a:rPr>
              <a:t>Qué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es</a:t>
            </a:r>
            <a:r>
              <a:rPr lang="en-US" sz="2400" b="1" u="sng" dirty="0" smtClean="0">
                <a:latin typeface="Palatino Linotype" pitchFamily="18" charset="0"/>
              </a:rPr>
              <a:t> un </a:t>
            </a:r>
            <a:r>
              <a:rPr lang="en-US" sz="2400" b="1" u="sng" dirty="0" err="1" smtClean="0">
                <a:latin typeface="Palatino Linotype" pitchFamily="18" charset="0"/>
              </a:rPr>
              <a:t>adjetivo</a:t>
            </a:r>
            <a:r>
              <a:rPr lang="en-US" sz="2400" b="1" u="sng" dirty="0" smtClean="0">
                <a:latin typeface="Palatino Linotype" pitchFamily="18" charset="0"/>
              </a:rPr>
              <a:t>?</a:t>
            </a:r>
          </a:p>
          <a:p>
            <a:pPr lvl="2"/>
            <a:r>
              <a:rPr lang="en-US" sz="2000" i="1" dirty="0" smtClean="0">
                <a:latin typeface="Palatino Linotype" pitchFamily="18" charset="0"/>
              </a:rPr>
              <a:t>El </a:t>
            </a:r>
            <a:r>
              <a:rPr lang="en-US" sz="2000" i="1" dirty="0" err="1" smtClean="0">
                <a:latin typeface="Palatino Linotype" pitchFamily="18" charset="0"/>
              </a:rPr>
              <a:t>género</a:t>
            </a:r>
            <a:endParaRPr lang="en-US" sz="2000" i="1" dirty="0" smtClean="0">
              <a:latin typeface="Palatino Linotype" pitchFamily="18" charset="0"/>
            </a:endParaRPr>
          </a:p>
          <a:p>
            <a:pPr lvl="2"/>
            <a:r>
              <a:rPr lang="en-US" sz="2000" i="1" dirty="0" smtClean="0">
                <a:latin typeface="Palatino Linotype" pitchFamily="18" charset="0"/>
              </a:rPr>
              <a:t>La </a:t>
            </a:r>
            <a:r>
              <a:rPr lang="en-US" sz="2000" i="1" dirty="0" err="1" smtClean="0">
                <a:latin typeface="Palatino Linotype" pitchFamily="18" charset="0"/>
              </a:rPr>
              <a:t>cantidad</a:t>
            </a:r>
            <a:endParaRPr lang="en-US" sz="2000" i="1" dirty="0" smtClean="0">
              <a:latin typeface="Palatino Linotype" pitchFamily="18" charset="0"/>
            </a:endParaRPr>
          </a:p>
          <a:p>
            <a:r>
              <a:rPr lang="en-US" sz="2400" b="1" u="sng" dirty="0" err="1" smtClean="0">
                <a:latin typeface="Palatino Linotype" pitchFamily="18" charset="0"/>
              </a:rPr>
              <a:t>Práctica</a:t>
            </a:r>
            <a:endParaRPr lang="en-US" sz="2400" b="1" u="sng" dirty="0" smtClean="0">
              <a:latin typeface="Palatino Linotype" pitchFamily="18" charset="0"/>
            </a:endParaRPr>
          </a:p>
          <a:p>
            <a:pPr lvl="2"/>
            <a:r>
              <a:rPr lang="en-US" sz="2000" i="1" dirty="0" smtClean="0">
                <a:latin typeface="Palatino Linotype" pitchFamily="18" charset="0"/>
              </a:rPr>
              <a:t>Jennifer Lopez</a:t>
            </a:r>
          </a:p>
          <a:p>
            <a:pPr lvl="2"/>
            <a:r>
              <a:rPr lang="en-US" sz="2000" i="1" dirty="0" smtClean="0">
                <a:latin typeface="Palatino Linotype" pitchFamily="18" charset="0"/>
              </a:rPr>
              <a:t>Selena</a:t>
            </a:r>
          </a:p>
          <a:p>
            <a:pPr lvl="2"/>
            <a:r>
              <a:rPr lang="en-US" sz="2000" i="1" dirty="0" smtClean="0">
                <a:latin typeface="Palatino Linotype" pitchFamily="18" charset="0"/>
              </a:rPr>
              <a:t>George Lopez</a:t>
            </a:r>
          </a:p>
          <a:p>
            <a:pPr lvl="2"/>
            <a:r>
              <a:rPr lang="en-US" sz="2000" i="1" dirty="0" err="1" smtClean="0">
                <a:latin typeface="Palatino Linotype" pitchFamily="18" charset="0"/>
              </a:rPr>
              <a:t>Frida</a:t>
            </a:r>
            <a:r>
              <a:rPr lang="en-US" sz="2000" i="1" dirty="0" smtClean="0">
                <a:latin typeface="Palatino Linotype" pitchFamily="18" charset="0"/>
              </a:rPr>
              <a:t> Kahlo </a:t>
            </a:r>
          </a:p>
          <a:p>
            <a:pPr lvl="2"/>
            <a:r>
              <a:rPr lang="en-US" sz="2000" i="1" dirty="0" smtClean="0">
                <a:latin typeface="Palatino Linotype" pitchFamily="18" charset="0"/>
              </a:rPr>
              <a:t>Diego Rivera</a:t>
            </a:r>
          </a:p>
          <a:p>
            <a:pPr lvl="2"/>
            <a:r>
              <a:rPr lang="en-US" sz="2000" i="1" dirty="0" smtClean="0">
                <a:latin typeface="Palatino Linotype" pitchFamily="18" charset="0"/>
              </a:rPr>
              <a:t>Angel Falls</a:t>
            </a:r>
          </a:p>
          <a:p>
            <a:pPr lvl="2"/>
            <a:r>
              <a:rPr lang="en-US" sz="2000" i="1" dirty="0" smtClean="0">
                <a:latin typeface="Palatino Linotype" pitchFamily="18" charset="0"/>
              </a:rPr>
              <a:t>Sonia </a:t>
            </a:r>
            <a:r>
              <a:rPr lang="en-US" sz="2000" i="1" dirty="0" err="1" smtClean="0">
                <a:latin typeface="Palatino Linotype" pitchFamily="18" charset="0"/>
              </a:rPr>
              <a:t>Sotomayor</a:t>
            </a:r>
            <a:endParaRPr lang="en-US" sz="2000" i="1" dirty="0" smtClean="0">
              <a:latin typeface="Palatino Linotype" pitchFamily="18" charset="0"/>
            </a:endParaRP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4000" b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cs typeface="Arial" charset="0"/>
              </a:rPr>
              <a:t>¿</a:t>
            </a:r>
            <a:r>
              <a:rPr lang="en-US" sz="4000" b="1" u="sng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cs typeface="Arial" charset="0"/>
              </a:rPr>
              <a:t>Qué</a:t>
            </a:r>
            <a:r>
              <a:rPr lang="en-US" sz="4000" b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cs typeface="Arial" charset="0"/>
              </a:rPr>
              <a:t> </a:t>
            </a:r>
            <a:r>
              <a:rPr lang="en-US" sz="4000" b="1" u="sng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cs typeface="Arial" charset="0"/>
              </a:rPr>
              <a:t>es</a:t>
            </a:r>
            <a:r>
              <a:rPr lang="en-US" sz="4000" b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cs typeface="Arial" charset="0"/>
              </a:rPr>
              <a:t> un </a:t>
            </a:r>
            <a:r>
              <a:rPr lang="en-US" sz="4000" b="1" u="sng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cs typeface="Arial" charset="0"/>
              </a:rPr>
              <a:t>sustantivo</a:t>
            </a:r>
            <a:r>
              <a:rPr lang="en-US" sz="4000" b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cs typeface="Arial" charset="0"/>
              </a:rPr>
              <a:t>?</a:t>
            </a:r>
            <a:br>
              <a:rPr lang="en-US" sz="4000" b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 pitchFamily="18" charset="0"/>
                <a:cs typeface="Arial" charset="0"/>
              </a:rPr>
            </a:br>
            <a:r>
              <a:rPr lang="en-US" sz="3200" i="1" dirty="0" smtClean="0">
                <a:latin typeface="Palatino Linotype" pitchFamily="18" charset="0"/>
                <a:cs typeface="Arial" charset="0"/>
              </a:rPr>
              <a:t>(What is a noun?)</a:t>
            </a:r>
            <a:endParaRPr lang="en-US" sz="4000" b="1" u="sng" dirty="0" smtClean="0">
              <a:latin typeface="Palatino Linotype" pitchFamily="18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u="sng" dirty="0" smtClean="0">
                <a:latin typeface="Palatino Linotype" pitchFamily="18" charset="0"/>
              </a:rPr>
              <a:t>Un </a:t>
            </a:r>
            <a:r>
              <a:rPr lang="en-US" sz="2800" b="1" u="sng" dirty="0" err="1" smtClean="0">
                <a:latin typeface="Palatino Linotype" pitchFamily="18" charset="0"/>
              </a:rPr>
              <a:t>sustantivo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es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una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palabra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que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representa</a:t>
            </a:r>
            <a:r>
              <a:rPr lang="en-US" sz="2800" b="1" u="sng" dirty="0" smtClean="0">
                <a:latin typeface="Palatino Linotype" pitchFamily="18" charset="0"/>
              </a:rPr>
              <a:t> a </a:t>
            </a:r>
            <a:r>
              <a:rPr lang="en-US" sz="2800" b="1" u="sng" dirty="0" err="1" smtClean="0">
                <a:latin typeface="Palatino Linotype" pitchFamily="18" charset="0"/>
              </a:rPr>
              <a:t>una</a:t>
            </a:r>
            <a:r>
              <a:rPr lang="en-US" sz="2800" b="1" u="sng" dirty="0" smtClean="0">
                <a:latin typeface="Palatino Linotype" pitchFamily="18" charset="0"/>
              </a:rPr>
              <a:t> persona, un </a:t>
            </a:r>
            <a:r>
              <a:rPr lang="en-US" sz="2800" b="1" u="sng" dirty="0" err="1" smtClean="0">
                <a:latin typeface="Palatino Linotype" pitchFamily="18" charset="0"/>
              </a:rPr>
              <a:t>lugar</a:t>
            </a:r>
            <a:r>
              <a:rPr lang="en-US" sz="2800" b="1" u="sng" dirty="0" smtClean="0">
                <a:latin typeface="Palatino Linotype" pitchFamily="18" charset="0"/>
              </a:rPr>
              <a:t>, o </a:t>
            </a:r>
            <a:r>
              <a:rPr lang="en-US" sz="2800" b="1" u="sng" dirty="0" err="1" smtClean="0">
                <a:latin typeface="Palatino Linotype" pitchFamily="18" charset="0"/>
              </a:rPr>
              <a:t>una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cosa</a:t>
            </a:r>
            <a:r>
              <a:rPr lang="en-US" sz="2800" b="1" u="sng" dirty="0" smtClean="0">
                <a:latin typeface="Palatino Linotype" pitchFamily="18" charset="0"/>
              </a:rPr>
              <a:t>.</a:t>
            </a:r>
            <a:r>
              <a:rPr lang="en-US" sz="2800" dirty="0" smtClean="0">
                <a:latin typeface="Palatino Linotype" pitchFamily="18" charset="0"/>
              </a:rPr>
              <a:t>  </a:t>
            </a:r>
            <a:r>
              <a:rPr lang="en-US" sz="2000" i="1" dirty="0" smtClean="0">
                <a:latin typeface="Palatino Linotype" pitchFamily="18" charset="0"/>
              </a:rPr>
              <a:t>(A noun is a word that represents a person, place, or a thing.)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 dirty="0" err="1" smtClean="0">
                <a:latin typeface="Palatino Linotype" pitchFamily="18" charset="0"/>
              </a:rPr>
              <a:t>Unos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ejemplos</a:t>
            </a:r>
            <a:r>
              <a:rPr lang="en-US" sz="2800" b="1" u="sng" dirty="0" smtClean="0">
                <a:latin typeface="Palatino Linotype" pitchFamily="18" charset="0"/>
              </a:rPr>
              <a:t> de </a:t>
            </a:r>
            <a:r>
              <a:rPr lang="en-US" sz="2800" b="1" u="sng" dirty="0" err="1" smtClean="0">
                <a:latin typeface="Palatino Linotype" pitchFamily="18" charset="0"/>
              </a:rPr>
              <a:t>sustantivos</a:t>
            </a:r>
            <a:r>
              <a:rPr lang="en-US" sz="2800" b="1" u="sng" dirty="0" smtClean="0">
                <a:latin typeface="Palatino Linotype" pitchFamily="18" charset="0"/>
              </a:rPr>
              <a:t> son Pedro, Puerto Rico, y la </a:t>
            </a:r>
            <a:r>
              <a:rPr lang="en-US" sz="2800" b="1" u="sng" dirty="0" err="1" smtClean="0">
                <a:latin typeface="Palatino Linotype" pitchFamily="18" charset="0"/>
              </a:rPr>
              <a:t>familia</a:t>
            </a:r>
            <a:r>
              <a:rPr lang="en-US" sz="2800" b="1" u="sng" dirty="0" smtClean="0">
                <a:latin typeface="Palatino Linotype" pitchFamily="18" charset="0"/>
              </a:rPr>
              <a:t>.</a:t>
            </a:r>
            <a:r>
              <a:rPr lang="en-US" sz="2800" dirty="0" smtClean="0">
                <a:latin typeface="Palatino Linotype" pitchFamily="18" charset="0"/>
              </a:rPr>
              <a:t>  </a:t>
            </a:r>
            <a:r>
              <a:rPr lang="en-US" sz="2000" i="1" dirty="0" smtClean="0">
                <a:latin typeface="Palatino Linotype" pitchFamily="18" charset="0"/>
              </a:rPr>
              <a:t>(Some examples of nouns are Pedro, Puerto Rico, and family.)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 dirty="0" smtClean="0">
                <a:latin typeface="Palatino Linotype" pitchFamily="18" charset="0"/>
              </a:rPr>
              <a:t>Hay dos </a:t>
            </a:r>
            <a:r>
              <a:rPr lang="en-US" sz="2800" b="1" u="sng" dirty="0" err="1" smtClean="0">
                <a:latin typeface="Palatino Linotype" pitchFamily="18" charset="0"/>
              </a:rPr>
              <a:t>clases</a:t>
            </a:r>
            <a:r>
              <a:rPr lang="en-US" sz="2800" b="1" u="sng" dirty="0" smtClean="0">
                <a:latin typeface="Palatino Linotype" pitchFamily="18" charset="0"/>
              </a:rPr>
              <a:t> de </a:t>
            </a:r>
            <a:r>
              <a:rPr lang="en-US" sz="2800" b="1" u="sng" dirty="0" err="1" smtClean="0">
                <a:latin typeface="Palatino Linotype" pitchFamily="18" charset="0"/>
              </a:rPr>
              <a:t>sustantivos</a:t>
            </a:r>
            <a:r>
              <a:rPr lang="en-US" sz="2800" b="1" u="sng" dirty="0" smtClean="0">
                <a:latin typeface="Palatino Linotype" pitchFamily="18" charset="0"/>
              </a:rPr>
              <a:t>: lo </a:t>
            </a:r>
            <a:r>
              <a:rPr lang="en-US" sz="2800" b="1" u="sng" dirty="0" err="1" smtClean="0">
                <a:latin typeface="Palatino Linotype" pitchFamily="18" charset="0"/>
              </a:rPr>
              <a:t>masculino</a:t>
            </a:r>
            <a:r>
              <a:rPr lang="en-US" sz="2800" b="1" u="sng" dirty="0" smtClean="0">
                <a:latin typeface="Palatino Linotype" pitchFamily="18" charset="0"/>
              </a:rPr>
              <a:t> y lo </a:t>
            </a:r>
            <a:r>
              <a:rPr lang="en-US" sz="2800" b="1" u="sng" dirty="0" err="1" smtClean="0">
                <a:latin typeface="Palatino Linotype" pitchFamily="18" charset="0"/>
              </a:rPr>
              <a:t>feminino</a:t>
            </a:r>
            <a:r>
              <a:rPr lang="en-US" sz="2800" b="1" u="sng" dirty="0" smtClean="0">
                <a:latin typeface="Palatino Linotype" pitchFamily="18" charset="0"/>
              </a:rPr>
              <a:t>.</a:t>
            </a:r>
            <a:r>
              <a:rPr lang="en-US" sz="2800" dirty="0" smtClean="0">
                <a:latin typeface="Palatino Linotype" pitchFamily="18" charset="0"/>
              </a:rPr>
              <a:t>  </a:t>
            </a:r>
            <a:r>
              <a:rPr lang="en-US" sz="2000" i="1" dirty="0" smtClean="0">
                <a:latin typeface="Palatino Linotype" pitchFamily="18" charset="0"/>
              </a:rPr>
              <a:t>(There are two classes of nouns: masculine and feminine.)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 dirty="0" err="1" smtClean="0">
                <a:latin typeface="Palatino Linotype" pitchFamily="18" charset="0"/>
              </a:rPr>
              <a:t>Usualmente</a:t>
            </a:r>
            <a:r>
              <a:rPr lang="en-US" sz="2800" b="1" u="sng" dirty="0" smtClean="0">
                <a:latin typeface="Palatino Linotype" pitchFamily="18" charset="0"/>
              </a:rPr>
              <a:t>, los </a:t>
            </a:r>
            <a:r>
              <a:rPr lang="en-US" sz="2800" b="1" u="sng" dirty="0" err="1" smtClean="0">
                <a:latin typeface="Palatino Linotype" pitchFamily="18" charset="0"/>
              </a:rPr>
              <a:t>sustantivos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masculinos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terminan</a:t>
            </a:r>
            <a:r>
              <a:rPr lang="en-US" sz="2800" b="1" u="sng" dirty="0" smtClean="0">
                <a:latin typeface="Palatino Linotype" pitchFamily="18" charset="0"/>
              </a:rPr>
              <a:t> en la </a:t>
            </a:r>
            <a:r>
              <a:rPr lang="en-US" sz="2800" b="1" u="sng" dirty="0" err="1" smtClean="0">
                <a:latin typeface="Palatino Linotype" pitchFamily="18" charset="0"/>
              </a:rPr>
              <a:t>letra</a:t>
            </a:r>
            <a:r>
              <a:rPr lang="en-US" sz="2800" b="1" u="sng" dirty="0" smtClean="0">
                <a:latin typeface="Palatino Linotype" pitchFamily="18" charset="0"/>
              </a:rPr>
              <a:t> “o” </a:t>
            </a:r>
            <a:r>
              <a:rPr lang="en-US" sz="2800" b="1" u="sng" dirty="0" err="1" smtClean="0">
                <a:latin typeface="Palatino Linotype" pitchFamily="18" charset="0"/>
              </a:rPr>
              <a:t>mientras</a:t>
            </a:r>
            <a:r>
              <a:rPr lang="en-US" sz="2800" b="1" u="sng" dirty="0" smtClean="0">
                <a:latin typeface="Palatino Linotype" pitchFamily="18" charset="0"/>
              </a:rPr>
              <a:t> los </a:t>
            </a:r>
            <a:r>
              <a:rPr lang="en-US" sz="2800" b="1" u="sng" dirty="0" err="1" smtClean="0">
                <a:latin typeface="Palatino Linotype" pitchFamily="18" charset="0"/>
              </a:rPr>
              <a:t>sustantivos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femininos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terminan</a:t>
            </a:r>
            <a:r>
              <a:rPr lang="en-US" sz="2800" b="1" u="sng" dirty="0" smtClean="0">
                <a:latin typeface="Palatino Linotype" pitchFamily="18" charset="0"/>
              </a:rPr>
              <a:t> con la </a:t>
            </a:r>
            <a:r>
              <a:rPr lang="en-US" sz="2800" b="1" u="sng" dirty="0" err="1" smtClean="0">
                <a:latin typeface="Palatino Linotype" pitchFamily="18" charset="0"/>
              </a:rPr>
              <a:t>letra</a:t>
            </a:r>
            <a:r>
              <a:rPr lang="en-US" sz="2800" b="1" u="sng" dirty="0" smtClean="0">
                <a:latin typeface="Palatino Linotype" pitchFamily="18" charset="0"/>
              </a:rPr>
              <a:t> “a”.</a:t>
            </a:r>
            <a:r>
              <a:rPr lang="en-US" sz="2800" dirty="0" smtClean="0">
                <a:latin typeface="Palatino Linotype" pitchFamily="18" charset="0"/>
              </a:rPr>
              <a:t>  </a:t>
            </a:r>
            <a:r>
              <a:rPr lang="en-US" sz="2000" i="1" dirty="0" smtClean="0">
                <a:latin typeface="Palatino Linotype" pitchFamily="18" charset="0"/>
              </a:rPr>
              <a:t>(Usually, masculine nouns end with the letter “o” while feminine nouns end with the letter “a”.)</a:t>
            </a:r>
          </a:p>
        </p:txBody>
      </p:sp>
      <p:sp>
        <p:nvSpPr>
          <p:cNvPr id="5" name="Notched Right Arrow 4">
            <a:hlinkClick r:id="rId3" action="ppaction://hlinksldjump"/>
          </p:cNvPr>
          <p:cNvSpPr/>
          <p:nvPr/>
        </p:nvSpPr>
        <p:spPr>
          <a:xfrm>
            <a:off x="7543800" y="6248400"/>
            <a:ext cx="9906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4000" b="1" u="sng" dirty="0" smtClean="0">
                <a:latin typeface="Palatino Linotype" pitchFamily="18" charset="0"/>
              </a:rPr>
              <a:t>¿</a:t>
            </a:r>
            <a:r>
              <a:rPr lang="en-US" sz="4000" b="1" u="sng" dirty="0" err="1" smtClean="0">
                <a:latin typeface="Palatino Linotype" pitchFamily="18" charset="0"/>
              </a:rPr>
              <a:t>Masculino</a:t>
            </a:r>
            <a:r>
              <a:rPr lang="en-US" sz="4000" b="1" u="sng" dirty="0" smtClean="0">
                <a:latin typeface="Palatino Linotype" pitchFamily="18" charset="0"/>
              </a:rPr>
              <a:t> o </a:t>
            </a:r>
            <a:r>
              <a:rPr lang="en-US" sz="4000" b="1" u="sng" dirty="0" err="1" smtClean="0">
                <a:latin typeface="Palatino Linotype" pitchFamily="18" charset="0"/>
              </a:rPr>
              <a:t>Feminino</a:t>
            </a:r>
            <a:r>
              <a:rPr lang="en-US" sz="4000" b="1" u="sng" dirty="0" smtClean="0">
                <a:latin typeface="Palatino Linotype" pitchFamily="18" charset="0"/>
              </a:rPr>
              <a:t>?</a:t>
            </a:r>
            <a:br>
              <a:rPr lang="en-US" sz="4000" b="1" u="sng" dirty="0" smtClean="0">
                <a:latin typeface="Palatino Linotype" pitchFamily="18" charset="0"/>
              </a:rPr>
            </a:br>
            <a:r>
              <a:rPr lang="en-US" sz="3200" i="1" dirty="0" smtClean="0">
                <a:latin typeface="Palatino Linotype" pitchFamily="18" charset="0"/>
              </a:rPr>
              <a:t>(Masculine or Feminine)</a:t>
            </a:r>
            <a:endParaRPr lang="en-US" sz="3200" b="1" u="sng" dirty="0" smtClean="0">
              <a:latin typeface="Palatino Linotyp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latino Linotype" pitchFamily="18" charset="0"/>
              </a:rPr>
              <a:t>el padre				   	  o	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latino Linotype" pitchFamily="18" charset="0"/>
              </a:rPr>
              <a:t>la </a:t>
            </a:r>
            <a:r>
              <a:rPr lang="en-US" dirty="0" err="1" smtClean="0">
                <a:latin typeface="Palatino Linotype" pitchFamily="18" charset="0"/>
              </a:rPr>
              <a:t>madre</a:t>
            </a:r>
            <a:r>
              <a:rPr lang="en-US" dirty="0" smtClean="0">
                <a:latin typeface="Palatino Linotype" pitchFamily="18" charset="0"/>
              </a:rPr>
              <a:t>				  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latino Linotype" pitchFamily="18" charset="0"/>
              </a:rPr>
              <a:t>los </a:t>
            </a:r>
            <a:r>
              <a:rPr lang="en-US" dirty="0" err="1" smtClean="0">
                <a:latin typeface="Palatino Linotype" pitchFamily="18" charset="0"/>
              </a:rPr>
              <a:t>animales</a:t>
            </a:r>
            <a:r>
              <a:rPr lang="en-US" dirty="0" smtClean="0">
                <a:latin typeface="Palatino Linotype" pitchFamily="18" charset="0"/>
              </a:rPr>
              <a:t>				  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Palatino Linotype" pitchFamily="18" charset="0"/>
              </a:rPr>
              <a:t>las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clases</a:t>
            </a:r>
            <a:r>
              <a:rPr lang="en-US" dirty="0" smtClean="0">
                <a:latin typeface="Palatino Linotype" pitchFamily="18" charset="0"/>
              </a:rPr>
              <a:t>				  o	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latino Linotype" pitchFamily="18" charset="0"/>
              </a:rPr>
              <a:t>la </a:t>
            </a:r>
            <a:r>
              <a:rPr lang="en-US" dirty="0" err="1" smtClean="0">
                <a:latin typeface="Palatino Linotype" pitchFamily="18" charset="0"/>
              </a:rPr>
              <a:t>clase</a:t>
            </a:r>
            <a:r>
              <a:rPr lang="en-US" dirty="0" smtClean="0">
                <a:latin typeface="Palatino Linotype" pitchFamily="18" charset="0"/>
              </a:rPr>
              <a:t>					  o	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latino Linotype" pitchFamily="18" charset="0"/>
              </a:rPr>
              <a:t>el maestro				  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Palatino Linotype" pitchFamily="18" charset="0"/>
              </a:rPr>
              <a:t>las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sillas</a:t>
            </a:r>
            <a:r>
              <a:rPr lang="en-US" dirty="0" smtClean="0">
                <a:latin typeface="Palatino Linotype" pitchFamily="18" charset="0"/>
              </a:rPr>
              <a:t>				  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latino Linotype" pitchFamily="18" charset="0"/>
              </a:rPr>
              <a:t>los </a:t>
            </a:r>
            <a:r>
              <a:rPr lang="en-US" dirty="0" err="1" smtClean="0">
                <a:latin typeface="Palatino Linotype" pitchFamily="18" charset="0"/>
              </a:rPr>
              <a:t>libros</a:t>
            </a:r>
            <a:r>
              <a:rPr lang="en-US" dirty="0" smtClean="0">
                <a:latin typeface="Palatino Linotype" pitchFamily="18" charset="0"/>
              </a:rPr>
              <a:t>				  o</a:t>
            </a:r>
          </a:p>
        </p:txBody>
      </p:sp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4267200" y="17526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masculino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6934200" y="17526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feminino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267200" y="38100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masculino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ction Button: Custom 8">
            <a:hlinkClick r:id="rId4" action="ppaction://hlinksldjump" highlightClick="1"/>
          </p:cNvPr>
          <p:cNvSpPr/>
          <p:nvPr/>
        </p:nvSpPr>
        <p:spPr>
          <a:xfrm>
            <a:off x="4267200" y="54102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masculino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4267200" y="43434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masculino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rId3" action="ppaction://hlinksldjump" highlightClick="1"/>
          </p:cNvPr>
          <p:cNvSpPr/>
          <p:nvPr/>
        </p:nvSpPr>
        <p:spPr>
          <a:xfrm>
            <a:off x="4267200" y="48768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masculino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rId3" action="ppaction://hlinksldjump" highlightClick="1"/>
          </p:cNvPr>
          <p:cNvSpPr/>
          <p:nvPr/>
        </p:nvSpPr>
        <p:spPr>
          <a:xfrm>
            <a:off x="4267200" y="22098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masculino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rId4" action="ppaction://hlinksldjump" highlightClick="1"/>
          </p:cNvPr>
          <p:cNvSpPr/>
          <p:nvPr/>
        </p:nvSpPr>
        <p:spPr>
          <a:xfrm>
            <a:off x="4267200" y="27432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masculino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rId3" action="ppaction://hlinksldjump" highlightClick="1"/>
          </p:cNvPr>
          <p:cNvSpPr/>
          <p:nvPr/>
        </p:nvSpPr>
        <p:spPr>
          <a:xfrm>
            <a:off x="4267200" y="32766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masculino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rId4" action="ppaction://hlinksldjump" highlightClick="1"/>
          </p:cNvPr>
          <p:cNvSpPr/>
          <p:nvPr/>
        </p:nvSpPr>
        <p:spPr>
          <a:xfrm>
            <a:off x="6934200" y="22098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feminino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rId4" action="ppaction://hlinksldjump" highlightClick="1"/>
          </p:cNvPr>
          <p:cNvSpPr/>
          <p:nvPr/>
        </p:nvSpPr>
        <p:spPr>
          <a:xfrm>
            <a:off x="6934200" y="32766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feminino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rId3" action="ppaction://hlinksldjump" highlightClick="1"/>
          </p:cNvPr>
          <p:cNvSpPr/>
          <p:nvPr/>
        </p:nvSpPr>
        <p:spPr>
          <a:xfrm>
            <a:off x="6934200" y="27432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feminino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rId3" action="ppaction://hlinksldjump" highlightClick="1"/>
          </p:cNvPr>
          <p:cNvSpPr/>
          <p:nvPr/>
        </p:nvSpPr>
        <p:spPr>
          <a:xfrm>
            <a:off x="6934200" y="43434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feminino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rId4" action="ppaction://hlinksldjump" highlightClick="1"/>
          </p:cNvPr>
          <p:cNvSpPr/>
          <p:nvPr/>
        </p:nvSpPr>
        <p:spPr>
          <a:xfrm>
            <a:off x="6934200" y="48768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feminino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rId3" action="ppaction://hlinksldjump" highlightClick="1"/>
          </p:cNvPr>
          <p:cNvSpPr/>
          <p:nvPr/>
        </p:nvSpPr>
        <p:spPr>
          <a:xfrm>
            <a:off x="6934200" y="54102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feminino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rId4" action="ppaction://hlinksldjump" highlightClick="1"/>
          </p:cNvPr>
          <p:cNvSpPr/>
          <p:nvPr/>
        </p:nvSpPr>
        <p:spPr>
          <a:xfrm>
            <a:off x="6934200" y="3810000"/>
            <a:ext cx="16764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feminino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Notched Right Arrow 21">
            <a:hlinkClick r:id="rId5" action="ppaction://hlinksldjump"/>
          </p:cNvPr>
          <p:cNvSpPr/>
          <p:nvPr/>
        </p:nvSpPr>
        <p:spPr>
          <a:xfrm>
            <a:off x="6553200" y="6096000"/>
            <a:ext cx="21336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b="1" i="1" dirty="0" smtClean="0">
                <a:solidFill>
                  <a:schemeClr val="tx1"/>
                </a:solidFill>
                <a:latin typeface="Palatino Linotype" pitchFamily="18" charset="0"/>
              </a:rPr>
              <a:t>Los </a:t>
            </a:r>
            <a:r>
              <a:rPr lang="en-US" b="1" i="1" dirty="0" err="1" smtClean="0">
                <a:solidFill>
                  <a:schemeClr val="tx1"/>
                </a:solidFill>
                <a:latin typeface="Palatino Linotype" pitchFamily="18" charset="0"/>
              </a:rPr>
              <a:t>adjetivos</a:t>
            </a:r>
            <a:endParaRPr lang="en-US" b="1" i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rrect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2286000"/>
            <a:ext cx="6172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B8C9F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¡¡¡</a:t>
            </a:r>
            <a:r>
              <a:rPr lang="en-US" sz="8000" b="1" cap="none" spc="0" dirty="0" err="1" smtClean="0">
                <a:ln w="11430"/>
                <a:solidFill>
                  <a:srgbClr val="B8C9F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Correcto</a:t>
            </a:r>
            <a:r>
              <a:rPr lang="en-US" sz="8000" b="1" cap="none" spc="0" dirty="0" smtClean="0">
                <a:ln w="11430"/>
                <a:solidFill>
                  <a:srgbClr val="B8C9F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en-US" sz="8000" b="1" cap="none" spc="0" dirty="0">
              <a:ln w="11430"/>
              <a:solidFill>
                <a:srgbClr val="B8C9F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990600" y="5410200"/>
            <a:ext cx="1524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438400"/>
            <a:ext cx="66271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B8C9F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¡¡¡</a:t>
            </a:r>
            <a:r>
              <a:rPr lang="en-US" sz="8000" b="1" cap="none" spc="0" dirty="0" err="1" smtClean="0">
                <a:ln w="11430"/>
                <a:solidFill>
                  <a:srgbClr val="B8C9F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Incorrecto</a:t>
            </a:r>
            <a:r>
              <a:rPr lang="en-US" sz="8000" b="1" cap="none" spc="0" dirty="0" smtClean="0">
                <a:ln w="11430"/>
                <a:solidFill>
                  <a:srgbClr val="B8C9F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en-US" sz="8000" b="1" cap="none" spc="0" dirty="0">
              <a:ln w="11430"/>
              <a:solidFill>
                <a:srgbClr val="B8C9F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990600" y="5410200"/>
            <a:ext cx="1524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ncorrect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080808"/>
                </a:solidFill>
                <a:latin typeface="Palatino Linotype" pitchFamily="18" charset="0"/>
              </a:rPr>
              <a:t>¿</a:t>
            </a:r>
            <a:r>
              <a:rPr lang="en-US" sz="4000" b="1" u="sng" dirty="0" err="1" smtClean="0">
                <a:solidFill>
                  <a:srgbClr val="080808"/>
                </a:solidFill>
                <a:latin typeface="Palatino Linotype" pitchFamily="18" charset="0"/>
              </a:rPr>
              <a:t>Qué</a:t>
            </a:r>
            <a:r>
              <a:rPr lang="en-US" sz="4000" b="1" u="sng" dirty="0" smtClean="0">
                <a:solidFill>
                  <a:srgbClr val="080808"/>
                </a:solidFill>
                <a:latin typeface="Palatino Linotype" pitchFamily="18" charset="0"/>
              </a:rPr>
              <a:t> </a:t>
            </a:r>
            <a:r>
              <a:rPr lang="en-US" sz="4000" b="1" u="sng" dirty="0" err="1" smtClean="0">
                <a:solidFill>
                  <a:srgbClr val="080808"/>
                </a:solidFill>
                <a:latin typeface="Palatino Linotype" pitchFamily="18" charset="0"/>
              </a:rPr>
              <a:t>es</a:t>
            </a:r>
            <a:r>
              <a:rPr lang="en-US" sz="4000" b="1" u="sng" dirty="0" smtClean="0">
                <a:solidFill>
                  <a:srgbClr val="080808"/>
                </a:solidFill>
                <a:latin typeface="Palatino Linotype" pitchFamily="18" charset="0"/>
              </a:rPr>
              <a:t> un </a:t>
            </a:r>
            <a:r>
              <a:rPr lang="en-US" sz="4000" b="1" u="sng" dirty="0" err="1" smtClean="0">
                <a:solidFill>
                  <a:srgbClr val="080808"/>
                </a:solidFill>
                <a:latin typeface="Palatino Linotype" pitchFamily="18" charset="0"/>
              </a:rPr>
              <a:t>adjetivo</a:t>
            </a:r>
            <a:r>
              <a:rPr lang="en-US" sz="4000" b="1" u="sng" dirty="0" smtClean="0">
                <a:solidFill>
                  <a:srgbClr val="080808"/>
                </a:solidFill>
                <a:latin typeface="Palatino Linotype" pitchFamily="18" charset="0"/>
              </a:rPr>
              <a:t>?</a:t>
            </a:r>
            <a:br>
              <a:rPr lang="en-US" sz="4000" b="1" u="sng" dirty="0" smtClean="0">
                <a:solidFill>
                  <a:srgbClr val="080808"/>
                </a:solidFill>
                <a:latin typeface="Palatino Linotype" pitchFamily="18" charset="0"/>
              </a:rPr>
            </a:br>
            <a:r>
              <a:rPr lang="en-US" sz="3200" i="1" dirty="0" smtClean="0">
                <a:latin typeface="Palatino Linotype" pitchFamily="18" charset="0"/>
              </a:rPr>
              <a:t>(What is an adjective?)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latin typeface="Palatino Linotype" pitchFamily="18" charset="0"/>
              </a:rPr>
              <a:t>Un </a:t>
            </a:r>
            <a:r>
              <a:rPr lang="en-US" b="1" u="sng" dirty="0" err="1" smtClean="0">
                <a:latin typeface="Palatino Linotype" pitchFamily="18" charset="0"/>
              </a:rPr>
              <a:t>adjetivo</a:t>
            </a:r>
            <a:r>
              <a:rPr lang="en-US" b="1" u="sng" dirty="0" smtClean="0">
                <a:latin typeface="Palatino Linotype" pitchFamily="18" charset="0"/>
              </a:rPr>
              <a:t> </a:t>
            </a:r>
            <a:r>
              <a:rPr lang="en-US" b="1" u="sng" dirty="0" err="1" smtClean="0">
                <a:latin typeface="Palatino Linotype" pitchFamily="18" charset="0"/>
              </a:rPr>
              <a:t>es</a:t>
            </a:r>
            <a:r>
              <a:rPr lang="en-US" b="1" u="sng" dirty="0" smtClean="0">
                <a:latin typeface="Palatino Linotype" pitchFamily="18" charset="0"/>
              </a:rPr>
              <a:t> </a:t>
            </a:r>
            <a:r>
              <a:rPr lang="en-US" b="1" u="sng" dirty="0" err="1" smtClean="0">
                <a:latin typeface="Palatino Linotype" pitchFamily="18" charset="0"/>
              </a:rPr>
              <a:t>una</a:t>
            </a:r>
            <a:r>
              <a:rPr lang="en-US" b="1" u="sng" dirty="0" smtClean="0">
                <a:latin typeface="Palatino Linotype" pitchFamily="18" charset="0"/>
              </a:rPr>
              <a:t> </a:t>
            </a:r>
            <a:r>
              <a:rPr lang="en-US" b="1" u="sng" dirty="0" err="1" smtClean="0">
                <a:latin typeface="Palatino Linotype" pitchFamily="18" charset="0"/>
              </a:rPr>
              <a:t>palabra</a:t>
            </a:r>
            <a:r>
              <a:rPr lang="en-US" b="1" u="sng" dirty="0" smtClean="0">
                <a:latin typeface="Palatino Linotype" pitchFamily="18" charset="0"/>
              </a:rPr>
              <a:t> </a:t>
            </a:r>
            <a:r>
              <a:rPr lang="en-US" b="1" u="sng" dirty="0" err="1" smtClean="0">
                <a:latin typeface="Palatino Linotype" pitchFamily="18" charset="0"/>
              </a:rPr>
              <a:t>que</a:t>
            </a:r>
            <a:r>
              <a:rPr lang="en-US" b="1" u="sng" dirty="0" smtClean="0">
                <a:latin typeface="Palatino Linotype" pitchFamily="18" charset="0"/>
              </a:rPr>
              <a:t> describe un </a:t>
            </a:r>
            <a:r>
              <a:rPr lang="en-US" b="1" u="sng" dirty="0" err="1" smtClean="0">
                <a:latin typeface="Palatino Linotype" pitchFamily="18" charset="0"/>
              </a:rPr>
              <a:t>sustantivo</a:t>
            </a:r>
            <a:r>
              <a:rPr lang="en-US" b="1" u="sng" dirty="0" smtClean="0">
                <a:latin typeface="Palatino Linotype" pitchFamily="18" charset="0"/>
              </a:rPr>
              <a:t>.</a:t>
            </a:r>
            <a:r>
              <a:rPr lang="en-US" dirty="0" smtClean="0">
                <a:latin typeface="Palatino Linotype" pitchFamily="18" charset="0"/>
              </a:rPr>
              <a:t>  </a:t>
            </a:r>
            <a:r>
              <a:rPr lang="en-US" sz="2800" i="1" dirty="0" smtClean="0">
                <a:latin typeface="Palatino Linotype" pitchFamily="18" charset="0"/>
              </a:rPr>
              <a:t>(An adjective is a word that describes a noun.)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err="1" smtClean="0">
                <a:latin typeface="Palatino Linotype" pitchFamily="18" charset="0"/>
              </a:rPr>
              <a:t>Unos</a:t>
            </a:r>
            <a:r>
              <a:rPr lang="en-US" b="1" u="sng" dirty="0" smtClean="0">
                <a:latin typeface="Palatino Linotype" pitchFamily="18" charset="0"/>
              </a:rPr>
              <a:t> </a:t>
            </a:r>
            <a:r>
              <a:rPr lang="en-US" b="1" u="sng" dirty="0" err="1" smtClean="0">
                <a:latin typeface="Palatino Linotype" pitchFamily="18" charset="0"/>
              </a:rPr>
              <a:t>ejemplos</a:t>
            </a:r>
            <a:r>
              <a:rPr lang="en-US" b="1" u="sng" dirty="0" smtClean="0">
                <a:latin typeface="Palatino Linotype" pitchFamily="18" charset="0"/>
              </a:rPr>
              <a:t> de </a:t>
            </a:r>
            <a:r>
              <a:rPr lang="en-US" b="1" u="sng" dirty="0" err="1" smtClean="0">
                <a:latin typeface="Palatino Linotype" pitchFamily="18" charset="0"/>
              </a:rPr>
              <a:t>adjetivos</a:t>
            </a:r>
            <a:r>
              <a:rPr lang="en-US" b="1" u="sng" dirty="0" smtClean="0">
                <a:latin typeface="Palatino Linotype" pitchFamily="18" charset="0"/>
              </a:rPr>
              <a:t> son los </a:t>
            </a:r>
            <a:r>
              <a:rPr lang="en-US" b="1" u="sng" dirty="0" err="1" smtClean="0">
                <a:latin typeface="Palatino Linotype" pitchFamily="18" charset="0"/>
              </a:rPr>
              <a:t>colores</a:t>
            </a:r>
            <a:r>
              <a:rPr lang="en-US" b="1" u="sng" dirty="0" smtClean="0">
                <a:latin typeface="Palatino Linotype" pitchFamily="18" charset="0"/>
              </a:rPr>
              <a:t>, </a:t>
            </a:r>
            <a:r>
              <a:rPr lang="en-US" b="1" u="sng" dirty="0" err="1" smtClean="0">
                <a:latin typeface="Palatino Linotype" pitchFamily="18" charset="0"/>
              </a:rPr>
              <a:t>grande</a:t>
            </a:r>
            <a:r>
              <a:rPr lang="en-US" b="1" u="sng" dirty="0" smtClean="0">
                <a:latin typeface="Palatino Linotype" pitchFamily="18" charset="0"/>
              </a:rPr>
              <a:t>, y </a:t>
            </a:r>
            <a:r>
              <a:rPr lang="en-US" b="1" u="sng" dirty="0" err="1" smtClean="0">
                <a:latin typeface="Palatino Linotype" pitchFamily="18" charset="0"/>
              </a:rPr>
              <a:t>bajo</a:t>
            </a:r>
            <a:r>
              <a:rPr lang="en-US" b="1" u="sng" dirty="0" smtClean="0">
                <a:latin typeface="Palatino Linotype" pitchFamily="18" charset="0"/>
              </a:rPr>
              <a:t>.</a:t>
            </a:r>
            <a:r>
              <a:rPr lang="en-US" dirty="0" smtClean="0">
                <a:latin typeface="Palatino Linotype" pitchFamily="18" charset="0"/>
              </a:rPr>
              <a:t>  </a:t>
            </a:r>
            <a:r>
              <a:rPr lang="en-US" sz="2800" i="1" dirty="0" smtClean="0">
                <a:latin typeface="Palatino Linotype" pitchFamily="18" charset="0"/>
              </a:rPr>
              <a:t>(Some examples of adjectives are colors, big, and short.)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latin typeface="Palatino Linotype" pitchFamily="18" charset="0"/>
              </a:rPr>
              <a:t>Los </a:t>
            </a:r>
            <a:r>
              <a:rPr lang="en-US" b="1" u="sng" dirty="0" err="1" smtClean="0">
                <a:latin typeface="Palatino Linotype" pitchFamily="18" charset="0"/>
              </a:rPr>
              <a:t>adjetivos</a:t>
            </a:r>
            <a:r>
              <a:rPr lang="en-US" b="1" u="sng" dirty="0" smtClean="0">
                <a:latin typeface="Palatino Linotype" pitchFamily="18" charset="0"/>
              </a:rPr>
              <a:t> </a:t>
            </a:r>
            <a:r>
              <a:rPr lang="en-US" b="1" u="sng" dirty="0" err="1" smtClean="0">
                <a:latin typeface="Palatino Linotype" pitchFamily="18" charset="0"/>
              </a:rPr>
              <a:t>tienen</a:t>
            </a:r>
            <a:r>
              <a:rPr lang="en-US" b="1" u="sng" dirty="0" smtClean="0">
                <a:latin typeface="Palatino Linotype" pitchFamily="18" charset="0"/>
              </a:rPr>
              <a:t> </a:t>
            </a:r>
            <a:r>
              <a:rPr lang="en-US" b="1" u="sng" dirty="0" err="1" smtClean="0">
                <a:latin typeface="Palatino Linotype" pitchFamily="18" charset="0"/>
              </a:rPr>
              <a:t>que</a:t>
            </a:r>
            <a:r>
              <a:rPr lang="en-US" b="1" u="sng" dirty="0" smtClean="0">
                <a:latin typeface="Palatino Linotype" pitchFamily="18" charset="0"/>
              </a:rPr>
              <a:t> </a:t>
            </a:r>
            <a:r>
              <a:rPr lang="en-US" b="1" u="sng" dirty="0" err="1" smtClean="0">
                <a:latin typeface="Palatino Linotype" pitchFamily="18" charset="0"/>
              </a:rPr>
              <a:t>acordar</a:t>
            </a:r>
            <a:r>
              <a:rPr lang="en-US" b="1" u="sng" dirty="0" smtClean="0">
                <a:latin typeface="Palatino Linotype" pitchFamily="18" charset="0"/>
              </a:rPr>
              <a:t> con los </a:t>
            </a:r>
            <a:r>
              <a:rPr lang="en-US" b="1" u="sng" dirty="0" err="1" smtClean="0">
                <a:latin typeface="Palatino Linotype" pitchFamily="18" charset="0"/>
              </a:rPr>
              <a:t>sustantivos</a:t>
            </a:r>
            <a:r>
              <a:rPr lang="en-US" b="1" u="sng" dirty="0" smtClean="0">
                <a:latin typeface="Palatino Linotype" pitchFamily="18" charset="0"/>
              </a:rPr>
              <a:t> en dos </a:t>
            </a:r>
            <a:r>
              <a:rPr lang="en-US" b="1" u="sng" dirty="0" err="1" smtClean="0">
                <a:latin typeface="Palatino Linotype" pitchFamily="18" charset="0"/>
              </a:rPr>
              <a:t>áreas</a:t>
            </a:r>
            <a:r>
              <a:rPr lang="en-US" b="1" u="sng" dirty="0" smtClean="0">
                <a:latin typeface="Palatino Linotype" pitchFamily="18" charset="0"/>
              </a:rPr>
              <a:t>, el </a:t>
            </a:r>
            <a:r>
              <a:rPr lang="en-US" b="1" u="sng" dirty="0" err="1" smtClean="0">
                <a:latin typeface="Palatino Linotype" pitchFamily="18" charset="0"/>
              </a:rPr>
              <a:t>género</a:t>
            </a:r>
            <a:r>
              <a:rPr lang="en-US" b="1" u="sng" dirty="0" smtClean="0">
                <a:latin typeface="Palatino Linotype" pitchFamily="18" charset="0"/>
              </a:rPr>
              <a:t> y la </a:t>
            </a:r>
            <a:r>
              <a:rPr lang="en-US" b="1" u="sng" dirty="0" err="1" smtClean="0">
                <a:latin typeface="Palatino Linotype" pitchFamily="18" charset="0"/>
              </a:rPr>
              <a:t>cantidad</a:t>
            </a:r>
            <a:r>
              <a:rPr lang="en-US" b="1" u="sng" dirty="0" smtClean="0">
                <a:latin typeface="Palatino Linotype" pitchFamily="18" charset="0"/>
              </a:rPr>
              <a:t>.</a:t>
            </a:r>
            <a:r>
              <a:rPr lang="en-US" dirty="0" smtClean="0">
                <a:latin typeface="Palatino Linotype" pitchFamily="18" charset="0"/>
              </a:rPr>
              <a:t>  </a:t>
            </a:r>
            <a:r>
              <a:rPr lang="en-US" sz="2800" i="1" dirty="0" smtClean="0">
                <a:latin typeface="Palatino Linotype" pitchFamily="18" charset="0"/>
              </a:rPr>
              <a:t>(Adjectives have to agree with nouns in two areas, gender and quantity.)</a:t>
            </a:r>
            <a:endParaRPr lang="en-US" sz="2800" b="1" i="1" u="sng" dirty="0" smtClean="0">
              <a:latin typeface="Palatino Linotype" pitchFamily="18" charset="0"/>
            </a:endParaRPr>
          </a:p>
        </p:txBody>
      </p:sp>
      <p:sp>
        <p:nvSpPr>
          <p:cNvPr id="4" name="Notched Right Arrow 3">
            <a:hlinkClick r:id="rId3" action="ppaction://hlinksldjump"/>
          </p:cNvPr>
          <p:cNvSpPr/>
          <p:nvPr/>
        </p:nvSpPr>
        <p:spPr>
          <a:xfrm>
            <a:off x="6858000" y="6019800"/>
            <a:ext cx="15240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b="1" i="1" dirty="0" smtClean="0">
                <a:solidFill>
                  <a:schemeClr val="tx1"/>
                </a:solidFill>
                <a:latin typeface="Palatino Linotype" pitchFamily="18" charset="0"/>
              </a:rPr>
              <a:t>El </a:t>
            </a:r>
            <a:r>
              <a:rPr lang="en-US" b="1" i="1" dirty="0" err="1" smtClean="0">
                <a:solidFill>
                  <a:schemeClr val="tx1"/>
                </a:solidFill>
                <a:latin typeface="Palatino Linotype" pitchFamily="18" charset="0"/>
              </a:rPr>
              <a:t>género</a:t>
            </a:r>
            <a:endParaRPr lang="en-US" b="1" i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4000" b="1" u="sng" dirty="0" smtClean="0">
                <a:latin typeface="Palatino Linotype" pitchFamily="18" charset="0"/>
              </a:rPr>
              <a:t>El </a:t>
            </a:r>
            <a:r>
              <a:rPr lang="en-US" sz="4000" b="1" u="sng" dirty="0" err="1" smtClean="0">
                <a:latin typeface="Palatino Linotype" pitchFamily="18" charset="0"/>
              </a:rPr>
              <a:t>g</a:t>
            </a:r>
            <a:r>
              <a:rPr lang="en-US" sz="4000" b="1" u="sng" dirty="0" err="1" smtClean="0">
                <a:latin typeface="Palatino Linotype" pitchFamily="18" charset="0"/>
                <a:cs typeface="Arial" charset="0"/>
              </a:rPr>
              <a:t>énero</a:t>
            </a:r>
            <a:r>
              <a:rPr lang="en-US" sz="4000" dirty="0" smtClean="0">
                <a:latin typeface="Palatino Linotype" pitchFamily="18" charset="0"/>
                <a:cs typeface="Arial" charset="0"/>
              </a:rPr>
              <a:t/>
            </a:r>
            <a:br>
              <a:rPr lang="en-US" sz="4000" dirty="0" smtClean="0">
                <a:latin typeface="Palatino Linotype" pitchFamily="18" charset="0"/>
                <a:cs typeface="Arial" charset="0"/>
              </a:rPr>
            </a:br>
            <a:r>
              <a:rPr lang="en-US" sz="3200" i="1" dirty="0" smtClean="0">
                <a:latin typeface="Palatino Linotype" pitchFamily="18" charset="0"/>
                <a:cs typeface="Arial" charset="0"/>
              </a:rPr>
              <a:t>(Gender)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 dirty="0" smtClean="0">
                <a:latin typeface="Palatino Linotype" pitchFamily="18" charset="0"/>
              </a:rPr>
              <a:t>Si un </a:t>
            </a:r>
            <a:r>
              <a:rPr lang="en-US" sz="2800" b="1" u="sng" dirty="0" err="1" smtClean="0">
                <a:latin typeface="Palatino Linotype" pitchFamily="18" charset="0"/>
              </a:rPr>
              <a:t>sustantivo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es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masculino</a:t>
            </a:r>
            <a:r>
              <a:rPr lang="en-US" sz="2800" b="1" u="sng" dirty="0" smtClean="0">
                <a:latin typeface="Palatino Linotype" pitchFamily="18" charset="0"/>
              </a:rPr>
              <a:t>, el </a:t>
            </a:r>
            <a:r>
              <a:rPr lang="en-US" sz="2800" b="1" u="sng" dirty="0" err="1" smtClean="0">
                <a:latin typeface="Palatino Linotype" pitchFamily="18" charset="0"/>
              </a:rPr>
              <a:t>adjetivo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tiene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que</a:t>
            </a:r>
            <a:r>
              <a:rPr lang="en-US" sz="2800" b="1" u="sng" dirty="0" smtClean="0">
                <a:latin typeface="Palatino Linotype" pitchFamily="18" charset="0"/>
              </a:rPr>
              <a:t> ser </a:t>
            </a:r>
            <a:r>
              <a:rPr lang="en-US" sz="2800" b="1" u="sng" dirty="0" err="1" smtClean="0">
                <a:latin typeface="Palatino Linotype" pitchFamily="18" charset="0"/>
              </a:rPr>
              <a:t>masculino</a:t>
            </a:r>
            <a:r>
              <a:rPr lang="en-US" sz="2800" b="1" u="sng" dirty="0" smtClean="0">
                <a:latin typeface="Palatino Linotype" pitchFamily="18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</a:rPr>
              <a:t>tambi</a:t>
            </a:r>
            <a:r>
              <a:rPr lang="en-US" sz="2800" b="1" u="sng" dirty="0" err="1" smtClean="0">
                <a:latin typeface="Palatino Linotype" pitchFamily="18" charset="0"/>
                <a:cs typeface="Arial" charset="0"/>
              </a:rPr>
              <a:t>én</a:t>
            </a:r>
            <a:r>
              <a:rPr lang="en-US" sz="2800" b="1" u="sng" dirty="0" smtClean="0">
                <a:latin typeface="Palatino Linotype" pitchFamily="18" charset="0"/>
                <a:cs typeface="Arial" charset="0"/>
              </a:rPr>
              <a:t>.</a:t>
            </a:r>
            <a:r>
              <a:rPr lang="en-US" sz="2800" dirty="0" smtClean="0">
                <a:latin typeface="Palatino Linotype" pitchFamily="18" charset="0"/>
                <a:cs typeface="Arial" charset="0"/>
              </a:rPr>
              <a:t>  </a:t>
            </a:r>
            <a:r>
              <a:rPr lang="en-US" sz="2400" i="1" dirty="0" smtClean="0">
                <a:latin typeface="Palatino Linotype" pitchFamily="18" charset="0"/>
                <a:cs typeface="Arial" charset="0"/>
              </a:rPr>
              <a:t>(If the noun is masculine, the adjective has to be masculine as well.)</a:t>
            </a:r>
          </a:p>
          <a:p>
            <a:pPr eaLnBrk="1" hangingPunct="1"/>
            <a:r>
              <a:rPr lang="en-US" sz="2800" b="1" u="sng" dirty="0" err="1" smtClean="0">
                <a:latin typeface="Palatino Linotype" pitchFamily="18" charset="0"/>
                <a:cs typeface="Arial" charset="0"/>
              </a:rPr>
              <a:t>Generalmente</a:t>
            </a:r>
            <a:r>
              <a:rPr lang="en-US" sz="2800" b="1" u="sng" dirty="0" smtClean="0">
                <a:latin typeface="Palatino Linotype" pitchFamily="18" charset="0"/>
                <a:cs typeface="Arial" charset="0"/>
              </a:rPr>
              <a:t>, los </a:t>
            </a:r>
            <a:r>
              <a:rPr lang="en-US" sz="2800" b="1" u="sng" dirty="0" err="1" smtClean="0">
                <a:latin typeface="Palatino Linotype" pitchFamily="18" charset="0"/>
                <a:cs typeface="Arial" charset="0"/>
              </a:rPr>
              <a:t>adjetivos</a:t>
            </a:r>
            <a:r>
              <a:rPr lang="en-US" sz="2800" b="1" u="sng" dirty="0" smtClean="0">
                <a:latin typeface="Palatino Linotype" pitchFamily="18" charset="0"/>
                <a:cs typeface="Arial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  <a:cs typeface="Arial" charset="0"/>
              </a:rPr>
              <a:t>masculinos</a:t>
            </a:r>
            <a:r>
              <a:rPr lang="en-US" sz="2800" b="1" u="sng" dirty="0" smtClean="0">
                <a:latin typeface="Palatino Linotype" pitchFamily="18" charset="0"/>
                <a:cs typeface="Arial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  <a:cs typeface="Arial" charset="0"/>
              </a:rPr>
              <a:t>terminan</a:t>
            </a:r>
            <a:r>
              <a:rPr lang="en-US" sz="2800" b="1" u="sng" dirty="0" smtClean="0">
                <a:latin typeface="Palatino Linotype" pitchFamily="18" charset="0"/>
                <a:cs typeface="Arial" charset="0"/>
              </a:rPr>
              <a:t> en “o” </a:t>
            </a:r>
            <a:r>
              <a:rPr lang="en-US" sz="2800" b="1" u="sng" dirty="0" err="1" smtClean="0">
                <a:latin typeface="Palatino Linotype" pitchFamily="18" charset="0"/>
                <a:cs typeface="Arial" charset="0"/>
              </a:rPr>
              <a:t>mientras</a:t>
            </a:r>
            <a:r>
              <a:rPr lang="en-US" sz="2800" b="1" u="sng" dirty="0" smtClean="0">
                <a:latin typeface="Palatino Linotype" pitchFamily="18" charset="0"/>
                <a:cs typeface="Arial" charset="0"/>
              </a:rPr>
              <a:t> los </a:t>
            </a:r>
            <a:r>
              <a:rPr lang="en-US" sz="2800" b="1" u="sng" dirty="0" err="1" smtClean="0">
                <a:latin typeface="Palatino Linotype" pitchFamily="18" charset="0"/>
                <a:cs typeface="Arial" charset="0"/>
              </a:rPr>
              <a:t>adjetivos</a:t>
            </a:r>
            <a:r>
              <a:rPr lang="en-US" sz="2800" b="1" u="sng" dirty="0" smtClean="0">
                <a:latin typeface="Palatino Linotype" pitchFamily="18" charset="0"/>
                <a:cs typeface="Arial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  <a:cs typeface="Arial" charset="0"/>
              </a:rPr>
              <a:t>femininos</a:t>
            </a:r>
            <a:r>
              <a:rPr lang="en-US" sz="2800" b="1" u="sng" dirty="0" smtClean="0">
                <a:latin typeface="Palatino Linotype" pitchFamily="18" charset="0"/>
                <a:cs typeface="Arial" charset="0"/>
              </a:rPr>
              <a:t> </a:t>
            </a:r>
            <a:r>
              <a:rPr lang="en-US" sz="2800" b="1" u="sng" dirty="0" err="1" smtClean="0">
                <a:latin typeface="Palatino Linotype" pitchFamily="18" charset="0"/>
                <a:cs typeface="Arial" charset="0"/>
              </a:rPr>
              <a:t>terminan</a:t>
            </a:r>
            <a:r>
              <a:rPr lang="en-US" sz="2800" b="1" u="sng" dirty="0" smtClean="0">
                <a:latin typeface="Palatino Linotype" pitchFamily="18" charset="0"/>
                <a:cs typeface="Arial" charset="0"/>
              </a:rPr>
              <a:t> en “a”.</a:t>
            </a:r>
            <a:r>
              <a:rPr lang="en-US" sz="2800" dirty="0" smtClean="0">
                <a:latin typeface="Palatino Linotype" pitchFamily="18" charset="0"/>
                <a:cs typeface="Arial" charset="0"/>
              </a:rPr>
              <a:t>  </a:t>
            </a:r>
            <a:r>
              <a:rPr lang="en-US" sz="2400" i="1" dirty="0" smtClean="0">
                <a:latin typeface="Palatino Linotype" pitchFamily="18" charset="0"/>
                <a:cs typeface="Arial" charset="0"/>
              </a:rPr>
              <a:t>(Generally, masculine adjectives end in “o” while feminine adjectives end in “a”.)</a:t>
            </a:r>
            <a:endParaRPr lang="en-US" sz="2400" b="1" i="1" u="sng" dirty="0" smtClean="0">
              <a:latin typeface="Palatino Linotype" pitchFamily="18" charset="0"/>
              <a:cs typeface="Arial" charset="0"/>
            </a:endParaRPr>
          </a:p>
          <a:p>
            <a:pPr eaLnBrk="1" hangingPunct="1"/>
            <a:r>
              <a:rPr lang="en-US" sz="2800" b="1" u="sng" dirty="0" err="1" smtClean="0">
                <a:latin typeface="Palatino Linotype" pitchFamily="18" charset="0"/>
                <a:cs typeface="Arial" charset="0"/>
              </a:rPr>
              <a:t>Ejemplo</a:t>
            </a:r>
            <a:r>
              <a:rPr lang="en-US" sz="2800" b="1" u="sng" dirty="0" smtClean="0">
                <a:latin typeface="Palatino Linotype" pitchFamily="18" charset="0"/>
                <a:cs typeface="Arial" charset="0"/>
              </a:rPr>
              <a:t>:</a:t>
            </a:r>
          </a:p>
          <a:p>
            <a:pPr lvl="2" eaLnBrk="1" hangingPunct="1"/>
            <a:r>
              <a:rPr lang="en-US" sz="2000" dirty="0" smtClean="0">
                <a:latin typeface="Palatino Linotype" pitchFamily="18" charset="0"/>
                <a:cs typeface="Arial" charset="0"/>
              </a:rPr>
              <a:t>The tall man </a:t>
            </a:r>
            <a:r>
              <a:rPr lang="en-US" sz="2000" b="1" dirty="0" smtClean="0">
                <a:latin typeface="Palatino Linotype" pitchFamily="18" charset="0"/>
                <a:cs typeface="Arial" charset="0"/>
              </a:rPr>
              <a:t>-&gt;</a:t>
            </a:r>
            <a:r>
              <a:rPr lang="en-US" sz="2000" dirty="0" smtClean="0">
                <a:latin typeface="Palatino Linotype" pitchFamily="18" charset="0"/>
                <a:cs typeface="Arial" charset="0"/>
              </a:rPr>
              <a:t> </a:t>
            </a:r>
            <a:r>
              <a:rPr lang="en-US" sz="2000" b="1" i="1" dirty="0" smtClean="0">
                <a:latin typeface="Palatino Linotype" pitchFamily="18" charset="0"/>
                <a:cs typeface="Arial" charset="0"/>
              </a:rPr>
              <a:t>El</a:t>
            </a:r>
            <a:r>
              <a:rPr lang="en-US" sz="2000" dirty="0" smtClean="0">
                <a:latin typeface="Palatino Linotype" pitchFamily="18" charset="0"/>
                <a:cs typeface="Arial" charset="0"/>
              </a:rPr>
              <a:t> hombre alt</a:t>
            </a:r>
            <a:r>
              <a:rPr lang="en-US" sz="2000" b="1" i="1" u="sng" dirty="0" smtClean="0">
                <a:latin typeface="Palatino Linotype" pitchFamily="18" charset="0"/>
                <a:cs typeface="Arial" charset="0"/>
              </a:rPr>
              <a:t>o</a:t>
            </a:r>
            <a:r>
              <a:rPr lang="en-US" sz="2000" dirty="0" smtClean="0">
                <a:latin typeface="Palatino Linotype" pitchFamily="18" charset="0"/>
                <a:cs typeface="Arial" charset="0"/>
              </a:rPr>
              <a:t>.</a:t>
            </a:r>
          </a:p>
          <a:p>
            <a:pPr lvl="2" eaLnBrk="1" hangingPunct="1"/>
            <a:r>
              <a:rPr lang="en-US" sz="2000" dirty="0" smtClean="0">
                <a:latin typeface="Palatino Linotype" pitchFamily="18" charset="0"/>
                <a:cs typeface="Arial" charset="0"/>
              </a:rPr>
              <a:t>The tall woman </a:t>
            </a:r>
            <a:r>
              <a:rPr lang="en-US" sz="2000" b="1" dirty="0" smtClean="0">
                <a:latin typeface="Palatino Linotype" pitchFamily="18" charset="0"/>
                <a:cs typeface="Arial" charset="0"/>
              </a:rPr>
              <a:t>-&gt;</a:t>
            </a:r>
            <a:r>
              <a:rPr lang="en-US" sz="2000" dirty="0" smtClean="0">
                <a:latin typeface="Palatino Linotype" pitchFamily="18" charset="0"/>
                <a:cs typeface="Arial" charset="0"/>
              </a:rPr>
              <a:t> </a:t>
            </a:r>
            <a:r>
              <a:rPr lang="en-US" sz="2000" b="1" i="1" dirty="0" smtClean="0">
                <a:latin typeface="Palatino Linotype" pitchFamily="18" charset="0"/>
                <a:cs typeface="Arial" charset="0"/>
              </a:rPr>
              <a:t>La</a:t>
            </a:r>
            <a:r>
              <a:rPr lang="en-US" sz="2000" dirty="0" smtClean="0">
                <a:latin typeface="Palatino Linotype" pitchFamily="18" charset="0"/>
                <a:cs typeface="Arial" charset="0"/>
              </a:rPr>
              <a:t> </a:t>
            </a:r>
            <a:r>
              <a:rPr lang="en-US" sz="2000" dirty="0" err="1" smtClean="0">
                <a:latin typeface="Palatino Linotype" pitchFamily="18" charset="0"/>
                <a:cs typeface="Arial" charset="0"/>
              </a:rPr>
              <a:t>mujer</a:t>
            </a:r>
            <a:r>
              <a:rPr lang="en-US" sz="2000" dirty="0" smtClean="0">
                <a:latin typeface="Palatino Linotype" pitchFamily="18" charset="0"/>
                <a:cs typeface="Arial" charset="0"/>
              </a:rPr>
              <a:t> </a:t>
            </a:r>
            <a:r>
              <a:rPr lang="en-US" sz="2000" dirty="0" err="1" smtClean="0">
                <a:latin typeface="Palatino Linotype" pitchFamily="18" charset="0"/>
                <a:cs typeface="Arial" charset="0"/>
              </a:rPr>
              <a:t>alt</a:t>
            </a:r>
            <a:r>
              <a:rPr lang="en-US" sz="2000" b="1" i="1" u="sng" dirty="0" err="1" smtClean="0">
                <a:latin typeface="Palatino Linotype" pitchFamily="18" charset="0"/>
                <a:cs typeface="Arial" charset="0"/>
              </a:rPr>
              <a:t>a</a:t>
            </a:r>
            <a:r>
              <a:rPr lang="en-US" sz="2000" dirty="0" smtClean="0">
                <a:latin typeface="Palatino Linotype" pitchFamily="18" charset="0"/>
                <a:cs typeface="Arial" charset="0"/>
              </a:rPr>
              <a:t>.</a:t>
            </a:r>
          </a:p>
          <a:p>
            <a:pPr lvl="2" eaLnBrk="1" hangingPunct="1">
              <a:buNone/>
            </a:pPr>
            <a:endParaRPr lang="en-US" sz="2000" dirty="0" smtClean="0">
              <a:latin typeface="Palatino Linotype" pitchFamily="18" charset="0"/>
              <a:cs typeface="Arial" charset="0"/>
            </a:endParaRPr>
          </a:p>
          <a:p>
            <a:pPr lvl="2" eaLnBrk="1" hangingPunct="1"/>
            <a:endParaRPr lang="en-US" sz="2000" dirty="0" smtClean="0">
              <a:latin typeface="Palatino Linotype" pitchFamily="18" charset="0"/>
              <a:cs typeface="Arial" charset="0"/>
            </a:endParaRPr>
          </a:p>
        </p:txBody>
      </p:sp>
      <p:sp>
        <p:nvSpPr>
          <p:cNvPr id="5" name="Notched Right Arrow 4">
            <a:hlinkClick r:id="rId3" action="ppaction://hlinksldjump"/>
          </p:cNvPr>
          <p:cNvSpPr/>
          <p:nvPr/>
        </p:nvSpPr>
        <p:spPr>
          <a:xfrm>
            <a:off x="6553200" y="5867400"/>
            <a:ext cx="2209800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chemeClr val="tx1"/>
                </a:solidFill>
                <a:latin typeface="Palatino Linotype" pitchFamily="18" charset="0"/>
              </a:rPr>
              <a:t>La </a:t>
            </a:r>
            <a:r>
              <a:rPr lang="en-US" b="1" i="1" u="sng" dirty="0" err="1" smtClean="0">
                <a:solidFill>
                  <a:schemeClr val="tx1"/>
                </a:solidFill>
                <a:latin typeface="Palatino Linotype" pitchFamily="18" charset="0"/>
              </a:rPr>
              <a:t>Cantidad</a:t>
            </a:r>
            <a:endParaRPr lang="en-US" b="1" i="1" u="sng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4000" b="1" u="sng" dirty="0" smtClean="0">
                <a:latin typeface="Palatino Linotype" pitchFamily="18" charset="0"/>
              </a:rPr>
              <a:t>La </a:t>
            </a:r>
            <a:r>
              <a:rPr lang="en-US" sz="4000" b="1" u="sng" dirty="0" err="1" smtClean="0">
                <a:latin typeface="Palatino Linotype" pitchFamily="18" charset="0"/>
              </a:rPr>
              <a:t>cantidad</a:t>
            </a:r>
            <a:r>
              <a:rPr lang="en-US" sz="4000" dirty="0" smtClean="0">
                <a:latin typeface="Palatino Linotype" pitchFamily="18" charset="0"/>
              </a:rPr>
              <a:t> </a:t>
            </a:r>
            <a:br>
              <a:rPr lang="en-US" sz="4000" dirty="0" smtClean="0">
                <a:latin typeface="Palatino Linotype" pitchFamily="18" charset="0"/>
              </a:rPr>
            </a:br>
            <a:r>
              <a:rPr lang="en-US" sz="3200" i="1" dirty="0" smtClean="0">
                <a:latin typeface="Palatino Linotype" pitchFamily="18" charset="0"/>
              </a:rPr>
              <a:t>(Quantity)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latin typeface="Palatino Linotype" pitchFamily="18" charset="0"/>
              </a:rPr>
              <a:t>La </a:t>
            </a:r>
            <a:r>
              <a:rPr lang="en-US" sz="2400" b="1" u="sng" dirty="0" err="1" smtClean="0">
                <a:latin typeface="Palatino Linotype" pitchFamily="18" charset="0"/>
              </a:rPr>
              <a:t>cantidad</a:t>
            </a:r>
            <a:r>
              <a:rPr lang="en-US" sz="2400" b="1" u="sng" dirty="0" smtClean="0">
                <a:latin typeface="Palatino Linotype" pitchFamily="18" charset="0"/>
              </a:rPr>
              <a:t> de los </a:t>
            </a:r>
            <a:r>
              <a:rPr lang="en-US" sz="2400" b="1" u="sng" dirty="0" err="1" smtClean="0">
                <a:latin typeface="Palatino Linotype" pitchFamily="18" charset="0"/>
              </a:rPr>
              <a:t>adjetivos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tiene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que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acordar</a:t>
            </a:r>
            <a:r>
              <a:rPr lang="en-US" sz="2400" b="1" u="sng" dirty="0" smtClean="0">
                <a:latin typeface="Palatino Linotype" pitchFamily="18" charset="0"/>
              </a:rPr>
              <a:t> con la </a:t>
            </a:r>
            <a:r>
              <a:rPr lang="en-US" sz="2400" b="1" u="sng" dirty="0" err="1" smtClean="0">
                <a:latin typeface="Palatino Linotype" pitchFamily="18" charset="0"/>
              </a:rPr>
              <a:t>cantidad</a:t>
            </a:r>
            <a:r>
              <a:rPr lang="en-US" sz="2400" b="1" u="sng" dirty="0" smtClean="0">
                <a:latin typeface="Palatino Linotype" pitchFamily="18" charset="0"/>
              </a:rPr>
              <a:t> de los </a:t>
            </a:r>
            <a:r>
              <a:rPr lang="en-US" sz="2400" b="1" u="sng" dirty="0" err="1" smtClean="0">
                <a:latin typeface="Palatino Linotype" pitchFamily="18" charset="0"/>
              </a:rPr>
              <a:t>sustantivos</a:t>
            </a:r>
            <a:r>
              <a:rPr lang="en-US" sz="2400" b="1" u="sng" dirty="0" smtClean="0">
                <a:latin typeface="Palatino Linotype" pitchFamily="18" charset="0"/>
              </a:rPr>
              <a:t>.</a:t>
            </a:r>
            <a:r>
              <a:rPr lang="en-US" sz="2400" dirty="0" smtClean="0">
                <a:latin typeface="Palatino Linotype" pitchFamily="18" charset="0"/>
              </a:rPr>
              <a:t> </a:t>
            </a:r>
            <a:r>
              <a:rPr lang="en-US" sz="2000" i="1" dirty="0" smtClean="0">
                <a:latin typeface="Palatino Linotype" pitchFamily="18" charset="0"/>
              </a:rPr>
              <a:t>(The quantity of the adjectives has to agree with the quantity of the noun.)</a:t>
            </a: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latin typeface="Palatino Linotype" pitchFamily="18" charset="0"/>
              </a:rPr>
              <a:t>Si el </a:t>
            </a:r>
            <a:r>
              <a:rPr lang="en-US" sz="2400" b="1" u="sng" dirty="0" err="1" smtClean="0">
                <a:latin typeface="Palatino Linotype" pitchFamily="18" charset="0"/>
              </a:rPr>
              <a:t>sustantivo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es</a:t>
            </a:r>
            <a:r>
              <a:rPr lang="en-US" sz="2400" b="1" u="sng" dirty="0" smtClean="0">
                <a:latin typeface="Palatino Linotype" pitchFamily="18" charset="0"/>
              </a:rPr>
              <a:t> singular, el </a:t>
            </a:r>
            <a:r>
              <a:rPr lang="en-US" sz="2400" b="1" u="sng" dirty="0" err="1" smtClean="0">
                <a:latin typeface="Palatino Linotype" pitchFamily="18" charset="0"/>
              </a:rPr>
              <a:t>adjetivo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tiene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que</a:t>
            </a:r>
            <a:r>
              <a:rPr lang="en-US" sz="2400" b="1" u="sng" dirty="0" smtClean="0">
                <a:latin typeface="Palatino Linotype" pitchFamily="18" charset="0"/>
              </a:rPr>
              <a:t> ser singular.</a:t>
            </a:r>
            <a:r>
              <a:rPr lang="en-US" sz="2400" dirty="0" smtClean="0">
                <a:latin typeface="Palatino Linotype" pitchFamily="18" charset="0"/>
              </a:rPr>
              <a:t>  </a:t>
            </a:r>
            <a:r>
              <a:rPr lang="en-US" sz="2000" i="1" dirty="0" smtClean="0">
                <a:latin typeface="Palatino Linotype" pitchFamily="18" charset="0"/>
              </a:rPr>
              <a:t>(If the noun is singular, the adjective has to be singular.)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u="sng" dirty="0" err="1" smtClean="0">
                <a:latin typeface="Palatino Linotype" pitchFamily="18" charset="0"/>
              </a:rPr>
              <a:t>Ejemplo</a:t>
            </a:r>
            <a:r>
              <a:rPr lang="en-US" sz="2000" b="1" u="sng" dirty="0" smtClean="0">
                <a:latin typeface="Palatino Linotype" pitchFamily="18" charset="0"/>
              </a:rPr>
              <a:t>:</a:t>
            </a:r>
            <a:r>
              <a:rPr lang="en-US" sz="1800" dirty="0" smtClean="0">
                <a:latin typeface="Palatino Linotype" pitchFamily="18" charset="0"/>
              </a:rPr>
              <a:t>	The tall man.	 </a:t>
            </a:r>
            <a:r>
              <a:rPr lang="en-US" sz="1800" b="1" i="1" dirty="0" smtClean="0">
                <a:latin typeface="Palatino Linotype" pitchFamily="18" charset="0"/>
              </a:rPr>
              <a:t>El</a:t>
            </a:r>
            <a:r>
              <a:rPr lang="en-US" sz="1800" dirty="0" smtClean="0">
                <a:latin typeface="Palatino Linotype" pitchFamily="18" charset="0"/>
              </a:rPr>
              <a:t> hombre alt</a:t>
            </a:r>
            <a:r>
              <a:rPr lang="en-US" sz="1800" b="1" i="1" u="sng" dirty="0" smtClean="0">
                <a:latin typeface="Palatino Linotype" pitchFamily="18" charset="0"/>
              </a:rPr>
              <a:t>o</a:t>
            </a:r>
            <a:r>
              <a:rPr lang="en-US" sz="1800" dirty="0" smtClean="0">
                <a:latin typeface="Palatino Linotype" pitchFamily="18" charset="0"/>
              </a:rPr>
              <a:t>.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Palatino Linotype" pitchFamily="18" charset="0"/>
              </a:rPr>
              <a:t>		</a:t>
            </a:r>
            <a:r>
              <a:rPr lang="en-US" sz="1800" dirty="0" smtClean="0">
                <a:latin typeface="Palatino Linotype" pitchFamily="18" charset="0"/>
              </a:rPr>
              <a:t>The tall woman.	 </a:t>
            </a:r>
            <a:r>
              <a:rPr lang="en-US" sz="1800" b="1" i="1" dirty="0" smtClean="0">
                <a:latin typeface="Palatino Linotype" pitchFamily="18" charset="0"/>
              </a:rPr>
              <a:t>La</a:t>
            </a:r>
            <a:r>
              <a:rPr lang="en-US" sz="1800" dirty="0" smtClean="0">
                <a:latin typeface="Palatino Linotype" pitchFamily="18" charset="0"/>
              </a:rPr>
              <a:t> </a:t>
            </a:r>
            <a:r>
              <a:rPr lang="en-US" sz="1800" dirty="0" err="1" smtClean="0">
                <a:latin typeface="Palatino Linotype" pitchFamily="18" charset="0"/>
              </a:rPr>
              <a:t>mujer</a:t>
            </a:r>
            <a:r>
              <a:rPr lang="en-US" sz="1800" dirty="0" smtClean="0">
                <a:latin typeface="Palatino Linotype" pitchFamily="18" charset="0"/>
              </a:rPr>
              <a:t> </a:t>
            </a:r>
            <a:r>
              <a:rPr lang="en-US" sz="1800" dirty="0" err="1" smtClean="0">
                <a:latin typeface="Palatino Linotype" pitchFamily="18" charset="0"/>
              </a:rPr>
              <a:t>alt</a:t>
            </a:r>
            <a:r>
              <a:rPr lang="en-US" sz="1800" b="1" i="1" u="sng" dirty="0" err="1" smtClean="0">
                <a:latin typeface="Palatino Linotype" pitchFamily="18" charset="0"/>
              </a:rPr>
              <a:t>a</a:t>
            </a:r>
            <a:r>
              <a:rPr lang="en-US" sz="1800" dirty="0" smtClean="0">
                <a:latin typeface="Palatino Linotype" pitchFamily="18" charset="0"/>
              </a:rPr>
              <a:t>.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Palatino Linotype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err="1" smtClean="0">
                <a:latin typeface="Palatino Linotype" pitchFamily="18" charset="0"/>
              </a:rPr>
              <a:t>Por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otro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lado</a:t>
            </a:r>
            <a:r>
              <a:rPr lang="en-US" sz="2400" b="1" u="sng" dirty="0" smtClean="0">
                <a:latin typeface="Palatino Linotype" pitchFamily="18" charset="0"/>
              </a:rPr>
              <a:t>, </a:t>
            </a:r>
            <a:r>
              <a:rPr lang="en-US" sz="2400" b="1" u="sng" dirty="0" err="1" smtClean="0">
                <a:latin typeface="Palatino Linotype" pitchFamily="18" charset="0"/>
              </a:rPr>
              <a:t>si</a:t>
            </a:r>
            <a:r>
              <a:rPr lang="en-US" sz="2400" b="1" u="sng" dirty="0" smtClean="0">
                <a:latin typeface="Palatino Linotype" pitchFamily="18" charset="0"/>
              </a:rPr>
              <a:t> el </a:t>
            </a:r>
            <a:r>
              <a:rPr lang="en-US" sz="2400" b="1" u="sng" dirty="0" err="1" smtClean="0">
                <a:latin typeface="Palatino Linotype" pitchFamily="18" charset="0"/>
              </a:rPr>
              <a:t>sustantivo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es</a:t>
            </a:r>
            <a:r>
              <a:rPr lang="en-US" sz="2400" b="1" u="sng" dirty="0" smtClean="0">
                <a:latin typeface="Palatino Linotype" pitchFamily="18" charset="0"/>
              </a:rPr>
              <a:t> plural, el </a:t>
            </a:r>
            <a:r>
              <a:rPr lang="en-US" sz="2400" b="1" u="sng" dirty="0" err="1" smtClean="0">
                <a:latin typeface="Palatino Linotype" pitchFamily="18" charset="0"/>
              </a:rPr>
              <a:t>adjetivo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tiene</a:t>
            </a:r>
            <a:r>
              <a:rPr lang="en-US" sz="2400" b="1" u="sng" dirty="0" smtClean="0">
                <a:latin typeface="Palatino Linotype" pitchFamily="18" charset="0"/>
              </a:rPr>
              <a:t> </a:t>
            </a:r>
            <a:r>
              <a:rPr lang="en-US" sz="2400" b="1" u="sng" dirty="0" err="1" smtClean="0">
                <a:latin typeface="Palatino Linotype" pitchFamily="18" charset="0"/>
              </a:rPr>
              <a:t>que</a:t>
            </a:r>
            <a:r>
              <a:rPr lang="en-US" sz="2400" b="1" u="sng" dirty="0" smtClean="0">
                <a:latin typeface="Palatino Linotype" pitchFamily="18" charset="0"/>
              </a:rPr>
              <a:t> ser plural.</a:t>
            </a:r>
            <a:r>
              <a:rPr lang="en-US" sz="2400" dirty="0" smtClean="0">
                <a:latin typeface="Palatino Linotype" pitchFamily="18" charset="0"/>
              </a:rPr>
              <a:t>  </a:t>
            </a:r>
            <a:r>
              <a:rPr lang="en-US" sz="2000" i="1" dirty="0" smtClean="0">
                <a:latin typeface="Palatino Linotype" pitchFamily="18" charset="0"/>
              </a:rPr>
              <a:t>(On the other hand, if the noun is plural, the adjective has to be plural.)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u="sng" dirty="0" err="1" smtClean="0">
                <a:latin typeface="Palatino Linotype" pitchFamily="18" charset="0"/>
              </a:rPr>
              <a:t>Ejemplo</a:t>
            </a:r>
            <a:r>
              <a:rPr lang="en-US" sz="2000" b="1" u="sng" dirty="0" smtClean="0">
                <a:latin typeface="Palatino Linotype" pitchFamily="18" charset="0"/>
              </a:rPr>
              <a:t>:</a:t>
            </a:r>
            <a:r>
              <a:rPr lang="en-US" sz="2000" dirty="0" smtClean="0">
                <a:latin typeface="Palatino Linotype" pitchFamily="18" charset="0"/>
              </a:rPr>
              <a:t>	</a:t>
            </a:r>
            <a:r>
              <a:rPr lang="en-US" sz="1800" dirty="0" smtClean="0">
                <a:latin typeface="Palatino Linotype" pitchFamily="18" charset="0"/>
              </a:rPr>
              <a:t>The tall men.	 </a:t>
            </a:r>
            <a:r>
              <a:rPr lang="en-US" sz="1800" b="1" i="1" dirty="0" smtClean="0">
                <a:latin typeface="Palatino Linotype" pitchFamily="18" charset="0"/>
              </a:rPr>
              <a:t>Los</a:t>
            </a:r>
            <a:r>
              <a:rPr lang="en-US" sz="1800" dirty="0" smtClean="0">
                <a:latin typeface="Palatino Linotype" pitchFamily="18" charset="0"/>
              </a:rPr>
              <a:t> hombres alt</a:t>
            </a:r>
            <a:r>
              <a:rPr lang="en-US" sz="1800" b="1" i="1" u="sng" dirty="0" smtClean="0">
                <a:latin typeface="Palatino Linotype" pitchFamily="18" charset="0"/>
              </a:rPr>
              <a:t>os</a:t>
            </a:r>
            <a:r>
              <a:rPr lang="en-US" sz="1800" dirty="0" smtClean="0">
                <a:latin typeface="Palatino Linotype" pitchFamily="18" charset="0"/>
              </a:rPr>
              <a:t>.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Palatino Linotype" pitchFamily="18" charset="0"/>
              </a:rPr>
              <a:t>		 </a:t>
            </a:r>
            <a:r>
              <a:rPr lang="en-US" sz="1800" dirty="0" smtClean="0">
                <a:latin typeface="Palatino Linotype" pitchFamily="18" charset="0"/>
              </a:rPr>
              <a:t>The tall women.	 </a:t>
            </a:r>
            <a:r>
              <a:rPr lang="en-US" sz="1800" b="1" i="1" dirty="0" smtClean="0">
                <a:latin typeface="Palatino Linotype" pitchFamily="18" charset="0"/>
              </a:rPr>
              <a:t>Las</a:t>
            </a:r>
            <a:r>
              <a:rPr lang="en-US" sz="1800" dirty="0" smtClean="0">
                <a:latin typeface="Palatino Linotype" pitchFamily="18" charset="0"/>
              </a:rPr>
              <a:t> </a:t>
            </a:r>
            <a:r>
              <a:rPr lang="en-US" sz="1800" dirty="0" err="1" smtClean="0">
                <a:latin typeface="Palatino Linotype" pitchFamily="18" charset="0"/>
              </a:rPr>
              <a:t>mujeres</a:t>
            </a:r>
            <a:r>
              <a:rPr lang="en-US" sz="1800" dirty="0" smtClean="0">
                <a:latin typeface="Palatino Linotype" pitchFamily="18" charset="0"/>
              </a:rPr>
              <a:t> </a:t>
            </a:r>
            <a:r>
              <a:rPr lang="en-US" sz="1800" dirty="0" err="1" smtClean="0">
                <a:latin typeface="Palatino Linotype" pitchFamily="18" charset="0"/>
              </a:rPr>
              <a:t>alt</a:t>
            </a:r>
            <a:r>
              <a:rPr lang="en-US" sz="1800" b="1" i="1" u="sng" dirty="0" err="1" smtClean="0">
                <a:latin typeface="Palatino Linotype" pitchFamily="18" charset="0"/>
              </a:rPr>
              <a:t>as</a:t>
            </a:r>
            <a:r>
              <a:rPr lang="en-US" sz="1800" dirty="0" smtClean="0">
                <a:latin typeface="Palatino Linotype" pitchFamily="18" charset="0"/>
              </a:rPr>
              <a:t>.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latin typeface="Palatino Linotype" pitchFamily="18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1800" b="1" u="sng" dirty="0" smtClean="0">
              <a:latin typeface="Palatino Linotype" pitchFamily="18" charset="0"/>
            </a:endParaRPr>
          </a:p>
        </p:txBody>
      </p:sp>
      <p:sp>
        <p:nvSpPr>
          <p:cNvPr id="8" name="Notched Right Arrow 7">
            <a:hlinkClick r:id="rId3" action="ppaction://hlinksldjump"/>
          </p:cNvPr>
          <p:cNvSpPr/>
          <p:nvPr/>
        </p:nvSpPr>
        <p:spPr>
          <a:xfrm>
            <a:off x="6934200" y="6172200"/>
            <a:ext cx="16002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err="1" smtClean="0">
                <a:solidFill>
                  <a:schemeClr val="tx1"/>
                </a:solidFill>
                <a:latin typeface="Palatino Linotype" pitchFamily="18" charset="0"/>
              </a:rPr>
              <a:t>Práctica</a:t>
            </a:r>
            <a:endParaRPr lang="en-US" b="1" i="1" u="sng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854</Words>
  <Application>Microsoft Office PowerPoint</Application>
  <PresentationFormat>On-screen Show (4:3)</PresentationFormat>
  <Paragraphs>144</Paragraphs>
  <Slides>19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El Índice (The Table of Contents)</vt:lpstr>
      <vt:lpstr>¿Qué es un sustantivo? (What is a noun?)</vt:lpstr>
      <vt:lpstr>¿Masculino o Feminino? (Masculine or Feminine)</vt:lpstr>
      <vt:lpstr>Slide 5</vt:lpstr>
      <vt:lpstr>Slide 6</vt:lpstr>
      <vt:lpstr>¿Qué es un adjetivo? (What is an adjective?)</vt:lpstr>
      <vt:lpstr>El género (Gender)</vt:lpstr>
      <vt:lpstr>La cantidad  (Quantity)</vt:lpstr>
      <vt:lpstr>Práctica (Practice)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SCSD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Adjetivos</dc:title>
  <dc:creator>lbohle44</dc:creator>
  <cp:lastModifiedBy>labman</cp:lastModifiedBy>
  <cp:revision>158</cp:revision>
  <dcterms:created xsi:type="dcterms:W3CDTF">2010-11-16T03:47:07Z</dcterms:created>
  <dcterms:modified xsi:type="dcterms:W3CDTF">2010-12-01T22:47:27Z</dcterms:modified>
</cp:coreProperties>
</file>