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m4a" ContentType="audio/mp4"/>
  <Default Extension="png" ContentType="image/png"/>
  <Default Extension="bin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71" r:id="rId4"/>
    <p:sldId id="275" r:id="rId5"/>
    <p:sldId id="272" r:id="rId6"/>
    <p:sldId id="276" r:id="rId7"/>
    <p:sldId id="277" r:id="rId8"/>
    <p:sldId id="278" r:id="rId9"/>
    <p:sldId id="279" r:id="rId10"/>
    <p:sldId id="282" r:id="rId11"/>
    <p:sldId id="283" r:id="rId12"/>
    <p:sldId id="280" r:id="rId13"/>
    <p:sldId id="284" r:id="rId14"/>
    <p:sldId id="257" r:id="rId15"/>
    <p:sldId id="258" r:id="rId16"/>
    <p:sldId id="259" r:id="rId17"/>
    <p:sldId id="260" r:id="rId18"/>
    <p:sldId id="261" r:id="rId19"/>
    <p:sldId id="263" r:id="rId20"/>
    <p:sldId id="264" r:id="rId21"/>
    <p:sldId id="262" r:id="rId22"/>
    <p:sldId id="265" r:id="rId23"/>
    <p:sldId id="266" r:id="rId24"/>
    <p:sldId id="267" r:id="rId25"/>
    <p:sldId id="268" r:id="rId26"/>
    <p:sldId id="269" r:id="rId27"/>
    <p:sldId id="273" r:id="rId28"/>
    <p:sldId id="27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1" autoAdjust="0"/>
    <p:restoredTop sz="95238"/>
  </p:normalViewPr>
  <p:slideViewPr>
    <p:cSldViewPr snapToGrid="0">
      <p:cViewPr>
        <p:scale>
          <a:sx n="76" d="100"/>
          <a:sy n="76" d="100"/>
        </p:scale>
        <p:origin x="232" y="5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98266-CA58-49A2-A748-D9C527CD8AB5}" type="datetimeFigureOut">
              <a:rPr lang="en-US" smtClean="0"/>
              <a:t>11/17/15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5C76A-1C8D-4791-809B-B302FF45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11F4-3B0B-4AB0-9DB8-B915099305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3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11F4-3B0B-4AB0-9DB8-B915099305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1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4" Type="http://schemas.openxmlformats.org/officeDocument/2006/relationships/slide" Target="slide2.xml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27.xml"/><Relationship Id="rId8" Type="http://schemas.openxmlformats.org/officeDocument/2006/relationships/slide" Target="slide4.xml"/><Relationship Id="rId9" Type="http://schemas.openxmlformats.org/officeDocument/2006/relationships/slide" Target="slide28.xml"/><Relationship Id="rId10" Type="http://schemas.openxmlformats.org/officeDocument/2006/relationships/slide" Target="slide6.xml"/><Relationship Id="rId11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Relationship Id="rId3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1" Type="http://schemas.microsoft.com/office/2007/relationships/media" Target="../media/media7.m4a"/><Relationship Id="rId12" Type="http://schemas.openxmlformats.org/officeDocument/2006/relationships/audio" Target="../media/media7.m4a"/><Relationship Id="rId13" Type="http://schemas.microsoft.com/office/2007/relationships/media" Target="../media/media8.m4a"/><Relationship Id="rId14" Type="http://schemas.openxmlformats.org/officeDocument/2006/relationships/audio" Target="../media/media8.m4a"/><Relationship Id="rId15" Type="http://schemas.microsoft.com/office/2007/relationships/media" Target="../media/media9.m4a"/><Relationship Id="rId16" Type="http://schemas.openxmlformats.org/officeDocument/2006/relationships/audio" Target="../media/media9.m4a"/><Relationship Id="rId17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1" Type="http://schemas.microsoft.com/office/2007/relationships/media" Target="../media/media2.m4a"/><Relationship Id="rId2" Type="http://schemas.openxmlformats.org/officeDocument/2006/relationships/audio" Target="../media/media2.m4a"/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microsoft.com/office/2007/relationships/media" Target="../media/media4.m4a"/><Relationship Id="rId6" Type="http://schemas.openxmlformats.org/officeDocument/2006/relationships/audio" Target="../media/media4.m4a"/><Relationship Id="rId7" Type="http://schemas.microsoft.com/office/2007/relationships/media" Target="../media/media5.m4a"/><Relationship Id="rId8" Type="http://schemas.openxmlformats.org/officeDocument/2006/relationships/audio" Target="../media/media5.m4a"/><Relationship Id="rId9" Type="http://schemas.microsoft.com/office/2007/relationships/media" Target="../media/media6.m4a"/><Relationship Id="rId10" Type="http://schemas.openxmlformats.org/officeDocument/2006/relationships/audio" Target="../media/media6.m4a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17.xml"/><Relationship Id="rId3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4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2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3.xml"/><Relationship Id="rId3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6.xml"/><Relationship Id="rId3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slide" Target="slide28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slide" Target="slide7.xml"/><Relationship Id="rId5" Type="http://schemas.openxmlformats.org/officeDocument/2006/relationships/slide" Target="slide8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slide" Target="slide10.xm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8353" y="1824127"/>
            <a:ext cx="4941045" cy="1430867"/>
          </a:xfrm>
        </p:spPr>
        <p:txBody>
          <a:bodyPr/>
          <a:lstStyle/>
          <a:p>
            <a:pPr algn="ctr"/>
            <a:r>
              <a:rPr lang="en-US" sz="7500" dirty="0" err="1" smtClean="0">
                <a:latin typeface="Footlight MT Light" panose="0204060206030A020304" pitchFamily="18" charset="0"/>
              </a:rPr>
              <a:t>Día</a:t>
            </a:r>
            <a:r>
              <a:rPr lang="en-US" sz="7500" dirty="0" smtClean="0">
                <a:latin typeface="Footlight MT Light" panose="0204060206030A020304" pitchFamily="18" charset="0"/>
              </a:rPr>
              <a:t> de </a:t>
            </a:r>
            <a:r>
              <a:rPr lang="en-US" sz="7500" dirty="0" err="1" smtClean="0">
                <a:latin typeface="Footlight MT Light" panose="0204060206030A020304" pitchFamily="18" charset="0"/>
              </a:rPr>
              <a:t>los</a:t>
            </a:r>
            <a:r>
              <a:rPr lang="en-US" sz="7500" dirty="0" smtClean="0">
                <a:latin typeface="Footlight MT Light" panose="0204060206030A020304" pitchFamily="18" charset="0"/>
              </a:rPr>
              <a:t> </a:t>
            </a:r>
            <a:r>
              <a:rPr lang="en-US" sz="7500" dirty="0" err="1" smtClean="0">
                <a:latin typeface="Footlight MT Light" panose="0204060206030A020304" pitchFamily="18" charset="0"/>
              </a:rPr>
              <a:t>muertos</a:t>
            </a:r>
            <a:endParaRPr lang="en-US" sz="7500" dirty="0">
              <a:latin typeface="Footlight MT Light" panose="0204060206030A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8337" y="3069974"/>
            <a:ext cx="4775945" cy="86142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Day of the dead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91" y="4020854"/>
            <a:ext cx="3217795" cy="2129423"/>
          </a:xfrm>
          <a:prstGeom prst="rect">
            <a:avLst/>
          </a:prstGeom>
        </p:spPr>
      </p:pic>
      <p:sp>
        <p:nvSpPr>
          <p:cNvPr id="9" name="Action Button: Custom 8">
            <a:hlinkClick r:id="rId3" action="ppaction://hlinksldjump" highlightClick="1"/>
          </p:cNvPr>
          <p:cNvSpPr/>
          <p:nvPr/>
        </p:nvSpPr>
        <p:spPr>
          <a:xfrm>
            <a:off x="2673087" y="3988895"/>
            <a:ext cx="1955800" cy="112183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Footlight MT Light" panose="0204060206030A020304" pitchFamily="18" charset="0"/>
              </a:rPr>
              <a:t>El </a:t>
            </a:r>
            <a:r>
              <a:rPr lang="en-US" sz="2800" dirty="0" err="1" smtClean="0">
                <a:latin typeface="Footlight MT Light" panose="0204060206030A020304" pitchFamily="18" charset="0"/>
              </a:rPr>
              <a:t>juego</a:t>
            </a:r>
            <a:r>
              <a:rPr lang="en-US" sz="2800" dirty="0" smtClean="0">
                <a:latin typeface="Footlight MT Light" panose="0204060206030A020304" pitchFamily="18" charset="0"/>
              </a:rPr>
              <a:t> del </a:t>
            </a:r>
            <a:r>
              <a:rPr lang="en-US" sz="2800" dirty="0" err="1" smtClean="0">
                <a:latin typeface="Footlight MT Light" panose="0204060206030A020304" pitchFamily="18" charset="0"/>
              </a:rPr>
              <a:t>vocabulario</a:t>
            </a:r>
            <a:endParaRPr lang="en-US" sz="2800" dirty="0">
              <a:latin typeface="Footlight MT Light" panose="0204060206030A020304" pitchFamily="18" charset="0"/>
            </a:endParaRPr>
          </a:p>
        </p:txBody>
      </p:sp>
      <p:sp>
        <p:nvSpPr>
          <p:cNvPr id="7" name="Action Button: Custom 6">
            <a:hlinkClick r:id="rId4" action="ppaction://hlinksldjump" highlightClick="1"/>
          </p:cNvPr>
          <p:cNvSpPr/>
          <p:nvPr/>
        </p:nvSpPr>
        <p:spPr>
          <a:xfrm>
            <a:off x="832203" y="705224"/>
            <a:ext cx="3607496" cy="66387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Footlight MT Light" panose="0204060206030A020304" pitchFamily="18" charset="0"/>
              </a:rPr>
              <a:t>Los </a:t>
            </a:r>
            <a:r>
              <a:rPr lang="en-US" sz="3000" dirty="0" err="1" smtClean="0">
                <a:latin typeface="Footlight MT Light" panose="0204060206030A020304" pitchFamily="18" charset="0"/>
              </a:rPr>
              <a:t>Objectivos</a:t>
            </a:r>
            <a:endParaRPr lang="en-US" sz="3000" dirty="0">
              <a:latin typeface="Footlight MT Light" panose="0204060206030A020304" pitchFamily="18" charset="0"/>
            </a:endParaRPr>
          </a:p>
        </p:txBody>
      </p:sp>
      <p:sp>
        <p:nvSpPr>
          <p:cNvPr id="6" name="Action Button: Custom 5">
            <a:hlinkClick r:id="rId5" action="ppaction://hlinksldjump" highlightClick="1"/>
          </p:cNvPr>
          <p:cNvSpPr/>
          <p:nvPr/>
        </p:nvSpPr>
        <p:spPr>
          <a:xfrm>
            <a:off x="599939" y="1494616"/>
            <a:ext cx="1955800" cy="112183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latin typeface="Footlight MT Light" panose="0204060206030A020304" pitchFamily="18" charset="0"/>
              </a:rPr>
              <a:t>Información</a:t>
            </a:r>
            <a:endParaRPr lang="en-US" sz="2600" dirty="0">
              <a:latin typeface="Footlight MT Light" panose="0204060206030A020304" pitchFamily="18" charset="0"/>
            </a:endParaRPr>
          </a:p>
        </p:txBody>
      </p:sp>
      <p:sp>
        <p:nvSpPr>
          <p:cNvPr id="8" name="Action Button: Custom 7">
            <a:hlinkClick r:id="rId6" action="ppaction://hlinksldjump" highlightClick="1"/>
          </p:cNvPr>
          <p:cNvSpPr/>
          <p:nvPr/>
        </p:nvSpPr>
        <p:spPr>
          <a:xfrm>
            <a:off x="599939" y="2736248"/>
            <a:ext cx="1966586" cy="112734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 smtClean="0">
                <a:latin typeface="Footlight MT Light" panose="0204060206030A020304" pitchFamily="18" charset="0"/>
              </a:rPr>
              <a:t>Las </a:t>
            </a:r>
            <a:r>
              <a:rPr lang="en-US" sz="2900" dirty="0" err="1">
                <a:latin typeface="Footlight MT Light" panose="0204060206030A020304" pitchFamily="18" charset="0"/>
              </a:rPr>
              <a:t>f</a:t>
            </a:r>
            <a:r>
              <a:rPr lang="en-US" sz="2900" dirty="0" err="1" smtClean="0">
                <a:latin typeface="Footlight MT Light" panose="0204060206030A020304" pitchFamily="18" charset="0"/>
              </a:rPr>
              <a:t>otos</a:t>
            </a:r>
            <a:endParaRPr lang="en-US" sz="2900" dirty="0">
              <a:latin typeface="Footlight MT Light" panose="0204060206030A020304" pitchFamily="18" charset="0"/>
            </a:endParaRPr>
          </a:p>
        </p:txBody>
      </p:sp>
      <p:sp>
        <p:nvSpPr>
          <p:cNvPr id="10" name="Action Button: Custom 9">
            <a:hlinkClick r:id="rId7" action="ppaction://hlinksldjump" highlightClick="1"/>
          </p:cNvPr>
          <p:cNvSpPr/>
          <p:nvPr/>
        </p:nvSpPr>
        <p:spPr>
          <a:xfrm>
            <a:off x="610725" y="5199023"/>
            <a:ext cx="1955800" cy="112183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ootlight MT Light" panose="0204060206030A020304" pitchFamily="18" charset="0"/>
              </a:rPr>
              <a:t>El </a:t>
            </a:r>
            <a:r>
              <a:rPr lang="en-US" sz="2600" dirty="0" err="1" smtClean="0">
                <a:latin typeface="Footlight MT Light" panose="0204060206030A020304" pitchFamily="18" charset="0"/>
              </a:rPr>
              <a:t>proyecto</a:t>
            </a:r>
            <a:r>
              <a:rPr lang="en-US" sz="2600" dirty="0" smtClean="0">
                <a:latin typeface="Footlight MT Light" panose="0204060206030A020304" pitchFamily="18" charset="0"/>
              </a:rPr>
              <a:t> final</a:t>
            </a:r>
            <a:endParaRPr lang="en-US" sz="2600" dirty="0">
              <a:latin typeface="Footlight MT Light" panose="0204060206030A020304" pitchFamily="18" charset="0"/>
            </a:endParaRPr>
          </a:p>
        </p:txBody>
      </p:sp>
      <p:sp>
        <p:nvSpPr>
          <p:cNvPr id="11" name="Action Button: Custom 10">
            <a:hlinkClick r:id="rId8" action="ppaction://hlinksldjump" highlightClick="1"/>
          </p:cNvPr>
          <p:cNvSpPr/>
          <p:nvPr/>
        </p:nvSpPr>
        <p:spPr>
          <a:xfrm>
            <a:off x="2635951" y="1494616"/>
            <a:ext cx="1955800" cy="112183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Footlight MT Light" panose="0204060206030A020304" pitchFamily="18" charset="0"/>
              </a:rPr>
              <a:t>Un </a:t>
            </a:r>
            <a:r>
              <a:rPr lang="en-US" sz="2800" dirty="0" err="1">
                <a:latin typeface="Footlight MT Light" panose="0204060206030A020304" pitchFamily="18" charset="0"/>
              </a:rPr>
              <a:t>v</a:t>
            </a:r>
            <a:r>
              <a:rPr lang="en-US" sz="2800" dirty="0" err="1" smtClean="0">
                <a:latin typeface="Footlight MT Light" panose="0204060206030A020304" pitchFamily="18" charset="0"/>
              </a:rPr>
              <a:t>ídeo</a:t>
            </a:r>
            <a:endParaRPr lang="en-US" sz="2800" dirty="0">
              <a:latin typeface="Footlight MT Light" panose="0204060206030A020304" pitchFamily="18" charset="0"/>
            </a:endParaRPr>
          </a:p>
        </p:txBody>
      </p:sp>
      <p:sp>
        <p:nvSpPr>
          <p:cNvPr id="12" name="Action Button: Custom 11">
            <a:hlinkClick r:id="rId9" action="ppaction://hlinksldjump" highlightClick="1"/>
          </p:cNvPr>
          <p:cNvSpPr/>
          <p:nvPr/>
        </p:nvSpPr>
        <p:spPr>
          <a:xfrm>
            <a:off x="2673087" y="5199023"/>
            <a:ext cx="1955800" cy="1094035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latin typeface="Footlight MT Light" charset="0"/>
                <a:ea typeface="Footlight MT Light" charset="0"/>
                <a:cs typeface="Footlight MT Light" charset="0"/>
              </a:rPr>
              <a:t>Mi</a:t>
            </a:r>
            <a:r>
              <a:rPr lang="en-US" sz="2600" dirty="0" smtClean="0">
                <a:latin typeface="Footlight MT Light" charset="0"/>
                <a:ea typeface="Footlight MT Light" charset="0"/>
                <a:cs typeface="Footlight MT Light" charset="0"/>
              </a:rPr>
              <a:t> </a:t>
            </a:r>
            <a:r>
              <a:rPr lang="en-US" sz="2600" dirty="0" err="1" smtClean="0">
                <a:latin typeface="Footlight MT Light" charset="0"/>
                <a:ea typeface="Footlight MT Light" charset="0"/>
                <a:cs typeface="Footlight MT Light" charset="0"/>
              </a:rPr>
              <a:t>proyecto</a:t>
            </a:r>
            <a:endParaRPr lang="en-US" sz="26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14" name="Action Button: Custom 13">
            <a:hlinkClick r:id="rId10" action="ppaction://hlinksldjump" highlightClick="1"/>
          </p:cNvPr>
          <p:cNvSpPr/>
          <p:nvPr/>
        </p:nvSpPr>
        <p:spPr>
          <a:xfrm>
            <a:off x="2673087" y="2730532"/>
            <a:ext cx="1955800" cy="112183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latin typeface="Footlight MT Light" charset="0"/>
                <a:ea typeface="Footlight MT Light" charset="0"/>
                <a:cs typeface="Footlight MT Light" charset="0"/>
              </a:rPr>
              <a:t>Prueba</a:t>
            </a:r>
            <a:r>
              <a:rPr lang="en-US" sz="2600" dirty="0" smtClean="0">
                <a:latin typeface="Footlight MT Light" charset="0"/>
                <a:ea typeface="Footlight MT Light" charset="0"/>
                <a:cs typeface="Footlight MT Light" charset="0"/>
              </a:rPr>
              <a:t> de </a:t>
            </a:r>
            <a:r>
              <a:rPr lang="en-US" sz="2600" dirty="0" err="1" smtClean="0">
                <a:latin typeface="Footlight MT Light" charset="0"/>
                <a:ea typeface="Footlight MT Light" charset="0"/>
                <a:cs typeface="Footlight MT Light" charset="0"/>
              </a:rPr>
              <a:t>información</a:t>
            </a:r>
            <a:endParaRPr lang="en-US" sz="26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16" name="Action Button: Custom 15">
            <a:hlinkClick r:id="rId11" action="ppaction://hlinksldjump" highlightClick="1"/>
          </p:cNvPr>
          <p:cNvSpPr/>
          <p:nvPr/>
        </p:nvSpPr>
        <p:spPr>
          <a:xfrm>
            <a:off x="599939" y="3983389"/>
            <a:ext cx="1955800" cy="112734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ootlight MT Light" charset="0"/>
                <a:ea typeface="Footlight MT Light" charset="0"/>
                <a:cs typeface="Footlight MT Light" charset="0"/>
              </a:rPr>
              <a:t>El </a:t>
            </a:r>
            <a:r>
              <a:rPr lang="en-US" sz="2600" dirty="0" err="1" smtClean="0">
                <a:latin typeface="Footlight MT Light" charset="0"/>
                <a:ea typeface="Footlight MT Light" charset="0"/>
                <a:cs typeface="Footlight MT Light" charset="0"/>
              </a:rPr>
              <a:t>Vocabulario</a:t>
            </a:r>
            <a:endParaRPr lang="en-US" sz="2600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8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500" y="685800"/>
            <a:ext cx="4495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latin typeface="Footlight MT Light" panose="0204060206030A020304" pitchFamily="18" charset="0"/>
              </a:rPr>
              <a:t>¡</a:t>
            </a:r>
            <a:r>
              <a:rPr lang="en-US" sz="15000" dirty="0" err="1" smtClean="0">
                <a:latin typeface="Footlight MT Light" panose="0204060206030A020304" pitchFamily="18" charset="0"/>
              </a:rPr>
              <a:t>Muy</a:t>
            </a:r>
            <a:r>
              <a:rPr lang="en-US" sz="15000" dirty="0" smtClean="0">
                <a:latin typeface="Footlight MT Light" panose="0204060206030A020304" pitchFamily="18" charset="0"/>
              </a:rPr>
              <a:t> </a:t>
            </a:r>
            <a:r>
              <a:rPr lang="en-US" sz="15000" dirty="0" err="1" smtClean="0">
                <a:latin typeface="Footlight MT Light" panose="0204060206030A020304" pitchFamily="18" charset="0"/>
              </a:rPr>
              <a:t>bien</a:t>
            </a:r>
            <a:r>
              <a:rPr lang="en-US" sz="15000" dirty="0" smtClean="0">
                <a:latin typeface="Footlight MT Light" panose="0204060206030A020304" pitchFamily="18" charset="0"/>
              </a:rPr>
              <a:t>!</a:t>
            </a:r>
            <a:endParaRPr lang="en-US" sz="150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05">
            <a:off x="6443128" y="1739392"/>
            <a:ext cx="5029200" cy="3727196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0" y="0"/>
            <a:ext cx="12429067" cy="82465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9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000" y="1282700"/>
            <a:ext cx="55245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smtClean="0">
                <a:latin typeface="Footlight MT Light" panose="0204060206030A020304" pitchFamily="18" charset="0"/>
              </a:rPr>
              <a:t>No.</a:t>
            </a:r>
            <a:endParaRPr lang="en-US" sz="25000" dirty="0">
              <a:latin typeface="Footlight MT Light" panose="0204060206030A020304" pitchFamily="18" charset="0"/>
            </a:endParaRPr>
          </a:p>
        </p:txBody>
      </p:sp>
      <p:sp>
        <p:nvSpPr>
          <p:cNvPr id="3" name="Action Button: Custom 2">
            <a:hlinkClick r:id="rId2" action="ppaction://hlinksldjump" highlightClick="1"/>
          </p:cNvPr>
          <p:cNvSpPr/>
          <p:nvPr/>
        </p:nvSpPr>
        <p:spPr>
          <a:xfrm>
            <a:off x="0" y="0"/>
            <a:ext cx="12835467" cy="8026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10932" y="4265373"/>
            <a:ext cx="25908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Cierto</a:t>
            </a:r>
            <a:endParaRPr lang="en-US" sz="70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0666" y="4284133"/>
            <a:ext cx="21505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 smtClean="0">
                <a:latin typeface="Bernard MT Condensed" charset="0"/>
                <a:ea typeface="Bernard MT Condensed" charset="0"/>
                <a:cs typeface="Bernard MT Condensed" charset="0"/>
              </a:rPr>
              <a:t>Falso</a:t>
            </a:r>
            <a:endParaRPr lang="en-US" sz="70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3733" y="1752601"/>
            <a:ext cx="11257179" cy="706964"/>
          </a:xfrm>
        </p:spPr>
        <p:txBody>
          <a:bodyPr/>
          <a:lstStyle/>
          <a:p>
            <a:r>
              <a:rPr lang="en-US" sz="7000" b="1" u="sng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Cierto</a:t>
            </a:r>
            <a:r>
              <a:rPr lang="en-US" sz="7000" b="1" u="sng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o </a:t>
            </a:r>
            <a:r>
              <a:rPr lang="en-US" sz="7000" b="1" u="sng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Falso</a:t>
            </a:r>
            <a:r>
              <a:rPr lang="en-US" sz="7000" b="1" u="sng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5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visit the graves of their loved ones and decorate them on </a:t>
            </a:r>
            <a:r>
              <a:rPr lang="en-US" sz="50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día</a:t>
            </a:r>
            <a:r>
              <a:rPr lang="en-US" sz="5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de los </a:t>
            </a:r>
            <a:r>
              <a:rPr lang="en-US" sz="50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muertos</a:t>
            </a:r>
            <a:r>
              <a:rPr lang="en-US" sz="5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.</a:t>
            </a:r>
            <a:endParaRPr lang="en-US" sz="5000" dirty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4" name="Action Button: Custom 3">
            <a:hlinkClick r:id="" action="ppaction://hlinkshowjump?jump=firstslide" highlightClick="1"/>
          </p:cNvPr>
          <p:cNvSpPr/>
          <p:nvPr/>
        </p:nvSpPr>
        <p:spPr>
          <a:xfrm>
            <a:off x="2455333" y="4114800"/>
            <a:ext cx="2946400" cy="16764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6045200" y="4284133"/>
            <a:ext cx="2285999" cy="11695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000" y="1282700"/>
            <a:ext cx="55245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smtClean="0">
                <a:latin typeface="Footlight MT Light" panose="0204060206030A020304" pitchFamily="18" charset="0"/>
              </a:rPr>
              <a:t>No.</a:t>
            </a:r>
            <a:endParaRPr lang="en-US" sz="25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83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000" b="1" u="sng" dirty="0" smtClean="0">
                <a:latin typeface="Footlight MT Light" charset="0"/>
                <a:ea typeface="Footlight MT Light" charset="0"/>
                <a:cs typeface="Footlight MT Light" charset="0"/>
              </a:rPr>
              <a:t>El </a:t>
            </a:r>
            <a:r>
              <a:rPr lang="en-US" sz="7000" b="1" u="sng" dirty="0" err="1" smtClean="0">
                <a:latin typeface="Footlight MT Light" charset="0"/>
                <a:ea typeface="Footlight MT Light" charset="0"/>
                <a:cs typeface="Footlight MT Light" charset="0"/>
              </a:rPr>
              <a:t>Vocabulario</a:t>
            </a:r>
            <a:endParaRPr lang="en-US" sz="7000" b="1" u="sng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028465"/>
              </p:ext>
            </p:extLst>
          </p:nvPr>
        </p:nvGraphicFramePr>
        <p:xfrm>
          <a:off x="1154954" y="2319866"/>
          <a:ext cx="9855946" cy="4376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7973"/>
                <a:gridCol w="4927973"/>
              </a:tblGrid>
              <a:tr h="597238">
                <a:tc>
                  <a:txBody>
                    <a:bodyPr/>
                    <a:lstStyle/>
                    <a:p>
                      <a:pPr algn="ctr"/>
                      <a:r>
                        <a:rPr lang="en-US" sz="2500" smtClean="0"/>
                        <a:t>Espa</a:t>
                      </a:r>
                      <a:r>
                        <a:rPr lang="en-US" sz="2500" smtClean="0"/>
                        <a:t>ñ</a:t>
                      </a:r>
                      <a:r>
                        <a:rPr lang="en-US" sz="2500" smtClean="0"/>
                        <a:t>ol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/>
                        <a:t>Ingl</a:t>
                      </a:r>
                      <a:r>
                        <a:rPr lang="en-US" sz="2500" dirty="0" err="1" smtClean="0"/>
                        <a:t>é</a:t>
                      </a:r>
                      <a:r>
                        <a:rPr lang="en-US" sz="2500" dirty="0" err="1" smtClean="0"/>
                        <a:t>s</a:t>
                      </a:r>
                      <a:endParaRPr lang="en-US" sz="2500" dirty="0"/>
                    </a:p>
                  </a:txBody>
                  <a:tcPr/>
                </a:tc>
              </a:tr>
              <a:tr h="468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la </a:t>
                      </a:r>
                      <a:r>
                        <a:rPr lang="en-US" sz="2500" dirty="0" err="1" smtClean="0"/>
                        <a:t>guitarra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Arial Black" panose="020B0A04020102020204" pitchFamily="34" charset="0"/>
                        </a:rPr>
                        <a:t>guitar</a:t>
                      </a:r>
                      <a:endParaRPr lang="en-US" sz="25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468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la</a:t>
                      </a:r>
                      <a:r>
                        <a:rPr lang="en-US" sz="2500" baseline="0" dirty="0" smtClean="0"/>
                        <a:t> mascara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Arial Black" panose="020B0A04020102020204" pitchFamily="34" charset="0"/>
                        </a:rPr>
                        <a:t>mask</a:t>
                      </a:r>
                      <a:endParaRPr lang="en-US" sz="25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468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el</a:t>
                      </a:r>
                      <a:r>
                        <a:rPr lang="en-US" sz="2500" baseline="0" dirty="0" smtClean="0"/>
                        <a:t> pan de </a:t>
                      </a:r>
                      <a:r>
                        <a:rPr lang="en-US" sz="2500" baseline="0" dirty="0" err="1" smtClean="0"/>
                        <a:t>los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muertos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Arial Black" panose="020B0A04020102020204" pitchFamily="34" charset="0"/>
                        </a:rPr>
                        <a:t>bread of the dead</a:t>
                      </a:r>
                      <a:endParaRPr lang="en-US" sz="25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468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las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flores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Arial Black" panose="020B0A04020102020204" pitchFamily="34" charset="0"/>
                        </a:rPr>
                        <a:t>flowers</a:t>
                      </a:r>
                      <a:endParaRPr lang="en-US" sz="25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468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la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cruz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Arial Black" panose="020B0A04020102020204" pitchFamily="34" charset="0"/>
                        </a:rPr>
                        <a:t>cross</a:t>
                      </a:r>
                      <a:endParaRPr lang="en-US" sz="25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468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 smtClean="0"/>
                        <a:t>los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dulces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Arial Black" panose="020B0A04020102020204" pitchFamily="34" charset="0"/>
                        </a:rPr>
                        <a:t>candy</a:t>
                      </a:r>
                      <a:endParaRPr lang="en-US" sz="25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468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el</a:t>
                      </a:r>
                      <a:r>
                        <a:rPr lang="en-US" sz="2500" baseline="0" dirty="0" smtClean="0"/>
                        <a:t> </a:t>
                      </a:r>
                      <a:r>
                        <a:rPr lang="en-US" sz="2500" baseline="0" dirty="0" err="1" smtClean="0"/>
                        <a:t>cementario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Arial Black" panose="020B0A04020102020204" pitchFamily="34" charset="0"/>
                        </a:rPr>
                        <a:t>cemetery</a:t>
                      </a:r>
                      <a:r>
                        <a:rPr lang="en-US" sz="2500" baseline="0" dirty="0" smtClean="0">
                          <a:latin typeface="Arial Black" panose="020B0A04020102020204" pitchFamily="34" charset="0"/>
                        </a:rPr>
                        <a:t> </a:t>
                      </a:r>
                      <a:endParaRPr lang="en-US" sz="25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468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la </a:t>
                      </a:r>
                      <a:r>
                        <a:rPr lang="en-US" sz="2500" dirty="0" err="1" smtClean="0"/>
                        <a:t>calvera</a:t>
                      </a:r>
                      <a:r>
                        <a:rPr lang="en-US" sz="2500" dirty="0" smtClean="0"/>
                        <a:t> de </a:t>
                      </a:r>
                      <a:r>
                        <a:rPr lang="en-US" sz="2500" dirty="0" err="1" smtClean="0"/>
                        <a:t>azucar</a:t>
                      </a:r>
                      <a:endParaRPr lang="en-US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>
                          <a:latin typeface="Arial Black" panose="020B0A04020102020204" pitchFamily="34" charset="0"/>
                        </a:rPr>
                        <a:t>sugar skull</a:t>
                      </a:r>
                      <a:endParaRPr lang="en-US" sz="25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ction Button: Custom 5">
            <a:hlinkClick r:id="" action="ppaction://hlinkshowjump?jump=firstslide" highlightClick="1"/>
          </p:cNvPr>
          <p:cNvSpPr/>
          <p:nvPr/>
        </p:nvSpPr>
        <p:spPr>
          <a:xfrm>
            <a:off x="11188700" y="5905500"/>
            <a:ext cx="876300" cy="8382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  <p:pic>
        <p:nvPicPr>
          <p:cNvPr id="12" name="flor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53346" y="4309534"/>
            <a:ext cx="484639" cy="484639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93406" y="5243435"/>
            <a:ext cx="509215" cy="509215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82728" y="4760278"/>
            <a:ext cx="577850" cy="57785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24027" y="5709786"/>
            <a:ext cx="534988" cy="534988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18160" y="6196062"/>
            <a:ext cx="549275" cy="549275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95665" y="2822576"/>
            <a:ext cx="568325" cy="568325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37421" y="3302112"/>
            <a:ext cx="526569" cy="526569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259015" y="3799176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5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1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511">
              <a:srgbClr val="FCDFEE"/>
            </a:gs>
            <a:gs pos="64595">
              <a:srgbClr val="F48CC3"/>
            </a:gs>
            <a:gs pos="53100">
              <a:srgbClr val="F69ECC"/>
            </a:gs>
            <a:gs pos="42476">
              <a:srgbClr val="F8AFD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54955" y="1858433"/>
            <a:ext cx="9589245" cy="1138767"/>
          </a:xfrm>
        </p:spPr>
        <p:txBody>
          <a:bodyPr/>
          <a:lstStyle/>
          <a:p>
            <a:pPr algn="ctr"/>
            <a:r>
              <a:rPr lang="en-US" sz="6500" dirty="0" smtClean="0">
                <a:latin typeface="Footlight MT Light" panose="0204060206030A020304" pitchFamily="18" charset="0"/>
              </a:rPr>
              <a:t>How do you say </a:t>
            </a:r>
            <a:br>
              <a:rPr lang="en-US" sz="6500" dirty="0" smtClean="0">
                <a:latin typeface="Footlight MT Light" panose="0204060206030A020304" pitchFamily="18" charset="0"/>
              </a:rPr>
            </a:br>
            <a:r>
              <a:rPr lang="en-US" sz="6500" dirty="0" smtClean="0">
                <a:latin typeface="Footlight MT Light" panose="0204060206030A020304" pitchFamily="18" charset="0"/>
              </a:rPr>
              <a:t>“</a:t>
            </a:r>
            <a:r>
              <a:rPr lang="en-US" sz="6500" b="1" u="sng" dirty="0" smtClean="0">
                <a:latin typeface="Footlight MT Light" panose="0204060206030A020304" pitchFamily="18" charset="0"/>
              </a:rPr>
              <a:t>sugar skull</a:t>
            </a:r>
            <a:r>
              <a:rPr lang="en-US" sz="6500" dirty="0" smtClean="0">
                <a:latin typeface="Footlight MT Light" panose="0204060206030A020304" pitchFamily="18" charset="0"/>
              </a:rPr>
              <a:t>” in Spanish?</a:t>
            </a:r>
            <a:endParaRPr lang="en-US" sz="6500" dirty="0"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751" y="4240346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guitarra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5362" y="4240346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as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flores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973" y="3971041"/>
            <a:ext cx="28952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calvera</a:t>
            </a:r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azucar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Action Button: Custom 12">
            <a:hlinkClick r:id="rId2" action="ppaction://hlinksldjump" highlightClick="1"/>
          </p:cNvPr>
          <p:cNvSpPr/>
          <p:nvPr/>
        </p:nvSpPr>
        <p:spPr>
          <a:xfrm>
            <a:off x="1154955" y="4102100"/>
            <a:ext cx="2794745" cy="103849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Custom 13">
            <a:hlinkClick r:id="rId2" action="ppaction://hlinksldjump" highlightClick="1"/>
          </p:cNvPr>
          <p:cNvSpPr/>
          <p:nvPr/>
        </p:nvSpPr>
        <p:spPr>
          <a:xfrm>
            <a:off x="4330700" y="3971041"/>
            <a:ext cx="2679700" cy="137565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Custom 14">
            <a:hlinkClick r:id="rId3" action="ppaction://hlinksldjump" highlightClick="1"/>
          </p:cNvPr>
          <p:cNvSpPr/>
          <p:nvPr/>
        </p:nvSpPr>
        <p:spPr>
          <a:xfrm>
            <a:off x="7470588" y="3733800"/>
            <a:ext cx="3083112" cy="17653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Custom 15">
            <a:hlinkClick r:id="" action="ppaction://hlinkshowjump?jump=firstslide" highlightClick="1"/>
          </p:cNvPr>
          <p:cNvSpPr/>
          <p:nvPr/>
        </p:nvSpPr>
        <p:spPr>
          <a:xfrm>
            <a:off x="10553701" y="5499100"/>
            <a:ext cx="1041400" cy="8128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500" y="685800"/>
            <a:ext cx="4495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err="1" smtClean="0">
                <a:latin typeface="Footlight MT Light" panose="0204060206030A020304" pitchFamily="18" charset="0"/>
              </a:rPr>
              <a:t>Sí</a:t>
            </a:r>
            <a:endParaRPr lang="en-US" sz="300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05">
            <a:off x="5461001" y="1739392"/>
            <a:ext cx="5029200" cy="3727196"/>
          </a:xfrm>
          <a:prstGeom prst="rect">
            <a:avLst/>
          </a:prstGeom>
        </p:spPr>
      </p:pic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0" y="0"/>
            <a:ext cx="12382500" cy="75057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3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2700" y="1282700"/>
            <a:ext cx="4495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 smtClean="0">
                <a:latin typeface="Footlight MT Light" panose="0204060206030A020304" pitchFamily="18" charset="0"/>
              </a:rPr>
              <a:t>No</a:t>
            </a:r>
            <a:endParaRPr lang="en-US" sz="25000" dirty="0">
              <a:latin typeface="Footlight MT Light" panose="0204060206030A020304" pitchFamily="18" charset="0"/>
            </a:endParaRPr>
          </a:p>
        </p:txBody>
      </p:sp>
      <p:sp>
        <p:nvSpPr>
          <p:cNvPr id="3" name="Action Button: Custom 2">
            <a:hlinkClick r:id="rId2" action="ppaction://hlinksldjump" highlightClick="1"/>
          </p:cNvPr>
          <p:cNvSpPr/>
          <p:nvPr/>
        </p:nvSpPr>
        <p:spPr>
          <a:xfrm>
            <a:off x="0" y="0"/>
            <a:ext cx="123063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8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54955" y="1858433"/>
            <a:ext cx="9589245" cy="1138767"/>
          </a:xfrm>
        </p:spPr>
        <p:txBody>
          <a:bodyPr/>
          <a:lstStyle/>
          <a:p>
            <a:pPr algn="ctr"/>
            <a:r>
              <a:rPr lang="en-US" sz="6500" dirty="0" smtClean="0">
                <a:latin typeface="Footlight MT Light" panose="0204060206030A020304" pitchFamily="18" charset="0"/>
              </a:rPr>
              <a:t>How do you say </a:t>
            </a:r>
            <a:br>
              <a:rPr lang="en-US" sz="6500" dirty="0" smtClean="0">
                <a:latin typeface="Footlight MT Light" panose="0204060206030A020304" pitchFamily="18" charset="0"/>
              </a:rPr>
            </a:br>
            <a:r>
              <a:rPr lang="en-US" sz="6500" dirty="0" smtClean="0">
                <a:latin typeface="Footlight MT Light" panose="0204060206030A020304" pitchFamily="18" charset="0"/>
              </a:rPr>
              <a:t>“</a:t>
            </a:r>
            <a:r>
              <a:rPr lang="en-US" sz="6500" b="1" u="sng" dirty="0" smtClean="0">
                <a:latin typeface="Footlight MT Light" panose="0204060206030A020304" pitchFamily="18" charset="0"/>
              </a:rPr>
              <a:t>cross</a:t>
            </a:r>
            <a:r>
              <a:rPr lang="en-US" sz="6500" dirty="0" smtClean="0">
                <a:latin typeface="Footlight MT Light" panose="0204060206030A020304" pitchFamily="18" charset="0"/>
              </a:rPr>
              <a:t>” in Spanish?</a:t>
            </a:r>
            <a:endParaRPr lang="en-US" sz="6500" dirty="0"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751" y="4240346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cruz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5362" y="4240346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as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flores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974" y="4300979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os</a:t>
            </a:r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dulces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Action Button: Custom 12">
            <a:hlinkClick r:id="rId2" action="ppaction://hlinksldjump" highlightClick="1"/>
          </p:cNvPr>
          <p:cNvSpPr/>
          <p:nvPr/>
        </p:nvSpPr>
        <p:spPr>
          <a:xfrm>
            <a:off x="7619255" y="4097204"/>
            <a:ext cx="2794745" cy="103849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Custom 1">
            <a:hlinkClick r:id="" action="ppaction://hlinkshowjump?jump=firstslide" highlightClick="1"/>
          </p:cNvPr>
          <p:cNvSpPr/>
          <p:nvPr/>
        </p:nvSpPr>
        <p:spPr>
          <a:xfrm>
            <a:off x="10655300" y="5499100"/>
            <a:ext cx="939800" cy="7747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5" name="Action Button: Custom 4">
            <a:hlinkClick r:id="rId3" action="ppaction://hlinksldjump" highlightClick="1"/>
          </p:cNvPr>
          <p:cNvSpPr/>
          <p:nvPr/>
        </p:nvSpPr>
        <p:spPr>
          <a:xfrm>
            <a:off x="4305300" y="3848100"/>
            <a:ext cx="2540000" cy="177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Custom 11">
            <a:hlinkClick r:id="rId3" action="ppaction://hlinksldjump" highlightClick="1"/>
          </p:cNvPr>
          <p:cNvSpPr/>
          <p:nvPr/>
        </p:nvSpPr>
        <p:spPr>
          <a:xfrm>
            <a:off x="7746627" y="3848100"/>
            <a:ext cx="2540000" cy="177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4" action="ppaction://hlinksldjump" highlightClick="1"/>
          </p:cNvPr>
          <p:cNvSpPr/>
          <p:nvPr/>
        </p:nvSpPr>
        <p:spPr>
          <a:xfrm>
            <a:off x="990600" y="3746500"/>
            <a:ext cx="2514600" cy="17526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500" y="685800"/>
            <a:ext cx="4495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err="1" smtClean="0">
                <a:latin typeface="Footlight MT Light" panose="0204060206030A020304" pitchFamily="18" charset="0"/>
              </a:rPr>
              <a:t>Sí</a:t>
            </a:r>
            <a:endParaRPr lang="en-US" sz="300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05">
            <a:off x="5461001" y="1739392"/>
            <a:ext cx="5029200" cy="3727196"/>
          </a:xfrm>
          <a:prstGeom prst="rect">
            <a:avLst/>
          </a:prstGeom>
        </p:spPr>
      </p:pic>
      <p:sp>
        <p:nvSpPr>
          <p:cNvPr id="2" name="Action Button: Custom 1">
            <a:hlinkClick r:id="rId3" action="ppaction://hlinksldjump" highlightClick="1"/>
          </p:cNvPr>
          <p:cNvSpPr/>
          <p:nvPr/>
        </p:nvSpPr>
        <p:spPr>
          <a:xfrm>
            <a:off x="0" y="0"/>
            <a:ext cx="12509500" cy="7823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5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100" b="1" u="sng" dirty="0" smtClean="0">
                <a:latin typeface="Footlight MT Light" panose="0204060206030A020304" pitchFamily="18" charset="0"/>
              </a:rPr>
              <a:t>Los </a:t>
            </a:r>
            <a:r>
              <a:rPr lang="en-US" sz="7100" b="1" u="sng" dirty="0" err="1" smtClean="0">
                <a:latin typeface="Footlight MT Light" panose="0204060206030A020304" pitchFamily="18" charset="0"/>
              </a:rPr>
              <a:t>Objetivos</a:t>
            </a:r>
            <a:endParaRPr lang="en-US" sz="7100" b="1" u="sng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87" y="2302933"/>
            <a:ext cx="10794876" cy="4323335"/>
          </a:xfrm>
        </p:spPr>
        <p:txBody>
          <a:bodyPr>
            <a:normAutofit/>
          </a:bodyPr>
          <a:lstStyle/>
          <a:p>
            <a:r>
              <a:rPr lang="en-US" dirty="0" smtClean="0"/>
              <a:t>Students will be able to recognize and translate specific terms into the target language.</a:t>
            </a:r>
          </a:p>
          <a:p>
            <a:r>
              <a:rPr lang="en-US" dirty="0" smtClean="0"/>
              <a:t>Students will be able to verbally pronounce activity-specific vocabulary terms in the target language.</a:t>
            </a:r>
          </a:p>
          <a:p>
            <a:r>
              <a:rPr lang="en-US" dirty="0" smtClean="0"/>
              <a:t>Students will be able to demonstrate an understanding of the basic concepts of </a:t>
            </a:r>
            <a:r>
              <a:rPr lang="en-US" i="1" dirty="0" err="1" smtClean="0"/>
              <a:t>día</a:t>
            </a:r>
            <a:r>
              <a:rPr lang="en-US" i="1" dirty="0" smtClean="0"/>
              <a:t> de los </a:t>
            </a:r>
            <a:r>
              <a:rPr lang="en-US" i="1" dirty="0" err="1" smtClean="0"/>
              <a:t>muertos</a:t>
            </a:r>
            <a:r>
              <a:rPr lang="en-US" i="1" dirty="0" smtClean="0"/>
              <a:t>.</a:t>
            </a:r>
            <a:endParaRPr lang="en-US" dirty="0" smtClean="0"/>
          </a:p>
          <a:p>
            <a:r>
              <a:rPr lang="en-US" dirty="0" smtClean="0"/>
              <a:t>Students will be able to create an original alter for someone in their life who has passed, using concepts learned throughout the activity.</a:t>
            </a:r>
          </a:p>
          <a:p>
            <a:r>
              <a:rPr lang="en-US" dirty="0" smtClean="0"/>
              <a:t>Students will be able to label items on their project in Spanish using the vocabulary presented to them in the vocabulary activity.</a:t>
            </a:r>
          </a:p>
          <a:p>
            <a:r>
              <a:rPr lang="en-US" dirty="0" smtClean="0"/>
              <a:t>Students will be able to make cross-cultural comparisons on the regards of death between each culture.</a:t>
            </a:r>
          </a:p>
        </p:txBody>
      </p:sp>
      <p:sp>
        <p:nvSpPr>
          <p:cNvPr id="4" name="Action Button: Custom 3">
            <a:hlinkClick r:id="" action="ppaction://hlinkshowjump?jump=firstslide" highlightClick="1"/>
          </p:cNvPr>
          <p:cNvSpPr/>
          <p:nvPr/>
        </p:nvSpPr>
        <p:spPr>
          <a:xfrm>
            <a:off x="10922695" y="5799551"/>
            <a:ext cx="1027135" cy="82671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HOME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0052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2700" y="1282700"/>
            <a:ext cx="4495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 smtClean="0">
                <a:latin typeface="Footlight MT Light" panose="0204060206030A020304" pitchFamily="18" charset="0"/>
              </a:rPr>
              <a:t>No</a:t>
            </a:r>
            <a:endParaRPr lang="en-US" sz="25000" dirty="0">
              <a:latin typeface="Footlight MT Light" panose="0204060206030A020304" pitchFamily="18" charset="0"/>
            </a:endParaRPr>
          </a:p>
        </p:txBody>
      </p:sp>
      <p:sp>
        <p:nvSpPr>
          <p:cNvPr id="2" name="Action Button: Custom 1">
            <a:hlinkClick r:id="rId2" action="ppaction://hlinksldjump" highlightClick="1"/>
          </p:cNvPr>
          <p:cNvSpPr/>
          <p:nvPr/>
        </p:nvSpPr>
        <p:spPr>
          <a:xfrm>
            <a:off x="0" y="114300"/>
            <a:ext cx="12661900" cy="72136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1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54955" y="1858433"/>
            <a:ext cx="9589245" cy="1138767"/>
          </a:xfrm>
        </p:spPr>
        <p:txBody>
          <a:bodyPr/>
          <a:lstStyle/>
          <a:p>
            <a:pPr algn="ctr"/>
            <a:r>
              <a:rPr lang="en-US" sz="6500" dirty="0" smtClean="0">
                <a:latin typeface="Footlight MT Light" panose="0204060206030A020304" pitchFamily="18" charset="0"/>
              </a:rPr>
              <a:t>How do you say </a:t>
            </a:r>
            <a:br>
              <a:rPr lang="en-US" sz="6500" dirty="0" smtClean="0">
                <a:latin typeface="Footlight MT Light" panose="0204060206030A020304" pitchFamily="18" charset="0"/>
              </a:rPr>
            </a:br>
            <a:r>
              <a:rPr lang="en-US" sz="6500" dirty="0" smtClean="0">
                <a:latin typeface="Footlight MT Light" panose="0204060206030A020304" pitchFamily="18" charset="0"/>
              </a:rPr>
              <a:t>“</a:t>
            </a:r>
            <a:r>
              <a:rPr lang="en-US" sz="6500" b="1" u="sng" dirty="0" smtClean="0">
                <a:latin typeface="Footlight MT Light" panose="0204060206030A020304" pitchFamily="18" charset="0"/>
              </a:rPr>
              <a:t>mask</a:t>
            </a:r>
            <a:r>
              <a:rPr lang="en-US" sz="6500" dirty="0" smtClean="0">
                <a:latin typeface="Footlight MT Light" panose="0204060206030A020304" pitchFamily="18" charset="0"/>
              </a:rPr>
              <a:t>” in Spanish?</a:t>
            </a:r>
            <a:endParaRPr lang="en-US" sz="6500" dirty="0"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751" y="4240346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cruz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0118" y="4314430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mascara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974" y="4391374"/>
            <a:ext cx="28952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 </a:t>
            </a:r>
            <a:r>
              <a:rPr lang="en-US" sz="3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cementario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ction Button: Custom 1">
            <a:hlinkClick r:id="" action="ppaction://hlinkshowjump?jump=firstslide" highlightClick="1"/>
          </p:cNvPr>
          <p:cNvSpPr/>
          <p:nvPr/>
        </p:nvSpPr>
        <p:spPr>
          <a:xfrm>
            <a:off x="10655300" y="5499100"/>
            <a:ext cx="939800" cy="7747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5" name="Action Button: Custom 4">
            <a:hlinkClick r:id="rId2" action="ppaction://hlinksldjump" highlightClick="1"/>
          </p:cNvPr>
          <p:cNvSpPr/>
          <p:nvPr/>
        </p:nvSpPr>
        <p:spPr>
          <a:xfrm>
            <a:off x="1152394" y="3973356"/>
            <a:ext cx="2029217" cy="11649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Custom 11">
            <a:hlinkClick r:id="rId2" action="ppaction://hlinksldjump" highlightClick="1"/>
          </p:cNvPr>
          <p:cNvSpPr/>
          <p:nvPr/>
        </p:nvSpPr>
        <p:spPr>
          <a:xfrm>
            <a:off x="7848974" y="4047440"/>
            <a:ext cx="2895226" cy="116492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Custom 5">
            <a:hlinkClick r:id="rId3" action="ppaction://hlinksldjump" highlightClick="1"/>
          </p:cNvPr>
          <p:cNvSpPr/>
          <p:nvPr/>
        </p:nvSpPr>
        <p:spPr>
          <a:xfrm>
            <a:off x="3807913" y="3973050"/>
            <a:ext cx="3029541" cy="13137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500" y="685800"/>
            <a:ext cx="4495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err="1" smtClean="0">
                <a:latin typeface="Footlight MT Light" panose="0204060206030A020304" pitchFamily="18" charset="0"/>
              </a:rPr>
              <a:t>Sí</a:t>
            </a:r>
            <a:endParaRPr lang="en-US" sz="300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05">
            <a:off x="5461001" y="1739392"/>
            <a:ext cx="5029200" cy="3727196"/>
          </a:xfrm>
          <a:prstGeom prst="rect">
            <a:avLst/>
          </a:prstGeom>
        </p:spPr>
      </p:pic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0" y="87682"/>
            <a:ext cx="12563605" cy="663879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1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2700" y="1282700"/>
            <a:ext cx="4495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 smtClean="0">
                <a:latin typeface="Footlight MT Light" panose="0204060206030A020304" pitchFamily="18" charset="0"/>
              </a:rPr>
              <a:t>No</a:t>
            </a:r>
            <a:endParaRPr lang="en-US" sz="25000" dirty="0">
              <a:latin typeface="Footlight MT Light" panose="0204060206030A020304" pitchFamily="18" charset="0"/>
            </a:endParaRPr>
          </a:p>
        </p:txBody>
      </p:sp>
      <p:sp>
        <p:nvSpPr>
          <p:cNvPr id="3" name="Action Button: Custom 2">
            <a:hlinkClick r:id="rId2" action="ppaction://hlinksldjump" highlightClick="1"/>
          </p:cNvPr>
          <p:cNvSpPr/>
          <p:nvPr/>
        </p:nvSpPr>
        <p:spPr>
          <a:xfrm>
            <a:off x="0" y="0"/>
            <a:ext cx="12563605" cy="74529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5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54955" y="1858433"/>
            <a:ext cx="9589245" cy="1138767"/>
          </a:xfrm>
        </p:spPr>
        <p:txBody>
          <a:bodyPr/>
          <a:lstStyle/>
          <a:p>
            <a:pPr algn="ctr"/>
            <a:r>
              <a:rPr lang="en-US" sz="6500" dirty="0" smtClean="0">
                <a:latin typeface="Footlight MT Light" panose="0204060206030A020304" pitchFamily="18" charset="0"/>
              </a:rPr>
              <a:t>How do you say </a:t>
            </a:r>
            <a:br>
              <a:rPr lang="en-US" sz="6500" dirty="0" smtClean="0">
                <a:latin typeface="Footlight MT Light" panose="0204060206030A020304" pitchFamily="18" charset="0"/>
              </a:rPr>
            </a:br>
            <a:r>
              <a:rPr lang="en-US" sz="6500" dirty="0" smtClean="0">
                <a:latin typeface="Footlight MT Light" panose="0204060206030A020304" pitchFamily="18" charset="0"/>
              </a:rPr>
              <a:t>“</a:t>
            </a:r>
            <a:r>
              <a:rPr lang="en-US" sz="6500" b="1" u="sng" dirty="0" err="1" smtClean="0">
                <a:latin typeface="Footlight MT Light" panose="0204060206030A020304" pitchFamily="18" charset="0"/>
              </a:rPr>
              <a:t>cemetary</a:t>
            </a:r>
            <a:r>
              <a:rPr lang="en-US" sz="6500" dirty="0" smtClean="0">
                <a:latin typeface="Footlight MT Light" panose="0204060206030A020304" pitchFamily="18" charset="0"/>
              </a:rPr>
              <a:t>” in Spanish?</a:t>
            </a:r>
            <a:endParaRPr lang="en-US" sz="6500" dirty="0">
              <a:latin typeface="Footlight MT Light" panose="0204060206030A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751" y="4240346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 pan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0118" y="4314430"/>
            <a:ext cx="28952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</a:t>
            </a:r>
            <a:r>
              <a:rPr lang="en-US" sz="35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guitarra</a:t>
            </a:r>
            <a:endParaRPr lang="en-US" sz="35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8974" y="4391374"/>
            <a:ext cx="28952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 </a:t>
            </a:r>
            <a:r>
              <a:rPr lang="en-US" sz="3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cementario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Action Button: Custom 1">
            <a:hlinkClick r:id="" action="ppaction://hlinkshowjump?jump=firstslide" highlightClick="1"/>
          </p:cNvPr>
          <p:cNvSpPr/>
          <p:nvPr/>
        </p:nvSpPr>
        <p:spPr>
          <a:xfrm>
            <a:off x="10655300" y="5499100"/>
            <a:ext cx="939800" cy="7747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  <p:sp>
        <p:nvSpPr>
          <p:cNvPr id="3" name="Action Button: Custom 2">
            <a:hlinkClick r:id="rId2" action="ppaction://hlinksldjump" highlightClick="1"/>
          </p:cNvPr>
          <p:cNvSpPr/>
          <p:nvPr/>
        </p:nvSpPr>
        <p:spPr>
          <a:xfrm>
            <a:off x="1039660" y="4058433"/>
            <a:ext cx="2129425" cy="12275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Custom 12">
            <a:hlinkClick r:id="rId2" action="ppaction://hlinksldjump" highlightClick="1"/>
          </p:cNvPr>
          <p:cNvSpPr/>
          <p:nvPr/>
        </p:nvSpPr>
        <p:spPr>
          <a:xfrm>
            <a:off x="3822526" y="4058433"/>
            <a:ext cx="2766164" cy="122755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rId3" action="ppaction://hlinksldjump" highlightClick="1"/>
          </p:cNvPr>
          <p:cNvSpPr/>
          <p:nvPr/>
        </p:nvSpPr>
        <p:spPr>
          <a:xfrm>
            <a:off x="7415408" y="3331923"/>
            <a:ext cx="3709792" cy="216717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500" y="685800"/>
            <a:ext cx="4495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err="1" smtClean="0">
                <a:latin typeface="Footlight MT Light" panose="0204060206030A020304" pitchFamily="18" charset="0"/>
              </a:rPr>
              <a:t>Sí</a:t>
            </a:r>
            <a:endParaRPr lang="en-US" sz="300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05">
            <a:off x="5461001" y="1739392"/>
            <a:ext cx="5029200" cy="3727196"/>
          </a:xfrm>
          <a:prstGeom prst="rect">
            <a:avLst/>
          </a:prstGeom>
        </p:spPr>
      </p:pic>
      <p:sp>
        <p:nvSpPr>
          <p:cNvPr id="3" name="Action Button: Custom 2">
            <a:hlinkClick r:id="" action="ppaction://hlinkshowjump?jump=firstslide" highlightClick="1"/>
          </p:cNvPr>
          <p:cNvSpPr/>
          <p:nvPr/>
        </p:nvSpPr>
        <p:spPr>
          <a:xfrm>
            <a:off x="10672176" y="5517716"/>
            <a:ext cx="1240077" cy="96450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Footlight MT Light" panose="0204060206030A020304" pitchFamily="18" charset="0"/>
              </a:rPr>
              <a:t>Home</a:t>
            </a:r>
            <a:endParaRPr lang="en-US" sz="2600" dirty="0">
              <a:latin typeface="Footlight MT Light" panose="0204060206030A020304" pitchFamily="18" charset="0"/>
            </a:endParaRPr>
          </a:p>
        </p:txBody>
      </p:sp>
      <p:cxnSp>
        <p:nvCxnSpPr>
          <p:cNvPr id="7" name="Elbow Connector 6"/>
          <p:cNvCxnSpPr/>
          <p:nvPr/>
        </p:nvCxnSpPr>
        <p:spPr>
          <a:xfrm>
            <a:off x="1265128" y="4505433"/>
            <a:ext cx="9018739" cy="17786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27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2700" y="1282700"/>
            <a:ext cx="4495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 smtClean="0">
                <a:latin typeface="Footlight MT Light" panose="0204060206030A020304" pitchFamily="18" charset="0"/>
              </a:rPr>
              <a:t>No</a:t>
            </a:r>
            <a:endParaRPr lang="en-US" sz="25000" dirty="0">
              <a:latin typeface="Footlight MT Light" panose="0204060206030A020304" pitchFamily="18" charset="0"/>
            </a:endParaRPr>
          </a:p>
        </p:txBody>
      </p:sp>
      <p:sp>
        <p:nvSpPr>
          <p:cNvPr id="2" name="Action Button: Custom 1">
            <a:hlinkClick r:id="rId2" action="ppaction://hlinksldjump" highlightClick="1"/>
          </p:cNvPr>
          <p:cNvSpPr/>
          <p:nvPr/>
        </p:nvSpPr>
        <p:spPr>
          <a:xfrm>
            <a:off x="0" y="0"/>
            <a:ext cx="12563605" cy="923168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3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78678"/>
            <a:ext cx="8761413" cy="706964"/>
          </a:xfrm>
        </p:spPr>
        <p:txBody>
          <a:bodyPr/>
          <a:lstStyle/>
          <a:p>
            <a:r>
              <a:rPr lang="en-US" sz="7000" b="1" u="sng" dirty="0" smtClean="0">
                <a:latin typeface="Footlight MT Light" charset="0"/>
                <a:ea typeface="Footlight MT Light" charset="0"/>
                <a:cs typeface="Footlight MT Light" charset="0"/>
              </a:rPr>
              <a:t>El </a:t>
            </a:r>
            <a:r>
              <a:rPr lang="en-US" sz="7000" b="1" u="sng" dirty="0" err="1" smtClean="0">
                <a:latin typeface="Footlight MT Light" charset="0"/>
                <a:ea typeface="Footlight MT Light" charset="0"/>
                <a:cs typeface="Footlight MT Light" charset="0"/>
              </a:rPr>
              <a:t>proyecto</a:t>
            </a:r>
            <a:r>
              <a:rPr lang="en-US" sz="7000" b="1" u="sng" dirty="0" smtClean="0">
                <a:latin typeface="Footlight MT Light" charset="0"/>
                <a:ea typeface="Footlight MT Light" charset="0"/>
                <a:cs typeface="Footlight MT Light" charset="0"/>
              </a:rPr>
              <a:t> final</a:t>
            </a:r>
            <a:endParaRPr lang="en-US" sz="7000" b="1" u="sng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3154" y="1453619"/>
            <a:ext cx="10059146" cy="576262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bg1">
                    <a:lumMod val="85000"/>
                  </a:schemeClr>
                </a:solidFill>
              </a:rPr>
              <a:t>It is now time for you to create your own alter!</a:t>
            </a:r>
            <a:endParaRPr lang="en-US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45091" y="2512018"/>
            <a:ext cx="5029573" cy="23834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b="1" dirty="0" smtClean="0">
                <a:latin typeface="Arial Black" panose="020B0A04020102020204" pitchFamily="34" charset="0"/>
              </a:rPr>
              <a:t>Using everything you have learned from this lesson, create a list of items you would put on an alter for a loved one in your life who has passed on.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861901" y="2433100"/>
            <a:ext cx="5792788" cy="576262"/>
          </a:xfrm>
        </p:spPr>
        <p:txBody>
          <a:bodyPr/>
          <a:lstStyle/>
          <a:p>
            <a:r>
              <a:rPr lang="en-US" sz="3000" b="1" u="sng" dirty="0"/>
              <a:t>Your project must include</a:t>
            </a:r>
            <a:r>
              <a:rPr lang="en-US" sz="3000" b="1" u="sng" dirty="0" smtClean="0"/>
              <a:t>:</a:t>
            </a:r>
            <a:endParaRPr lang="en-US" sz="3000" b="1" u="sng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3547">
            <a:off x="2543675" y="4996028"/>
            <a:ext cx="1313374" cy="1696442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861901" y="3009362"/>
            <a:ext cx="4825158" cy="3581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Wingdings 3" charset="2"/>
              <a:buAutoNum type="arabicPeriod"/>
            </a:pPr>
            <a:r>
              <a:rPr lang="en-US" sz="2500" b="1" dirty="0"/>
              <a:t>A</a:t>
            </a:r>
            <a:r>
              <a:rPr lang="en-US" sz="2500" b="1" dirty="0" smtClean="0"/>
              <a:t> person who has passed and their relation to you (Title)</a:t>
            </a:r>
          </a:p>
          <a:p>
            <a:pPr marL="457200" indent="-457200" algn="ctr">
              <a:buFont typeface="Wingdings 3" charset="2"/>
              <a:buAutoNum type="arabicPeriod"/>
            </a:pPr>
            <a:r>
              <a:rPr lang="en-US" sz="2500" b="1" dirty="0" smtClean="0"/>
              <a:t>At least 6 items (labeled in Spanish) that you would put on their alter to represent them/their life</a:t>
            </a:r>
          </a:p>
          <a:p>
            <a:pPr marL="457200" indent="-457200" algn="ctr">
              <a:buFont typeface="Wingdings 3" charset="2"/>
              <a:buAutoNum type="arabicPeriod"/>
            </a:pPr>
            <a:r>
              <a:rPr lang="en-US" sz="2500" b="1" dirty="0" smtClean="0"/>
              <a:t>The correct use Spanish vocabulary</a:t>
            </a:r>
          </a:p>
          <a:p>
            <a:pPr marL="457200" indent="-457200" algn="ctr">
              <a:buFont typeface="Wingdings 3" charset="2"/>
              <a:buAutoNum type="arabicPeriod"/>
            </a:pPr>
            <a:r>
              <a:rPr lang="en-US" sz="2500" b="1" dirty="0" smtClean="0"/>
              <a:t>At least 6 colorful images to represent your items</a:t>
            </a:r>
          </a:p>
          <a:p>
            <a:pPr marL="457200" indent="-457200" algn="ctr">
              <a:buFont typeface="Wingdings 3" charset="2"/>
              <a:buAutoNum type="arabicPeriod"/>
            </a:pPr>
            <a:endParaRPr lang="en-US" sz="2500" b="1" dirty="0" smtClean="0"/>
          </a:p>
          <a:p>
            <a:pPr marL="457200" indent="-457200" algn="ctr">
              <a:buFont typeface="Wingdings 3" charset="2"/>
              <a:buAutoNum type="arabicPeriod"/>
            </a:pPr>
            <a:endParaRPr lang="en-US" sz="2500" b="1" dirty="0" smtClean="0"/>
          </a:p>
          <a:p>
            <a:pPr marL="457200" indent="-457200" algn="ctr">
              <a:buFont typeface="Wingdings 3" charset="2"/>
              <a:buAutoNum type="arabicPeriod"/>
            </a:pPr>
            <a:endParaRPr lang="en-US" sz="2500" b="1" dirty="0" smtClean="0"/>
          </a:p>
          <a:p>
            <a:pPr marL="457200" indent="-457200" algn="ctr">
              <a:buFont typeface="Wingdings 3" charset="2"/>
              <a:buAutoNum type="arabicPeriod"/>
            </a:pPr>
            <a:endParaRPr lang="en-US" sz="2500" b="1" dirty="0" smtClean="0"/>
          </a:p>
        </p:txBody>
      </p:sp>
      <p:sp>
        <p:nvSpPr>
          <p:cNvPr id="7" name="Action Button: Custom 6">
            <a:hlinkClick r:id="rId4" action="ppaction://hlinksldjump" highlightClick="1"/>
          </p:cNvPr>
          <p:cNvSpPr/>
          <p:nvPr/>
        </p:nvSpPr>
        <p:spPr>
          <a:xfrm>
            <a:off x="11098060" y="5614270"/>
            <a:ext cx="1002082" cy="97703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Un </a:t>
            </a:r>
            <a:r>
              <a:rPr lang="en-US" sz="1600" dirty="0" err="1" smtClean="0"/>
              <a:t>ejemplo</a:t>
            </a:r>
            <a:endParaRPr lang="en-US" sz="1600" dirty="0"/>
          </a:p>
        </p:txBody>
      </p:sp>
      <p:sp>
        <p:nvSpPr>
          <p:cNvPr id="11" name="Action Button: Custom 10">
            <a:hlinkClick r:id="" action="ppaction://hlinkshowjump?jump=firstslide" highlightClick="1"/>
          </p:cNvPr>
          <p:cNvSpPr/>
          <p:nvPr/>
        </p:nvSpPr>
        <p:spPr>
          <a:xfrm>
            <a:off x="162839" y="5799551"/>
            <a:ext cx="964504" cy="93945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HOME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73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872" y="2607619"/>
            <a:ext cx="3259128" cy="1952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69" y="4271443"/>
            <a:ext cx="2868660" cy="286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000" b="1" u="sng" dirty="0" err="1" smtClean="0">
                <a:latin typeface="Footlight MT Light" charset="0"/>
                <a:ea typeface="Footlight MT Light" charset="0"/>
                <a:cs typeface="Footlight MT Light" charset="0"/>
              </a:rPr>
              <a:t>Mi</a:t>
            </a:r>
            <a:r>
              <a:rPr lang="en-US" sz="7000" b="1" u="sng" dirty="0" smtClean="0">
                <a:latin typeface="Footlight MT Light" charset="0"/>
                <a:ea typeface="Footlight MT Light" charset="0"/>
                <a:cs typeface="Footlight MT Light" charset="0"/>
              </a:rPr>
              <a:t> </a:t>
            </a:r>
            <a:r>
              <a:rPr lang="en-US" sz="7000" b="1" u="sng" dirty="0" err="1" smtClean="0">
                <a:latin typeface="Footlight MT Light" charset="0"/>
                <a:ea typeface="Footlight MT Light" charset="0"/>
                <a:cs typeface="Footlight MT Light" charset="0"/>
              </a:rPr>
              <a:t>proyecto</a:t>
            </a:r>
            <a:endParaRPr lang="en-US" sz="7000" b="1" u="sng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915" y="3041103"/>
            <a:ext cx="8825659" cy="1028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 err="1" smtClean="0">
                <a:latin typeface="Segoe Script" panose="020B0504020000000003" pitchFamily="34" charset="0"/>
              </a:rPr>
              <a:t>Mi</a:t>
            </a:r>
            <a:r>
              <a:rPr lang="en-US" sz="3000" dirty="0" smtClean="0">
                <a:latin typeface="Segoe Script" panose="020B0504020000000003" pitchFamily="34" charset="0"/>
              </a:rPr>
              <a:t> </a:t>
            </a:r>
            <a:r>
              <a:rPr lang="en-US" sz="3000" dirty="0" err="1" smtClean="0">
                <a:latin typeface="Segoe Script" panose="020B0504020000000003" pitchFamily="34" charset="0"/>
              </a:rPr>
              <a:t>abuela</a:t>
            </a:r>
            <a:endParaRPr lang="en-US" sz="3000" dirty="0">
              <a:latin typeface="Segoe Script" panose="020B05040200000000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19915" y="2166608"/>
            <a:ext cx="8825659" cy="102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6000" u="sng" dirty="0" smtClean="0">
                <a:latin typeface="Curlz MT" panose="04040404050702020202" pitchFamily="82" charset="0"/>
              </a:rPr>
              <a:t>Florence Willis</a:t>
            </a:r>
            <a:endParaRPr lang="en-US" sz="6000" u="sng" dirty="0">
              <a:latin typeface="Curlz MT" panose="04040404050702020202" pitchFamily="82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548046" y="3793690"/>
            <a:ext cx="4895759" cy="51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dirty="0">
                <a:latin typeface="Segoe Script" panose="020B0504020000000003" pitchFamily="34" charset="0"/>
              </a:rPr>
              <a:t>e</a:t>
            </a:r>
            <a:r>
              <a:rPr lang="en-US" sz="2000" dirty="0" smtClean="0">
                <a:latin typeface="Segoe Script" panose="020B0504020000000003" pitchFamily="34" charset="0"/>
              </a:rPr>
              <a:t>l pan de </a:t>
            </a:r>
            <a:r>
              <a:rPr lang="en-US" sz="2000" dirty="0" err="1" smtClean="0">
                <a:latin typeface="Segoe Script" panose="020B0504020000000003" pitchFamily="34" charset="0"/>
              </a:rPr>
              <a:t>los</a:t>
            </a:r>
            <a:r>
              <a:rPr lang="en-US" sz="2000" dirty="0" smtClean="0">
                <a:latin typeface="Segoe Script" panose="020B0504020000000003" pitchFamily="34" charset="0"/>
              </a:rPr>
              <a:t> </a:t>
            </a:r>
            <a:r>
              <a:rPr lang="en-US" sz="2000" dirty="0" err="1" smtClean="0">
                <a:latin typeface="Segoe Script" panose="020B0504020000000003" pitchFamily="34" charset="0"/>
              </a:rPr>
              <a:t>muertos</a:t>
            </a:r>
            <a:endParaRPr lang="en-US" sz="2000" dirty="0">
              <a:latin typeface="Segoe Script" panose="020B0504020000000003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14556" y="2456397"/>
            <a:ext cx="4895759" cy="51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dirty="0" smtClean="0">
                <a:latin typeface="Segoe Script" panose="020B0504020000000003" pitchFamily="34" charset="0"/>
              </a:rPr>
              <a:t>las </a:t>
            </a:r>
            <a:r>
              <a:rPr lang="en-US" sz="2000" dirty="0" err="1" smtClean="0">
                <a:latin typeface="Segoe Script" panose="020B0504020000000003" pitchFamily="34" charset="0"/>
              </a:rPr>
              <a:t>flores</a:t>
            </a:r>
            <a:endParaRPr lang="en-US" sz="2000" dirty="0">
              <a:latin typeface="Segoe Script" panose="020B05040200000000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" y="4562047"/>
            <a:ext cx="2324100" cy="16383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39901" y="4740547"/>
            <a:ext cx="4895759" cy="51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dirty="0" err="1" smtClean="0">
                <a:latin typeface="Segoe Script" panose="020B0504020000000003" pitchFamily="34" charset="0"/>
              </a:rPr>
              <a:t>los</a:t>
            </a:r>
            <a:r>
              <a:rPr lang="en-US" sz="2000" dirty="0" smtClean="0">
                <a:latin typeface="Segoe Script" panose="020B0504020000000003" pitchFamily="34" charset="0"/>
              </a:rPr>
              <a:t> </a:t>
            </a:r>
            <a:r>
              <a:rPr lang="en-US" sz="2000" dirty="0" err="1" smtClean="0">
                <a:latin typeface="Segoe Script" panose="020B0504020000000003" pitchFamily="34" charset="0"/>
              </a:rPr>
              <a:t>dulces</a:t>
            </a:r>
            <a:endParaRPr lang="en-US" sz="2000" dirty="0">
              <a:latin typeface="Segoe Script" panose="020B0504020000000003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086446" y="4803628"/>
            <a:ext cx="4895759" cy="51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dirty="0" smtClean="0">
                <a:latin typeface="Segoe Script" panose="020B0504020000000003" pitchFamily="34" charset="0"/>
              </a:rPr>
              <a:t>la mascara</a:t>
            </a:r>
            <a:endParaRPr lang="en-US" sz="2000" dirty="0">
              <a:latin typeface="Segoe Script" panose="020B05040200000000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3" y="2143671"/>
            <a:ext cx="2139841" cy="1671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89" y="4048930"/>
            <a:ext cx="2739608" cy="277874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192413" y="4097557"/>
            <a:ext cx="4895759" cy="51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2000" dirty="0" smtClean="0">
                <a:latin typeface="Segoe Script" panose="020B0504020000000003" pitchFamily="34" charset="0"/>
              </a:rPr>
              <a:t>las </a:t>
            </a:r>
            <a:r>
              <a:rPr lang="en-US" sz="2000" dirty="0" err="1" smtClean="0">
                <a:latin typeface="Segoe Script" panose="020B0504020000000003" pitchFamily="34" charset="0"/>
              </a:rPr>
              <a:t>velas</a:t>
            </a:r>
            <a:endParaRPr lang="en-US" sz="2000" dirty="0">
              <a:latin typeface="Segoe Script" panose="020B0504020000000003" pitchFamily="34" charset="0"/>
            </a:endParaRPr>
          </a:p>
        </p:txBody>
      </p:sp>
      <p:sp>
        <p:nvSpPr>
          <p:cNvPr id="5" name="Action Button: Custom 4">
            <a:hlinkClick r:id="" action="ppaction://hlinkshowjump?jump=firstslide" highlightClick="1"/>
          </p:cNvPr>
          <p:cNvSpPr/>
          <p:nvPr/>
        </p:nvSpPr>
        <p:spPr>
          <a:xfrm>
            <a:off x="11022905" y="5880933"/>
            <a:ext cx="1043866" cy="914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HOME</a:t>
            </a:r>
            <a:endParaRPr lang="en-US" sz="2000" dirty="0"/>
          </a:p>
        </p:txBody>
      </p:sp>
      <p:sp>
        <p:nvSpPr>
          <p:cNvPr id="7" name="Action Button: Custom 6">
            <a:hlinkClick r:id="rId8" action="ppaction://hlinksldjump" highlightClick="1"/>
          </p:cNvPr>
          <p:cNvSpPr/>
          <p:nvPr/>
        </p:nvSpPr>
        <p:spPr>
          <a:xfrm>
            <a:off x="11022905" y="4856908"/>
            <a:ext cx="1043866" cy="91440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El </a:t>
            </a:r>
            <a:r>
              <a:rPr lang="en-US" sz="1600" dirty="0" err="1" smtClean="0"/>
              <a:t>projecto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0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u="sng" dirty="0" err="1" smtClean="0">
                <a:latin typeface="Footlight MT Light" panose="0204060206030A020304" pitchFamily="18" charset="0"/>
              </a:rPr>
              <a:t>Qu</a:t>
            </a:r>
            <a:r>
              <a:rPr lang="en-US" sz="8000" b="1" u="sng" dirty="0" err="1">
                <a:latin typeface="Footlight MT Light" panose="0204060206030A020304" pitchFamily="18" charset="0"/>
              </a:rPr>
              <a:t>é</a:t>
            </a:r>
            <a:r>
              <a:rPr lang="en-US" sz="8000" b="1" u="sng" dirty="0" smtClean="0">
                <a:latin typeface="Footlight MT Light" panose="0204060206030A020304" pitchFamily="18" charset="0"/>
              </a:rPr>
              <a:t> </a:t>
            </a:r>
            <a:r>
              <a:rPr lang="en-US" sz="8000" b="1" u="sng" dirty="0" err="1" smtClean="0">
                <a:latin typeface="Footlight MT Light" panose="0204060206030A020304" pitchFamily="18" charset="0"/>
              </a:rPr>
              <a:t>es</a:t>
            </a:r>
            <a:r>
              <a:rPr lang="en-US" sz="8000" b="1" u="sng" dirty="0" smtClean="0">
                <a:latin typeface="Footlight MT Light" panose="0204060206030A020304" pitchFamily="18" charset="0"/>
              </a:rPr>
              <a:t>?</a:t>
            </a:r>
            <a:r>
              <a:rPr lang="en-US" sz="8000" b="1" dirty="0" smtClean="0">
                <a:latin typeface="Footlight MT Light" panose="0204060206030A020304" pitchFamily="18" charset="0"/>
              </a:rPr>
              <a:t> </a:t>
            </a:r>
            <a:r>
              <a:rPr lang="en-US" sz="8000" b="1" dirty="0">
                <a:latin typeface="Footlight MT Light" panose="0204060206030A020304" pitchFamily="18" charset="0"/>
                <a:sym typeface="Wingdings" panose="05000000000000000000" pitchFamily="2" charset="2"/>
              </a:rPr>
              <a:t> </a:t>
            </a:r>
            <a:r>
              <a:rPr lang="en-US" sz="7000" i="1" dirty="0" smtClean="0">
                <a:latin typeface="Footlight MT Light" panose="0204060206030A020304" pitchFamily="18" charset="0"/>
                <a:sym typeface="Wingdings" panose="05000000000000000000" pitchFamily="2" charset="2"/>
              </a:rPr>
              <a:t>What is it?</a:t>
            </a:r>
            <a:endParaRPr lang="en-US" sz="7000" dirty="0">
              <a:latin typeface="Footlight MT Light" panose="0204060206030A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28653" y="2127511"/>
            <a:ext cx="4825157" cy="576262"/>
          </a:xfrm>
        </p:spPr>
        <p:txBody>
          <a:bodyPr/>
          <a:lstStyle/>
          <a:p>
            <a:r>
              <a:rPr lang="en-US" sz="3500" u="sng" dirty="0" err="1" smtClean="0">
                <a:latin typeface="+mj-lt"/>
              </a:rPr>
              <a:t>Información</a:t>
            </a:r>
            <a:endParaRPr lang="en-US" sz="3500" u="sng" dirty="0"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15501" y="2634879"/>
            <a:ext cx="5884673" cy="412291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Day of the Dead is a Mexican holiday that is celebrated to honor loved ones who have passed.</a:t>
            </a:r>
          </a:p>
          <a:p>
            <a:r>
              <a:rPr lang="en-US" dirty="0" smtClean="0"/>
              <a:t>It is celebrated on November 1</a:t>
            </a:r>
            <a:r>
              <a:rPr lang="en-US" baseline="30000" dirty="0" smtClean="0"/>
              <a:t>st</a:t>
            </a:r>
            <a:r>
              <a:rPr lang="en-US" dirty="0" smtClean="0"/>
              <a:t> and November 2</a:t>
            </a:r>
            <a:r>
              <a:rPr lang="en-US" baseline="30000" dirty="0" smtClean="0"/>
              <a:t>nd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People visit deceased loved ones at the cemetery to decorate their graves with flowers and other items.</a:t>
            </a:r>
          </a:p>
          <a:p>
            <a:r>
              <a:rPr lang="en-US" dirty="0" smtClean="0"/>
              <a:t>People also create alters or </a:t>
            </a:r>
            <a:r>
              <a:rPr lang="en-US" i="1" dirty="0" err="1" smtClean="0"/>
              <a:t>ofrendas</a:t>
            </a:r>
            <a:r>
              <a:rPr lang="en-US" dirty="0" smtClean="0"/>
              <a:t> within their own homes to remember the life of a deceased relative.</a:t>
            </a:r>
          </a:p>
          <a:p>
            <a:pPr lvl="1"/>
            <a:r>
              <a:rPr lang="en-US" dirty="0" smtClean="0"/>
              <a:t>These alters are decorated with flowers, photographs, candies and the infamous bread of the dead.</a:t>
            </a:r>
            <a:endParaRPr lang="en-US" dirty="0"/>
          </a:p>
        </p:txBody>
      </p:sp>
      <p:pic>
        <p:nvPicPr>
          <p:cNvPr id="1026" name="Picture 2" descr="C:\Users\lknecht\Desktop\dia de los muerto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04" y="1918525"/>
            <a:ext cx="3022742" cy="22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knecht\Desktop\58468619_1fbb957a7c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593">
            <a:off x="6239077" y="2330102"/>
            <a:ext cx="2505207" cy="18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knecht\Desktop\ALTAR_DE_DÍA_DE_MUERT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337">
            <a:off x="6922942" y="4372970"/>
            <a:ext cx="3470290" cy="260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Custom 8">
            <a:hlinkClick r:id="" action="ppaction://hlinkshowjump?jump=firstslide" highlightClick="1"/>
          </p:cNvPr>
          <p:cNvSpPr/>
          <p:nvPr/>
        </p:nvSpPr>
        <p:spPr>
          <a:xfrm>
            <a:off x="10722279" y="5787025"/>
            <a:ext cx="1252603" cy="939452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/>
              <a:t>HOME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5222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067" y="929362"/>
            <a:ext cx="6210117" cy="706964"/>
          </a:xfrm>
        </p:spPr>
        <p:txBody>
          <a:bodyPr/>
          <a:lstStyle/>
          <a:p>
            <a:pPr algn="ctr"/>
            <a:r>
              <a:rPr lang="en-US" sz="9000" b="1" u="sng" dirty="0" smtClean="0">
                <a:latin typeface="Footlight MT Light" charset="0"/>
                <a:ea typeface="Footlight MT Light" charset="0"/>
                <a:cs typeface="Footlight MT Light" charset="0"/>
              </a:rPr>
              <a:t>Un </a:t>
            </a:r>
            <a:r>
              <a:rPr lang="en-US" sz="9000" b="1" u="sng" dirty="0" err="1" smtClean="0">
                <a:latin typeface="Footlight MT Light" charset="0"/>
                <a:ea typeface="Footlight MT Light" charset="0"/>
                <a:cs typeface="Footlight MT Light" charset="0"/>
              </a:rPr>
              <a:t>Vídeo</a:t>
            </a:r>
            <a:endParaRPr lang="en-US" sz="9000" b="1" u="sng" dirty="0">
              <a:latin typeface="Footlight MT Light" charset="0"/>
              <a:ea typeface="Footlight MT Light" charset="0"/>
              <a:cs typeface="Footlight MT Light" charset="0"/>
            </a:endParaRPr>
          </a:p>
        </p:txBody>
      </p:sp>
      <p:pic>
        <p:nvPicPr>
          <p:cNvPr id="3" name="Dia de Los Muertos_ A Brief Overvi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564" y="2421465"/>
            <a:ext cx="6387255" cy="416560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25043"/>
              </p:ext>
            </p:extLst>
          </p:nvPr>
        </p:nvGraphicFramePr>
        <p:xfrm>
          <a:off x="292383" y="2680723"/>
          <a:ext cx="3962400" cy="364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</a:tblGrid>
              <a:tr h="366819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While</a:t>
                      </a:r>
                      <a:r>
                        <a:rPr lang="en-US" sz="2500" baseline="0" dirty="0" smtClean="0"/>
                        <a:t> Watching Video:</a:t>
                      </a:r>
                      <a:endParaRPr lang="en-US" sz="2500" dirty="0"/>
                    </a:p>
                  </a:txBody>
                  <a:tcPr/>
                </a:tc>
              </a:tr>
              <a:tr h="3174644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 smtClean="0"/>
                        <a:t>What</a:t>
                      </a:r>
                      <a:r>
                        <a:rPr lang="en-US" baseline="0" dirty="0" smtClean="0"/>
                        <a:t> are some things that you see and/or hear that are interesting to you?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900" baseline="0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baseline="0" dirty="0" smtClean="0"/>
                        <a:t>What are some things that see and/or hear that surprise you?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900" baseline="0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baseline="0" dirty="0" smtClean="0"/>
                        <a:t>How would you describe this culture’s feelings on death?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US" sz="900" baseline="0" dirty="0" smtClean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baseline="0" dirty="0" smtClean="0"/>
                        <a:t>How do these rituals/activities compare to ours here?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Action Button: Custom 4">
            <a:hlinkClick r:id="" action="ppaction://hlinkshowjump?jump=firstslide" highlightClick="1"/>
          </p:cNvPr>
          <p:cNvSpPr/>
          <p:nvPr/>
        </p:nvSpPr>
        <p:spPr>
          <a:xfrm>
            <a:off x="11023600" y="5994401"/>
            <a:ext cx="1168400" cy="86359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5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194" y="687667"/>
            <a:ext cx="3718798" cy="706964"/>
          </a:xfrm>
        </p:spPr>
        <p:txBody>
          <a:bodyPr/>
          <a:lstStyle/>
          <a:p>
            <a:r>
              <a:rPr lang="en-US" sz="7000" b="1" u="sng" dirty="0" smtClean="0">
                <a:latin typeface="Footlight MT Light" panose="0204060206030A020304" pitchFamily="18" charset="0"/>
              </a:rPr>
              <a:t>Las </a:t>
            </a:r>
            <a:r>
              <a:rPr lang="en-US" sz="7000" b="1" u="sng" dirty="0" err="1" smtClean="0">
                <a:latin typeface="Footlight MT Light" panose="0204060206030A020304" pitchFamily="18" charset="0"/>
              </a:rPr>
              <a:t>Fotos</a:t>
            </a:r>
            <a:endParaRPr lang="en-US" sz="7000" b="1" u="sng" dirty="0">
              <a:latin typeface="Footlight MT Light" panose="0204060206030A020304" pitchFamily="18" charset="0"/>
            </a:endParaRPr>
          </a:p>
        </p:txBody>
      </p:sp>
      <p:pic>
        <p:nvPicPr>
          <p:cNvPr id="2050" name="Picture 2" descr="C:\Users\lknecht\Desktop\thO20A3OJ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37" y="1663134"/>
            <a:ext cx="2187522" cy="18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knecht\Desktop\286437970_9f706303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7" y="3610627"/>
            <a:ext cx="4562479" cy="31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knecht\Desktop\4078595540_3f5ce060b2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30" y="363255"/>
            <a:ext cx="4871059" cy="64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knecht\Desktop\2005-dia-de-los-muertos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03" y="1663134"/>
            <a:ext cx="2223383" cy="18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Custom 6">
            <a:hlinkClick r:id="" action="ppaction://hlinkshowjump?jump=firstslide" highlightClick="1"/>
          </p:cNvPr>
          <p:cNvSpPr/>
          <p:nvPr/>
        </p:nvSpPr>
        <p:spPr>
          <a:xfrm>
            <a:off x="10072685" y="5493824"/>
            <a:ext cx="1882248" cy="123301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 smtClean="0">
                <a:latin typeface="Footlight MT Light" panose="0204060206030A020304" pitchFamily="18" charset="0"/>
              </a:rPr>
              <a:t>HOME</a:t>
            </a:r>
            <a:endParaRPr lang="en-US" sz="2900" dirty="0">
              <a:latin typeface="Footlight MT Light" panose="0204060206030A020304" pitchFamily="18" charset="0"/>
            </a:endParaRPr>
          </a:p>
        </p:txBody>
      </p:sp>
      <p:pic>
        <p:nvPicPr>
          <p:cNvPr id="2055" name="Picture 7" descr="C:\Users\lknecht\Desktop\2004_10_food_SugarSkullMound_450x6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733" y="2093714"/>
            <a:ext cx="2275369" cy="30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65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005" y="1254923"/>
            <a:ext cx="8761413" cy="706964"/>
          </a:xfrm>
        </p:spPr>
        <p:txBody>
          <a:bodyPr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When does Day of the Dead occur?</a:t>
            </a:r>
            <a:endParaRPr lang="en-US" sz="8000" dirty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2133" y="4267200"/>
            <a:ext cx="335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mtClean="0">
                <a:latin typeface="Bernard MT Condensed" charset="0"/>
                <a:ea typeface="Bernard MT Condensed" charset="0"/>
                <a:cs typeface="Bernard MT Condensed" charset="0"/>
              </a:rPr>
              <a:t>October 31st</a:t>
            </a:r>
            <a:endParaRPr lang="en-US" sz="500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2800" y="4267200"/>
            <a:ext cx="49675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mtClean="0">
                <a:latin typeface="Bernard MT Condensed" charset="0"/>
                <a:ea typeface="Bernard MT Condensed" charset="0"/>
                <a:cs typeface="Bernard MT Condensed" charset="0"/>
              </a:rPr>
              <a:t>November 1</a:t>
            </a:r>
            <a:r>
              <a:rPr lang="en-US" sz="5000" baseline="30000" smtClean="0">
                <a:latin typeface="Bernard MT Condensed" charset="0"/>
                <a:ea typeface="Bernard MT Condensed" charset="0"/>
                <a:cs typeface="Bernard MT Condensed" charset="0"/>
              </a:rPr>
              <a:t>st</a:t>
            </a:r>
            <a:r>
              <a:rPr lang="en-US" sz="5000" smtClean="0">
                <a:latin typeface="Bernard MT Condensed" charset="0"/>
                <a:ea typeface="Bernard MT Condensed" charset="0"/>
                <a:cs typeface="Bernard MT Condensed" charset="0"/>
              </a:rPr>
              <a:t> &amp; 2</a:t>
            </a:r>
            <a:r>
              <a:rPr lang="en-US" sz="5000" baseline="30000" smtClean="0">
                <a:latin typeface="Bernard MT Condensed" charset="0"/>
                <a:ea typeface="Bernard MT Condensed" charset="0"/>
                <a:cs typeface="Bernard MT Condensed" charset="0"/>
              </a:rPr>
              <a:t>nd</a:t>
            </a:r>
            <a:endParaRPr lang="en-US" sz="500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3" name="Applause"/>
            </a:hlinkClick>
          </p:cNvPr>
          <p:cNvSpPr/>
          <p:nvPr/>
        </p:nvSpPr>
        <p:spPr>
          <a:xfrm>
            <a:off x="5751908" y="4267200"/>
            <a:ext cx="4849018" cy="861774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ction Button: Custom 13">
            <a:hlinkClick r:id="rId4" action="ppaction://hlinksldjump" highlightClick="1"/>
          </p:cNvPr>
          <p:cNvSpPr/>
          <p:nvPr/>
        </p:nvSpPr>
        <p:spPr>
          <a:xfrm>
            <a:off x="5621867" y="4064000"/>
            <a:ext cx="5238484" cy="143933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ction Button: Custom 15">
            <a:hlinkClick r:id="rId5" action="ppaction://hlinksldjump" highlightClick="1"/>
          </p:cNvPr>
          <p:cNvSpPr/>
          <p:nvPr/>
        </p:nvSpPr>
        <p:spPr>
          <a:xfrm>
            <a:off x="982133" y="4165600"/>
            <a:ext cx="3200400" cy="12192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2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0500" y="685800"/>
            <a:ext cx="4495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latin typeface="Footlight MT Light" panose="0204060206030A020304" pitchFamily="18" charset="0"/>
              </a:rPr>
              <a:t>¡</a:t>
            </a:r>
            <a:r>
              <a:rPr lang="en-US" sz="15000" dirty="0" err="1" smtClean="0">
                <a:latin typeface="Footlight MT Light" panose="0204060206030A020304" pitchFamily="18" charset="0"/>
              </a:rPr>
              <a:t>Muy</a:t>
            </a:r>
            <a:r>
              <a:rPr lang="en-US" sz="15000" dirty="0" smtClean="0">
                <a:latin typeface="Footlight MT Light" panose="0204060206030A020304" pitchFamily="18" charset="0"/>
              </a:rPr>
              <a:t> </a:t>
            </a:r>
            <a:r>
              <a:rPr lang="en-US" sz="15000" dirty="0" err="1" smtClean="0">
                <a:latin typeface="Footlight MT Light" panose="0204060206030A020304" pitchFamily="18" charset="0"/>
              </a:rPr>
              <a:t>bien</a:t>
            </a:r>
            <a:r>
              <a:rPr lang="en-US" sz="15000" dirty="0" smtClean="0">
                <a:latin typeface="Footlight MT Light" panose="0204060206030A020304" pitchFamily="18" charset="0"/>
              </a:rPr>
              <a:t>!</a:t>
            </a:r>
            <a:endParaRPr lang="en-US" sz="150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205">
            <a:off x="6443128" y="1739392"/>
            <a:ext cx="5029200" cy="3727196"/>
          </a:xfrm>
          <a:prstGeom prst="rect">
            <a:avLst/>
          </a:prstGeom>
        </p:spPr>
      </p:pic>
      <p:sp>
        <p:nvSpPr>
          <p:cNvPr id="2" name="Action Button: Custom 1">
            <a:hlinkClick r:id="rId3" action="ppaction://hlinksldjump" highlightClick="1"/>
          </p:cNvPr>
          <p:cNvSpPr/>
          <p:nvPr/>
        </p:nvSpPr>
        <p:spPr>
          <a:xfrm>
            <a:off x="0" y="0"/>
            <a:ext cx="12716933" cy="7874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6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000" y="1282700"/>
            <a:ext cx="55245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smtClean="0">
                <a:latin typeface="Footlight MT Light" panose="0204060206030A020304" pitchFamily="18" charset="0"/>
              </a:rPr>
              <a:t>No.</a:t>
            </a:r>
            <a:endParaRPr lang="en-US" sz="25000" dirty="0">
              <a:latin typeface="Footlight MT Light" panose="0204060206030A020304" pitchFamily="18" charset="0"/>
            </a:endParaRPr>
          </a:p>
        </p:txBody>
      </p:sp>
      <p:sp>
        <p:nvSpPr>
          <p:cNvPr id="5" name="Action Button: Custom 4">
            <a:hlinkClick r:id="rId2" action="ppaction://hlinksldjump" highlightClick="1"/>
          </p:cNvPr>
          <p:cNvSpPr/>
          <p:nvPr/>
        </p:nvSpPr>
        <p:spPr>
          <a:xfrm>
            <a:off x="0" y="0"/>
            <a:ext cx="12632267" cy="76030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1339590"/>
            <a:ext cx="9793551" cy="706964"/>
          </a:xfrm>
        </p:spPr>
        <p:txBody>
          <a:bodyPr/>
          <a:lstStyle/>
          <a:p>
            <a:pPr algn="ctr"/>
            <a:r>
              <a:rPr lang="en-US" sz="8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type of holiday is </a:t>
            </a:r>
            <a:r>
              <a:rPr lang="en-US" sz="80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Día</a:t>
            </a:r>
            <a:r>
              <a:rPr lang="en-US" sz="8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de los </a:t>
            </a:r>
            <a:r>
              <a:rPr lang="en-US" sz="8000" dirty="0" err="1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Muertos</a:t>
            </a:r>
            <a:r>
              <a:rPr lang="en-US" sz="8000" dirty="0" smtClean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?</a:t>
            </a:r>
            <a:endParaRPr lang="en-US" sz="8000" dirty="0">
              <a:solidFill>
                <a:schemeClr val="tx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1866" y="4267200"/>
            <a:ext cx="3352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Bernard MT Condensed" charset="0"/>
                <a:ea typeface="Bernard MT Condensed" charset="0"/>
                <a:cs typeface="Bernard MT Condensed" charset="0"/>
              </a:rPr>
              <a:t>European</a:t>
            </a:r>
            <a:endParaRPr lang="en-US" sz="50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6799" y="4267200"/>
            <a:ext cx="2269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Bernard MT Condensed" charset="0"/>
                <a:ea typeface="Bernard MT Condensed" charset="0"/>
                <a:cs typeface="Bernard MT Condensed" charset="0"/>
              </a:rPr>
              <a:t>Mexican</a:t>
            </a:r>
            <a:endParaRPr lang="en-US" sz="50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sp>
        <p:nvSpPr>
          <p:cNvPr id="3" name="Action Button: Custom 2">
            <a:hlinkClick r:id="rId3" action="ppaction://hlinksldjump" highlightClick="1"/>
          </p:cNvPr>
          <p:cNvSpPr/>
          <p:nvPr/>
        </p:nvSpPr>
        <p:spPr>
          <a:xfrm>
            <a:off x="1659467" y="4131733"/>
            <a:ext cx="2760133" cy="12022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Custom 3">
            <a:hlinkClick r:id="rId4" action="ppaction://hlinksldjump" highlightClick="1"/>
          </p:cNvPr>
          <p:cNvSpPr/>
          <p:nvPr/>
        </p:nvSpPr>
        <p:spPr>
          <a:xfrm>
            <a:off x="7061200" y="4131733"/>
            <a:ext cx="2810933" cy="120226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431</TotalTime>
  <Words>559</Words>
  <Application>Microsoft Macintosh PowerPoint</Application>
  <PresentationFormat>Widescreen</PresentationFormat>
  <Paragraphs>126</Paragraphs>
  <Slides>28</Slides>
  <Notes>2</Notes>
  <HiddenSlides>17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Abadi MT Condensed Extra Bold</vt:lpstr>
      <vt:lpstr>Arial Black</vt:lpstr>
      <vt:lpstr>Bernard MT Condensed</vt:lpstr>
      <vt:lpstr>Calibri</vt:lpstr>
      <vt:lpstr>Century Gothic</vt:lpstr>
      <vt:lpstr>Curlz MT</vt:lpstr>
      <vt:lpstr>Footlight MT Light</vt:lpstr>
      <vt:lpstr>Segoe Script</vt:lpstr>
      <vt:lpstr>Wingdings</vt:lpstr>
      <vt:lpstr>Wingdings 3</vt:lpstr>
      <vt:lpstr>Arial</vt:lpstr>
      <vt:lpstr>Ion Boardroom</vt:lpstr>
      <vt:lpstr>Día de los muertos</vt:lpstr>
      <vt:lpstr>Los Objetivos</vt:lpstr>
      <vt:lpstr>Qué es?  What is it?</vt:lpstr>
      <vt:lpstr>Un Vídeo</vt:lpstr>
      <vt:lpstr>Las Fotos</vt:lpstr>
      <vt:lpstr>When does Day of the Dead occur?</vt:lpstr>
      <vt:lpstr>PowerPoint Presentation</vt:lpstr>
      <vt:lpstr>PowerPoint Presentation</vt:lpstr>
      <vt:lpstr>What type of holiday is Día de los Muertos?</vt:lpstr>
      <vt:lpstr>PowerPoint Presentation</vt:lpstr>
      <vt:lpstr>PowerPoint Presentation</vt:lpstr>
      <vt:lpstr>Cierto o Falso: People visit the graves of their loved ones and decorate them on día de los muertos.</vt:lpstr>
      <vt:lpstr>PowerPoint Presentation</vt:lpstr>
      <vt:lpstr>El Vocabulario</vt:lpstr>
      <vt:lpstr>How do you say  “sugar skull” in Spanish?</vt:lpstr>
      <vt:lpstr>PowerPoint Presentation</vt:lpstr>
      <vt:lpstr>PowerPoint Presentation</vt:lpstr>
      <vt:lpstr>How do you say  “cross” in Spanish?</vt:lpstr>
      <vt:lpstr>PowerPoint Presentation</vt:lpstr>
      <vt:lpstr>PowerPoint Presentation</vt:lpstr>
      <vt:lpstr>How do you say  “mask” in Spanish?</vt:lpstr>
      <vt:lpstr>PowerPoint Presentation</vt:lpstr>
      <vt:lpstr>PowerPoint Presentation</vt:lpstr>
      <vt:lpstr>How do you say  “cemetary” in Spanish?</vt:lpstr>
      <vt:lpstr>PowerPoint Presentation</vt:lpstr>
      <vt:lpstr>PowerPoint Presentation</vt:lpstr>
      <vt:lpstr>El proyecto final</vt:lpstr>
      <vt:lpstr>Mi proyecto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 de los muertos</dc:title>
  <dc:creator>Lindsey Knecht lindsey.knecht@cortland.edu</dc:creator>
  <cp:lastModifiedBy>Lindsey Knecht lindsey.knecht@cortland.edu</cp:lastModifiedBy>
  <cp:revision>40</cp:revision>
  <dcterms:created xsi:type="dcterms:W3CDTF">2015-11-03T23:05:23Z</dcterms:created>
  <dcterms:modified xsi:type="dcterms:W3CDTF">2015-11-17T22:30:12Z</dcterms:modified>
</cp:coreProperties>
</file>