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81" r:id="rId24"/>
    <p:sldId id="282" r:id="rId25"/>
    <p:sldId id="283" r:id="rId26"/>
    <p:sldId id="284" r:id="rId27"/>
    <p:sldId id="285" r:id="rId28"/>
    <p:sldId id="286" r:id="rId29"/>
    <p:sldId id="279" r:id="rId30"/>
    <p:sldId id="280" r:id="rId31"/>
    <p:sldId id="288" r:id="rId32"/>
    <p:sldId id="287" r:id="rId33"/>
    <p:sldId id="276" r:id="rId34"/>
  </p:sldIdLst>
  <p:sldSz cx="9144000" cy="5143500" type="screen16x9"/>
  <p:notesSz cx="6858000" cy="9144000"/>
  <p:embeddedFontLst>
    <p:embeddedFont>
      <p:font typeface="Merriweather" panose="020B0604020202020204" charset="0"/>
      <p:regular r:id="rId36"/>
      <p:bold r:id="rId37"/>
      <p:italic r:id="rId38"/>
      <p:boldItalic r:id="rId39"/>
    </p:embeddedFont>
    <p:embeddedFont>
      <p:font typeface="Cambria" panose="02040503050406030204" pitchFamily="18" charset="0"/>
      <p:regular r:id="rId40"/>
      <p:bold r:id="rId41"/>
      <p:italic r:id="rId42"/>
      <p:boldItalic r:id="rId43"/>
    </p:embeddedFont>
    <p:embeddedFont>
      <p:font typeface="Lato" panose="020B0604020202020204" charset="0"/>
      <p:regular r:id="rId44"/>
      <p:bold r:id="rId45"/>
      <p:italic r:id="rId46"/>
      <p:boldItalic r:id="rId47"/>
    </p:embeddedFont>
    <p:embeddedFont>
      <p:font typeface="Playfair Display" panose="020B060402020202020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859ED7-6C2A-4C4D-AD10-97B76EE03D9F}">
  <a:tblStyle styleId="{5E859ED7-6C2A-4C4D-AD10-97B76EE03D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idakahlofans.com/c0390.html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idakahlofans.com/c0040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she felt about her marriage ending and all her conflicting thoughts with it.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http://www.fridakahlofans.com/c0390.html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known at the school for her jovial spirit and her love of traditional and colorful clothes and jewelry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(Gómez=someone she was dating)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Deigo weighed 300 pounds when they got married.  Friday weighed 98. 20 year age difference- her parents (Especially mom) didn’t like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http://www.fridakahlofans.com/c0040.html</a:t>
            </a: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highlight>
                  <a:srgbClr val="CC663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an operation on her right foot to remove the ends of her toes.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2" name="Shape 1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1000"/>
              </a:spcBef>
              <a:buSzPct val="100000"/>
              <a:defRPr sz="4800"/>
            </a:lvl1pPr>
            <a:lvl2pPr lvl="1">
              <a:spcBef>
                <a:spcPts val="1000"/>
              </a:spcBef>
              <a:buSzPct val="100000"/>
              <a:defRPr sz="4800"/>
            </a:lvl2pPr>
            <a:lvl3pPr lvl="2">
              <a:spcBef>
                <a:spcPts val="1000"/>
              </a:spcBef>
              <a:buSzPct val="100000"/>
              <a:defRPr sz="4800"/>
            </a:lvl3pPr>
            <a:lvl4pPr lvl="3">
              <a:spcBef>
                <a:spcPts val="1000"/>
              </a:spcBef>
              <a:buSzPct val="100000"/>
              <a:defRPr sz="4800"/>
            </a:lvl4pPr>
            <a:lvl5pPr lvl="4">
              <a:spcBef>
                <a:spcPts val="1000"/>
              </a:spcBef>
              <a:buSzPct val="100000"/>
              <a:defRPr sz="4800"/>
            </a:lvl5pPr>
            <a:lvl6pPr lvl="5">
              <a:spcBef>
                <a:spcPts val="1000"/>
              </a:spcBef>
              <a:buSzPct val="100000"/>
              <a:defRPr sz="4800"/>
            </a:lvl6pPr>
            <a:lvl7pPr lvl="6">
              <a:spcBef>
                <a:spcPts val="1000"/>
              </a:spcBef>
              <a:buSzPct val="100000"/>
              <a:defRPr sz="4800"/>
            </a:lvl7pPr>
            <a:lvl8pPr lvl="7">
              <a:spcBef>
                <a:spcPts val="1000"/>
              </a:spcBef>
              <a:buSzPct val="100000"/>
              <a:defRPr sz="4800"/>
            </a:lvl8pPr>
            <a:lvl9pPr lvl="8">
              <a:spcBef>
                <a:spcPts val="100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3" name="Shape 23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hape 28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hape 3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-gold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fridakahlofans.com/c0580x.html" TargetMode="Externa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CeCcfDAB5Gs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graphy.com/people/groups/frida-kahlo-and-diego-rivera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4" Type="http://schemas.openxmlformats.org/officeDocument/2006/relationships/slide" Target="slide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4" Type="http://schemas.openxmlformats.org/officeDocument/2006/relationships/slide" Target="slide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4" Type="http://schemas.openxmlformats.org/officeDocument/2006/relationships/slide" Target="slide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4" Type="http://schemas.openxmlformats.org/officeDocument/2006/relationships/slide" Target="slide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4" Type="http://schemas.openxmlformats.org/officeDocument/2006/relationships/slide" Target="slide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4" Type="http://schemas.openxmlformats.org/officeDocument/2006/relationships/slide" Target="slide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://www.recorridosvirtuales.com/frida_kahlo/museo_frida_kahlo.html" TargetMode="Externa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idakahlofans.com/chronologyenglish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hyperlink" Target="http://www.biography.com/people/groups/frida-kahlo-and-diego-river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idakahlofans.com/biomuray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173400" y="988250"/>
            <a:ext cx="6482400" cy="870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La vida dramática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/>
              <a:t> de Frida Kahlo</a:t>
            </a:r>
          </a:p>
        </p:txBody>
      </p:sp>
      <p:pic>
        <p:nvPicPr>
          <p:cNvPr id="69" name="Shape 69" descr="artpalet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6665752" y="2544427"/>
            <a:ext cx="1886571" cy="3023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 descr="fridakahlo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4875" y="136800"/>
            <a:ext cx="2163200" cy="28166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249600" y="2704300"/>
            <a:ext cx="5420100" cy="160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181818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“Nothing is worth more than laughter. It is strength to laugh and to abandon oneself, to be light. Tragedy is the most ridiculous thing.”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/>
          <p:nvPr/>
        </p:nvSpPr>
        <p:spPr>
          <a:xfrm>
            <a:off x="4751825" y="1732050"/>
            <a:ext cx="2031600" cy="60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600">
                <a:solidFill>
                  <a:srgbClr val="FFD966"/>
                </a:solidFill>
              </a:rPr>
              <a:t>1907-1954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5912700" cy="64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Problemas en el Paraíso 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11700" y="1189200"/>
            <a:ext cx="5571600" cy="1995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-Frida discovers Diego is having an affair </a:t>
            </a:r>
            <a:r>
              <a:rPr lang="en" i="1"/>
              <a:t>con su hermana menor </a:t>
            </a:r>
            <a:r>
              <a:rPr lang="en"/>
              <a:t>and they separate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-In response to this Frida cuts off most of her long dark </a:t>
            </a:r>
            <a:r>
              <a:rPr lang="en" i="1"/>
              <a:t>pelo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-After about a year they reconcile but Frida continues to be unfaithful to Diego</a:t>
            </a:r>
          </a:p>
        </p:txBody>
      </p:sp>
      <p:pic>
        <p:nvPicPr>
          <p:cNvPr id="143" name="Shape 143" descr="artpalet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95184" y="3792138"/>
            <a:ext cx="979978" cy="157034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6144000" y="0"/>
            <a:ext cx="3000000" cy="116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lang="en" sz="1900" i="1">
                <a:latin typeface="Times New Roman"/>
                <a:ea typeface="Times New Roman"/>
                <a:cs typeface="Times New Roman"/>
                <a:sym typeface="Times New Roman"/>
              </a:rPr>
              <a:t>See, if I loved you, it was for your hair, now you're bald, I don't love you any more."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5925" y="1103300"/>
            <a:ext cx="2515700" cy="365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6471425" y="4657650"/>
            <a:ext cx="2822100" cy="27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i="1"/>
              <a:t>Autorretrato con el pelo corto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Autorretrato- </a:t>
            </a:r>
            <a:r>
              <a:rPr lang="en" i="1"/>
              <a:t>El marco</a:t>
            </a:r>
            <a:r>
              <a:rPr lang="en"/>
              <a:t> (1938)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5719500" cy="315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-The self portrait of Frida and the background </a:t>
            </a:r>
            <a:r>
              <a:rPr lang="en" sz="19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azul </a:t>
            </a:r>
            <a:r>
              <a:rPr lang="en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painted on a sheet of aluminum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-the border of </a:t>
            </a:r>
            <a:r>
              <a:rPr lang="en" sz="19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pájaros y flores</a:t>
            </a:r>
            <a:r>
              <a:rPr lang="en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painted on the back side of a glass that lays on top of the portrait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-this painting became the </a:t>
            </a:r>
            <a:r>
              <a:rPr lang="en" sz="19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primera obra</a:t>
            </a:r>
            <a:r>
              <a:rPr lang="en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by a 20th century Mexican </a:t>
            </a:r>
            <a:r>
              <a:rPr lang="en" sz="19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artista</a:t>
            </a:r>
            <a:r>
              <a:rPr lang="en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be purchased by the Louvre.</a:t>
            </a:r>
          </a:p>
        </p:txBody>
      </p:sp>
      <p:pic>
        <p:nvPicPr>
          <p:cNvPr id="153" name="Shape 153" descr="artpalet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51873" y="3527652"/>
            <a:ext cx="1168150" cy="1871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1850" y="579875"/>
            <a:ext cx="2604925" cy="375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Drama, drama, drama...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-Frida and Diego get divorced in late 1939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</a:t>
            </a:r>
            <a:r>
              <a:rPr lang="en" i="1"/>
              <a:t>Los problemas de salud de</a:t>
            </a:r>
            <a:r>
              <a:rPr lang="en"/>
              <a:t> Frida return, </a:t>
            </a:r>
            <a:r>
              <a:rPr lang="en" i="1"/>
              <a:t>una infección en su mano y dolor severo en su columna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-These </a:t>
            </a:r>
            <a:r>
              <a:rPr lang="en" i="1"/>
              <a:t>enfermedades</a:t>
            </a:r>
            <a:r>
              <a:rPr lang="en"/>
              <a:t> lead her to start heavily drinking</a:t>
            </a:r>
          </a:p>
        </p:txBody>
      </p:sp>
      <p:pic>
        <p:nvPicPr>
          <p:cNvPr id="161" name="Shape 161" descr="artpalet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450111" y="3328787"/>
            <a:ext cx="1283778" cy="205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264500" y="290125"/>
            <a:ext cx="8520600" cy="64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i="1"/>
              <a:t>Las dos Fridas </a:t>
            </a:r>
            <a:r>
              <a:rPr lang="en"/>
              <a:t>(1939)</a:t>
            </a:r>
          </a:p>
        </p:txBody>
      </p:sp>
      <p:pic>
        <p:nvPicPr>
          <p:cNvPr id="167" name="Shape 167" descr="artpalet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43965" y="-197039"/>
            <a:ext cx="809924" cy="1297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8486" y="1226975"/>
            <a:ext cx="4183114" cy="35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4500" y="1226975"/>
            <a:ext cx="3590250" cy="362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5929800" cy="64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i="1"/>
              <a:t>Autorretrato con trenza </a:t>
            </a:r>
            <a:r>
              <a:rPr lang="en"/>
              <a:t>(1941)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4301700" cy="315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900"/>
              <a:t>-Remarries Diego Rivera in late 1940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900"/>
              <a:t>-Strands of hair previously cut off are now put into a </a:t>
            </a:r>
            <a:r>
              <a:rPr lang="en" sz="1900" i="1"/>
              <a:t>trenza </a:t>
            </a:r>
            <a:r>
              <a:rPr lang="en" sz="1900"/>
              <a:t> in the shape of an endless loop, perhaps a </a:t>
            </a:r>
            <a:r>
              <a:rPr lang="en" sz="1900" i="1"/>
              <a:t>símbolo </a:t>
            </a:r>
            <a:r>
              <a:rPr lang="en" sz="1900"/>
              <a:t>de “the eternal circle of time”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900"/>
              <a:t>-Reclaiming her previously denounced femininity</a:t>
            </a:r>
          </a:p>
        </p:txBody>
      </p:sp>
      <p:pic>
        <p:nvPicPr>
          <p:cNvPr id="176" name="Shape 176" descr="artpalet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827026" y="3705701"/>
            <a:ext cx="994123" cy="159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7366" y="76200"/>
            <a:ext cx="2725709" cy="39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182900" y="77750"/>
            <a:ext cx="8347500" cy="64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i="1"/>
              <a:t>Autorretrato con collar de espinas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800"/>
              <a:t>(1940)</a:t>
            </a:r>
          </a:p>
        </p:txBody>
      </p:sp>
      <p:pic>
        <p:nvPicPr>
          <p:cNvPr id="183" name="Shape 183" descr="fridakahl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00" y="1090625"/>
            <a:ext cx="3001850" cy="390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5158975" y="840613"/>
            <a:ext cx="2112000" cy="4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 b="1">
                <a:solidFill>
                  <a:srgbClr val="FFD966"/>
                </a:solidFill>
              </a:rPr>
              <a:t>El simbolismo</a:t>
            </a:r>
          </a:p>
        </p:txBody>
      </p:sp>
      <p:graphicFrame>
        <p:nvGraphicFramePr>
          <p:cNvPr id="185" name="Shape 185"/>
          <p:cNvGraphicFramePr/>
          <p:nvPr/>
        </p:nvGraphicFramePr>
        <p:xfrm>
          <a:off x="3394850" y="1383275"/>
          <a:ext cx="5640250" cy="3595450"/>
        </p:xfrm>
        <a:graphic>
          <a:graphicData uri="http://schemas.openxmlformats.org/drawingml/2006/table">
            <a:tbl>
              <a:tblPr>
                <a:noFill/>
                <a:tableStyleId>{5E859ED7-6C2A-4C4D-AD10-97B76EE03D9F}</a:tableStyleId>
              </a:tblPr>
              <a:tblGrid>
                <a:gridCol w="282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07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Christ’s crown of thorns digging into her neck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pain she still feels over divorce from Diego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7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dead hummingbird (echo her eyebrows)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Used as charms to bring luck in love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7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black cat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(waiting to pounce on hummingbird)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bad luck and death 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7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pet monkey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symbol of devil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7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butterflies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Resurrection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6" name="Shape 186"/>
          <p:cNvSpPr/>
          <p:nvPr/>
        </p:nvSpPr>
        <p:spPr>
          <a:xfrm>
            <a:off x="6295200" y="1434488"/>
            <a:ext cx="2672400" cy="581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6295200" y="2133750"/>
            <a:ext cx="2672400" cy="581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6295200" y="2858625"/>
            <a:ext cx="2672400" cy="581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6295200" y="3641750"/>
            <a:ext cx="2672400" cy="581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6295200" y="4308375"/>
            <a:ext cx="2672400" cy="581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4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1944-1946</a:t>
            </a:r>
          </a:p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311700" y="1176000"/>
            <a:ext cx="4727700" cy="339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900"/>
              <a:t>-</a:t>
            </a:r>
            <a:r>
              <a:rPr lang="en" sz="1900" i="1"/>
              <a:t>La salud</a:t>
            </a:r>
            <a:r>
              <a:rPr lang="en" sz="1900"/>
              <a:t> de Frida declines, </a:t>
            </a:r>
            <a:r>
              <a:rPr lang="en" sz="1900" i="1"/>
              <a:t>el médico receta morfina para el dolor</a:t>
            </a:r>
            <a:r>
              <a:rPr lang="en" sz="1900"/>
              <a:t>  and develops anemia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900"/>
              <a:t>-</a:t>
            </a:r>
            <a:r>
              <a:rPr lang="en" sz="1900" i="1"/>
              <a:t>Ella enseña a algunos alumnos desde su casa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900"/>
              <a:t>-After reading a book by Freud “Moses and Monotheism” Frida produced this work </a:t>
            </a:r>
            <a:r>
              <a:rPr lang="en" sz="1900" i="1"/>
              <a:t>se tituló </a:t>
            </a:r>
            <a:r>
              <a:rPr lang="en" sz="1900"/>
              <a:t> “Moses”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97" name="Shape 197" descr="artpalet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772035" y="3650716"/>
            <a:ext cx="1036374" cy="1660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9283" y="671150"/>
            <a:ext cx="3970220" cy="315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-381000" y="52000"/>
            <a:ext cx="5972100" cy="64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i="1"/>
              <a:t>Autorretrato como tehuana</a:t>
            </a:r>
            <a:r>
              <a:rPr lang="en"/>
              <a:t> (1943)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311700" y="1140350"/>
            <a:ext cx="4261500" cy="3428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-also known as </a:t>
            </a:r>
            <a:r>
              <a:rPr lang="en" i="1"/>
              <a:t>Pensando en Diego</a:t>
            </a:r>
            <a:r>
              <a:rPr lang="en"/>
              <a:t> y </a:t>
            </a:r>
            <a:r>
              <a:rPr lang="en" i="1"/>
              <a:t>Diego en mis pensamientos</a:t>
            </a:r>
          </a:p>
          <a:p>
            <a:pPr lvl="0" rtl="0">
              <a:spcBef>
                <a:spcPts val="0"/>
              </a:spcBef>
              <a:buNone/>
            </a:pPr>
            <a:r>
              <a:rPr lang="en" i="1"/>
              <a:t>-</a:t>
            </a:r>
            <a:r>
              <a:rPr lang="en"/>
              <a:t>Frida began this painting in 1940 (</a:t>
            </a:r>
            <a:r>
              <a:rPr lang="en" i="1"/>
              <a:t>el ano en que se divorciaron</a:t>
            </a:r>
            <a:r>
              <a:rPr lang="en"/>
              <a:t>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-Shows her obsession with Diego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-roots in leaves look like a spider’s web into which she can trap her prey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-Dressed in traditional Tehuana outfit that Diego loved</a:t>
            </a:r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2701" y="1699175"/>
            <a:ext cx="2551300" cy="330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3200" y="2728805"/>
            <a:ext cx="1885425" cy="2356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5948" y="52000"/>
            <a:ext cx="1703300" cy="268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311700" y="171925"/>
            <a:ext cx="8520600" cy="64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Más obras</a:t>
            </a:r>
          </a:p>
        </p:txBody>
      </p:sp>
      <p:pic>
        <p:nvPicPr>
          <p:cNvPr id="213" name="Shape 213" descr="artpalet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907486" y="1039412"/>
            <a:ext cx="1283778" cy="205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4976" y="212426"/>
            <a:ext cx="3278174" cy="393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6900" y="212425"/>
            <a:ext cx="2799450" cy="40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5519000" y="4184350"/>
            <a:ext cx="3708600" cy="495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500" i="1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The Love Embrace of the Universe, the Earth (Mexico), Me, Diego, and Mr. Xólotl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763125" y="4336750"/>
            <a:ext cx="3105900" cy="57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i="1">
                <a:solidFill>
                  <a:srgbClr val="FFFFFF"/>
                </a:solidFill>
              </a:rPr>
              <a:t>Diego y yo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1950 hasta la muerte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-</a:t>
            </a:r>
            <a:r>
              <a:rPr lang="en" i="1"/>
              <a:t>La salud de Frida empeora</a:t>
            </a:r>
            <a:r>
              <a:rPr lang="en"/>
              <a:t>, she’s put on  bedrest and in a wheelchair. Eventually they have to amputate one of her</a:t>
            </a:r>
            <a:r>
              <a:rPr lang="en" i="1"/>
              <a:t> piernas</a:t>
            </a:r>
            <a:r>
              <a:rPr lang="en"/>
              <a:t> from the </a:t>
            </a:r>
            <a:r>
              <a:rPr lang="en" i="1"/>
              <a:t>rodilla</a:t>
            </a:r>
            <a:r>
              <a:rPr lang="en"/>
              <a:t> down.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-Frida contracted pneumonia and dies in 1954.  It is suspected she committed </a:t>
            </a:r>
            <a:r>
              <a:rPr lang="en" i="1"/>
              <a:t>suicidio</a:t>
            </a:r>
            <a:r>
              <a:rPr lang="en"/>
              <a:t>  but it was not confirmed.  Her last diary entry said: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“Espero alegre la salida,- y espero no volver j</a:t>
            </a:r>
            <a:r>
              <a:rPr lang="en" sz="1900">
                <a:solidFill>
                  <a:srgbClr val="000000"/>
                </a:solidFill>
                <a:highlight>
                  <a:srgbClr val="FFFFFF"/>
                </a:highlight>
              </a:rPr>
              <a:t>am</a:t>
            </a:r>
            <a:r>
              <a:rPr lang="en" sz="1900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ás”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“I hope the exit is joyful and I hope never to return.”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224" name="Shape 224" descr="artpalet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450111" y="3328787"/>
            <a:ext cx="1283778" cy="205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220325"/>
            <a:ext cx="8520600" cy="64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/>
              <a:t>Su niñez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116500"/>
            <a:ext cx="8520600" cy="322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-born on </a:t>
            </a:r>
            <a:r>
              <a:rPr lang="en" sz="19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 6 de julio de 1907</a:t>
            </a:r>
            <a:r>
              <a:rPr lang="en" sz="1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in Mexico City, Mexico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" sz="19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cuando tenía 6 años</a:t>
            </a:r>
            <a:r>
              <a:rPr lang="en" sz="1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she contracted polio which caused her to be bedridden for nine months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-While she did recover from </a:t>
            </a:r>
            <a:r>
              <a:rPr lang="en" sz="19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</a:t>
            </a:r>
            <a:r>
              <a:rPr lang="en" sz="1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9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enfermedad</a:t>
            </a:r>
            <a:r>
              <a:rPr lang="en" sz="1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she limped when she walked because the disease had damaged her right </a:t>
            </a:r>
            <a:r>
              <a:rPr lang="en" sz="19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pierna y pie</a:t>
            </a:r>
          </a:p>
          <a:p>
            <a:pPr lvl="0">
              <a:spcBef>
                <a:spcPts val="0"/>
              </a:spcBef>
              <a:buNone/>
            </a:pPr>
            <a:r>
              <a:rPr lang="en" sz="1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" sz="19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 padre</a:t>
            </a:r>
            <a:r>
              <a:rPr lang="en" sz="1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encouraged her to </a:t>
            </a:r>
            <a:r>
              <a:rPr lang="en" sz="19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jugar fútbol, nadar,</a:t>
            </a:r>
            <a:r>
              <a:rPr lang="en" sz="1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and even wrestle -- highly unusual activities for a girl at the time -- to help her recover</a:t>
            </a:r>
          </a:p>
        </p:txBody>
      </p:sp>
      <p:pic>
        <p:nvPicPr>
          <p:cNvPr id="79" name="Shape 79" descr="artpalet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450111" y="3328787"/>
            <a:ext cx="1283778" cy="205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Un video </a:t>
            </a:r>
          </a:p>
        </p:txBody>
      </p:sp>
      <p:pic>
        <p:nvPicPr>
          <p:cNvPr id="231" name="Shape 231" descr="artpalett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7450111" y="3328787"/>
            <a:ext cx="1283778" cy="205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CeCcfDAB5Gs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366363" y="1321044"/>
            <a:ext cx="4572000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con Diego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u="sng" dirty="0">
                <a:solidFill>
                  <a:schemeClr val="hlink"/>
                </a:solidFill>
                <a:hlinkClick r:id="rId2"/>
              </a:rPr>
              <a:t>http://www.biography.com/people/groups/frida-kahlo-and-diego-rivera</a:t>
            </a:r>
            <a:r>
              <a:rPr lang="en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83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Repasamos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213366"/>
            <a:ext cx="8520600" cy="727523"/>
          </a:xfrm>
        </p:spPr>
        <p:txBody>
          <a:bodyPr/>
          <a:lstStyle/>
          <a:p>
            <a:pPr>
              <a:buNone/>
            </a:pPr>
            <a:r>
              <a:rPr lang="en-US" sz="3000" dirty="0" smtClean="0"/>
              <a:t>Frida Kahlo was born </a:t>
            </a:r>
            <a:r>
              <a:rPr lang="en-US" sz="3000" i="1" dirty="0" err="1" smtClean="0"/>
              <a:t>en</a:t>
            </a:r>
            <a:r>
              <a:rPr lang="en-US" sz="3000" i="1" dirty="0" smtClean="0"/>
              <a:t> el a</a:t>
            </a:r>
            <a:r>
              <a:rPr lang="en" sz="30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ñ</a:t>
            </a:r>
            <a:r>
              <a:rPr lang="en-US" sz="3000" i="1" dirty="0" smtClean="0"/>
              <a:t>o </a:t>
            </a:r>
            <a:r>
              <a:rPr lang="en-US" sz="3000" dirty="0" smtClean="0"/>
              <a:t>1907. </a:t>
            </a:r>
            <a:endParaRPr lang="en-US" sz="3000" dirty="0"/>
          </a:p>
        </p:txBody>
      </p:sp>
      <p:pic>
        <p:nvPicPr>
          <p:cNvPr id="4" name="Picture 3" descr="Husbands' &lt;strong&gt;False&lt;/strong&gt; Beliefs About Postpartum Depressio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076" y="2136531"/>
            <a:ext cx="4059848" cy="2706565"/>
          </a:xfrm>
          <a:prstGeom prst="rect">
            <a:avLst/>
          </a:prstGeom>
        </p:spPr>
      </p:pic>
      <p:sp>
        <p:nvSpPr>
          <p:cNvPr id="7" name="Action Button: Custom 6">
            <a:hlinkClick r:id="rId3" action="ppaction://hlinksldjump" highlightClick="1"/>
          </p:cNvPr>
          <p:cNvSpPr/>
          <p:nvPr/>
        </p:nvSpPr>
        <p:spPr>
          <a:xfrm>
            <a:off x="3121269" y="2743200"/>
            <a:ext cx="2883877" cy="7209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Custom 7">
            <a:hlinkClick r:id="rId4" action="ppaction://hlinksldjump" highlightClick="1"/>
          </p:cNvPr>
          <p:cNvSpPr/>
          <p:nvPr/>
        </p:nvSpPr>
        <p:spPr>
          <a:xfrm>
            <a:off x="3270738" y="3578469"/>
            <a:ext cx="2734408" cy="63304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6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Repasamos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213366"/>
            <a:ext cx="8520600" cy="727523"/>
          </a:xfrm>
        </p:spPr>
        <p:txBody>
          <a:bodyPr/>
          <a:lstStyle/>
          <a:p>
            <a:pPr>
              <a:buNone/>
            </a:pPr>
            <a:r>
              <a:rPr lang="en-US" sz="3000" dirty="0" smtClean="0"/>
              <a:t>Frida contracted polio when she was 6 years old.</a:t>
            </a:r>
            <a:endParaRPr lang="en-US" sz="3000" dirty="0"/>
          </a:p>
        </p:txBody>
      </p:sp>
      <p:pic>
        <p:nvPicPr>
          <p:cNvPr id="4" name="Picture 3" descr="Husbands' &lt;strong&gt;False&lt;/strong&gt; Beliefs About Postpartum Depressio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076" y="2136531"/>
            <a:ext cx="4059848" cy="2706565"/>
          </a:xfrm>
          <a:prstGeom prst="rect">
            <a:avLst/>
          </a:prstGeom>
        </p:spPr>
      </p:pic>
      <p:sp>
        <p:nvSpPr>
          <p:cNvPr id="7" name="Action Button: Custom 6">
            <a:hlinkClick r:id="rId3" action="ppaction://hlinksldjump" highlightClick="1"/>
          </p:cNvPr>
          <p:cNvSpPr/>
          <p:nvPr/>
        </p:nvSpPr>
        <p:spPr>
          <a:xfrm>
            <a:off x="3121269" y="2743200"/>
            <a:ext cx="2883877" cy="7209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Custom 7">
            <a:hlinkClick r:id="rId4" action="ppaction://hlinksldjump" highlightClick="1"/>
          </p:cNvPr>
          <p:cNvSpPr/>
          <p:nvPr/>
        </p:nvSpPr>
        <p:spPr>
          <a:xfrm>
            <a:off x="3270738" y="3578469"/>
            <a:ext cx="2734408" cy="63304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2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Repasamos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213366"/>
            <a:ext cx="8520600" cy="727523"/>
          </a:xfrm>
        </p:spPr>
        <p:txBody>
          <a:bodyPr/>
          <a:lstStyle/>
          <a:p>
            <a:pPr>
              <a:buNone/>
            </a:pPr>
            <a:r>
              <a:rPr lang="en-US" sz="3000" dirty="0" smtClean="0"/>
              <a:t>Frida gets hit by a train and can never walk again.</a:t>
            </a:r>
            <a:endParaRPr lang="en-US" sz="3000" dirty="0"/>
          </a:p>
        </p:txBody>
      </p:sp>
      <p:pic>
        <p:nvPicPr>
          <p:cNvPr id="4" name="Picture 3" descr="Husbands' &lt;strong&gt;False&lt;/strong&gt; Beliefs About Postpartum Depressio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076" y="2136531"/>
            <a:ext cx="4059848" cy="2706565"/>
          </a:xfrm>
          <a:prstGeom prst="rect">
            <a:avLst/>
          </a:prstGeom>
        </p:spPr>
      </p:pic>
      <p:sp>
        <p:nvSpPr>
          <p:cNvPr id="7" name="Action Button: Custom 6">
            <a:hlinkClick r:id="rId3" action="ppaction://hlinksldjump" highlightClick="1"/>
          </p:cNvPr>
          <p:cNvSpPr/>
          <p:nvPr/>
        </p:nvSpPr>
        <p:spPr>
          <a:xfrm>
            <a:off x="3204796" y="3554302"/>
            <a:ext cx="2883877" cy="7209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Custom 7">
            <a:hlinkClick r:id="rId4" action="ppaction://hlinksldjump" highlightClick="1"/>
          </p:cNvPr>
          <p:cNvSpPr/>
          <p:nvPr/>
        </p:nvSpPr>
        <p:spPr>
          <a:xfrm>
            <a:off x="3204796" y="2823435"/>
            <a:ext cx="2734408" cy="63304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2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Repasamos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213366"/>
            <a:ext cx="8520600" cy="727523"/>
          </a:xfrm>
        </p:spPr>
        <p:txBody>
          <a:bodyPr/>
          <a:lstStyle/>
          <a:p>
            <a:pPr>
              <a:buNone/>
            </a:pPr>
            <a:r>
              <a:rPr lang="en-US" sz="3000" dirty="0" smtClean="0"/>
              <a:t>Frida has a son named Leonardo.</a:t>
            </a:r>
            <a:endParaRPr lang="en-US" sz="3000" dirty="0"/>
          </a:p>
        </p:txBody>
      </p:sp>
      <p:pic>
        <p:nvPicPr>
          <p:cNvPr id="4" name="Picture 3" descr="Husbands' &lt;strong&gt;False&lt;/strong&gt; Beliefs About Postpartum Depressio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076" y="2136531"/>
            <a:ext cx="4059848" cy="2706565"/>
          </a:xfrm>
          <a:prstGeom prst="rect">
            <a:avLst/>
          </a:prstGeom>
        </p:spPr>
      </p:pic>
      <p:sp>
        <p:nvSpPr>
          <p:cNvPr id="7" name="Action Button: Custom 6">
            <a:hlinkClick r:id="rId3" action="ppaction://hlinksldjump" highlightClick="1"/>
          </p:cNvPr>
          <p:cNvSpPr/>
          <p:nvPr/>
        </p:nvSpPr>
        <p:spPr>
          <a:xfrm>
            <a:off x="3204796" y="3554302"/>
            <a:ext cx="2883877" cy="7209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Custom 7">
            <a:hlinkClick r:id="rId4" action="ppaction://hlinksldjump" highlightClick="1"/>
          </p:cNvPr>
          <p:cNvSpPr/>
          <p:nvPr/>
        </p:nvSpPr>
        <p:spPr>
          <a:xfrm>
            <a:off x="3204796" y="2823435"/>
            <a:ext cx="2734408" cy="63304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0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Repasamos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213366"/>
            <a:ext cx="8520600" cy="727523"/>
          </a:xfrm>
        </p:spPr>
        <p:txBody>
          <a:bodyPr/>
          <a:lstStyle/>
          <a:p>
            <a:pPr>
              <a:buNone/>
            </a:pPr>
            <a:r>
              <a:rPr lang="en-US" sz="3000" dirty="0" smtClean="0"/>
              <a:t>El </a:t>
            </a:r>
            <a:r>
              <a:rPr lang="en-US" sz="3000" dirty="0" err="1" smtClean="0"/>
              <a:t>esposo</a:t>
            </a:r>
            <a:r>
              <a:rPr lang="en-US" sz="3000" dirty="0" smtClean="0"/>
              <a:t> de Frida se llama Diego Rivera.</a:t>
            </a:r>
            <a:endParaRPr lang="en-US" sz="3000" dirty="0"/>
          </a:p>
        </p:txBody>
      </p:sp>
      <p:pic>
        <p:nvPicPr>
          <p:cNvPr id="4" name="Picture 3" descr="Husbands' &lt;strong&gt;False&lt;/strong&gt; Beliefs About Postpartum Depressio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076" y="2136531"/>
            <a:ext cx="4059848" cy="2706565"/>
          </a:xfrm>
          <a:prstGeom prst="rect">
            <a:avLst/>
          </a:prstGeom>
        </p:spPr>
      </p:pic>
      <p:sp>
        <p:nvSpPr>
          <p:cNvPr id="7" name="Action Button: Custom 6">
            <a:hlinkClick r:id="rId3" action="ppaction://hlinksldjump" highlightClick="1"/>
          </p:cNvPr>
          <p:cNvSpPr/>
          <p:nvPr/>
        </p:nvSpPr>
        <p:spPr>
          <a:xfrm>
            <a:off x="3121269" y="2743200"/>
            <a:ext cx="2883877" cy="7209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Custom 7">
            <a:hlinkClick r:id="rId4" action="ppaction://hlinksldjump" highlightClick="1"/>
          </p:cNvPr>
          <p:cNvSpPr/>
          <p:nvPr/>
        </p:nvSpPr>
        <p:spPr>
          <a:xfrm>
            <a:off x="3270738" y="3578469"/>
            <a:ext cx="2734408" cy="63304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5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Repasamos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213366"/>
            <a:ext cx="8520600" cy="727523"/>
          </a:xfrm>
        </p:spPr>
        <p:txBody>
          <a:bodyPr/>
          <a:lstStyle/>
          <a:p>
            <a:pPr>
              <a:buNone/>
            </a:pPr>
            <a:r>
              <a:rPr lang="en-US" sz="3000" dirty="0" smtClean="0"/>
              <a:t>Diego had an affair with Frida’s </a:t>
            </a:r>
            <a:r>
              <a:rPr lang="en-US" sz="3000" dirty="0" err="1" smtClean="0"/>
              <a:t>hermana</a:t>
            </a:r>
            <a:r>
              <a:rPr lang="en-US" sz="3000" dirty="0" smtClean="0"/>
              <a:t> </a:t>
            </a:r>
            <a:r>
              <a:rPr lang="en-US" sz="3000" dirty="0" err="1" smtClean="0"/>
              <a:t>menor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pic>
        <p:nvPicPr>
          <p:cNvPr id="4" name="Picture 3" descr="Husbands' &lt;strong&gt;False&lt;/strong&gt; Beliefs About Postpartum Depressio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076" y="2136531"/>
            <a:ext cx="4059848" cy="2706565"/>
          </a:xfrm>
          <a:prstGeom prst="rect">
            <a:avLst/>
          </a:prstGeom>
        </p:spPr>
      </p:pic>
      <p:sp>
        <p:nvSpPr>
          <p:cNvPr id="7" name="Action Button: Custom 6">
            <a:hlinkClick r:id="rId3" action="ppaction://hlinksldjump" highlightClick="1"/>
          </p:cNvPr>
          <p:cNvSpPr/>
          <p:nvPr/>
        </p:nvSpPr>
        <p:spPr>
          <a:xfrm>
            <a:off x="3121269" y="2743200"/>
            <a:ext cx="2883877" cy="7209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Custom 7">
            <a:hlinkClick r:id="rId4" action="ppaction://hlinksldjump" highlightClick="1"/>
          </p:cNvPr>
          <p:cNvSpPr/>
          <p:nvPr/>
        </p:nvSpPr>
        <p:spPr>
          <a:xfrm>
            <a:off x="3270738" y="3578469"/>
            <a:ext cx="2734408" cy="63304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8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Repasamos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213366"/>
            <a:ext cx="8520600" cy="727523"/>
          </a:xfrm>
        </p:spPr>
        <p:txBody>
          <a:bodyPr/>
          <a:lstStyle/>
          <a:p>
            <a:pPr>
              <a:buNone/>
            </a:pPr>
            <a:r>
              <a:rPr lang="en-US" sz="3000" dirty="0" smtClean="0"/>
              <a:t>Frida never painted an </a:t>
            </a:r>
            <a:r>
              <a:rPr lang="en-US" sz="3000" i="1" dirty="0" err="1" smtClean="0"/>
              <a:t>autorretrato</a:t>
            </a:r>
            <a:r>
              <a:rPr lang="en-US" sz="3000" i="1" dirty="0" smtClean="0"/>
              <a:t>.</a:t>
            </a:r>
            <a:endParaRPr lang="en-US" sz="3000" i="1" dirty="0"/>
          </a:p>
        </p:txBody>
      </p:sp>
      <p:pic>
        <p:nvPicPr>
          <p:cNvPr id="4" name="Picture 3" descr="Husbands' &lt;strong&gt;False&lt;/strong&gt; Beliefs About Postpartum Depressio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076" y="2136531"/>
            <a:ext cx="4059848" cy="2706565"/>
          </a:xfrm>
          <a:prstGeom prst="rect">
            <a:avLst/>
          </a:prstGeom>
        </p:spPr>
      </p:pic>
      <p:sp>
        <p:nvSpPr>
          <p:cNvPr id="7" name="Action Button: Custom 6">
            <a:hlinkClick r:id="rId3" action="ppaction://hlinksldjump" highlightClick="1"/>
          </p:cNvPr>
          <p:cNvSpPr/>
          <p:nvPr/>
        </p:nvSpPr>
        <p:spPr>
          <a:xfrm>
            <a:off x="3196003" y="3552092"/>
            <a:ext cx="2883877" cy="7209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Custom 7">
            <a:hlinkClick r:id="rId4" action="ppaction://hlinksldjump" highlightClick="1"/>
          </p:cNvPr>
          <p:cNvSpPr/>
          <p:nvPr/>
        </p:nvSpPr>
        <p:spPr>
          <a:xfrm>
            <a:off x="3204796" y="2821225"/>
            <a:ext cx="2734408" cy="63304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4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069" y="460648"/>
            <a:ext cx="8520600" cy="645000"/>
          </a:xfrm>
        </p:spPr>
        <p:txBody>
          <a:bodyPr/>
          <a:lstStyle/>
          <a:p>
            <a:r>
              <a:rPr lang="en-US" sz="9000" dirty="0" err="1" smtClean="0"/>
              <a:t>Correcto</a:t>
            </a:r>
            <a:r>
              <a:rPr lang="en-US" sz="9000" dirty="0" smtClean="0"/>
              <a:t>!</a:t>
            </a:r>
            <a:endParaRPr lang="en-US" sz="9000" dirty="0"/>
          </a:p>
        </p:txBody>
      </p:sp>
      <p:pic>
        <p:nvPicPr>
          <p:cNvPr id="4" name="Picture 3" descr="Divertida Mente | A história de vida de Ronnie Del Carmen ..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1"/>
          <a:stretch/>
        </p:blipFill>
        <p:spPr>
          <a:xfrm>
            <a:off x="3241430" y="2446313"/>
            <a:ext cx="2278268" cy="2600472"/>
          </a:xfrm>
          <a:prstGeom prst="rect">
            <a:avLst/>
          </a:prstGeom>
        </p:spPr>
      </p:pic>
      <p:sp>
        <p:nvSpPr>
          <p:cNvPr id="5" name="Action Button: Custom 4">
            <a:hlinkClick r:id="" action="ppaction://hlinkshowjump?jump=lastslideviewed" highlightClick="1"/>
          </p:cNvPr>
          <p:cNvSpPr/>
          <p:nvPr/>
        </p:nvSpPr>
        <p:spPr>
          <a:xfrm>
            <a:off x="0" y="0"/>
            <a:ext cx="9144000" cy="51435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2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213700"/>
            <a:ext cx="8520600" cy="64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La formación y su accidente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086500"/>
            <a:ext cx="5744400" cy="315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-In 1922, Kahlo enrolled at the renowned National Preparatory School. She was one of the few </a:t>
            </a:r>
            <a:r>
              <a:rPr lang="en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alumnas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to attend the school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-On el 17 de septiembre de 1925, Kahlo and Gómez Arias were traveling together on un autobús when the vehicle collided with a streetcar. Kahlo was impaled by a steel handrail, which went into her </a:t>
            </a:r>
            <a:r>
              <a:rPr lang="en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cadera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and came out the other side causing fractures in her spine and pelvis.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Shape 86" descr="artpalet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740677" y="3619349"/>
            <a:ext cx="1060474" cy="1699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 descr="Frida-Ex voto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7450" y="858696"/>
            <a:ext cx="3312275" cy="264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923" y="513402"/>
            <a:ext cx="8520600" cy="645000"/>
          </a:xfrm>
        </p:spPr>
        <p:txBody>
          <a:bodyPr/>
          <a:lstStyle/>
          <a:p>
            <a:r>
              <a:rPr lang="en-US" sz="9000" dirty="0" err="1" smtClean="0"/>
              <a:t>Incorrecto</a:t>
            </a:r>
            <a:r>
              <a:rPr lang="en-US" sz="9000" dirty="0" smtClean="0"/>
              <a:t> </a:t>
            </a:r>
            <a:endParaRPr lang="en-US" sz="9000" dirty="0"/>
          </a:p>
        </p:txBody>
      </p:sp>
      <p:pic>
        <p:nvPicPr>
          <p:cNvPr id="5" name="Picture 4" descr="CON LÁPIZ Y TECLAS: Emociones en nuestras vida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73"/>
          <a:stretch/>
        </p:blipFill>
        <p:spPr>
          <a:xfrm>
            <a:off x="3666392" y="2057980"/>
            <a:ext cx="1890346" cy="2995399"/>
          </a:xfrm>
          <a:prstGeom prst="rect">
            <a:avLst/>
          </a:prstGeom>
        </p:spPr>
      </p:pic>
      <p:sp>
        <p:nvSpPr>
          <p:cNvPr id="6" name="Action Button: Custom 5">
            <a:hlinkClick r:id="" action="ppaction://hlinkshowjump?jump=lastslideviewed" highlightClick="1"/>
          </p:cNvPr>
          <p:cNvSpPr/>
          <p:nvPr/>
        </p:nvSpPr>
        <p:spPr>
          <a:xfrm>
            <a:off x="0" y="0"/>
            <a:ext cx="9144000" cy="51435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9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 virtual tour!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417800"/>
            <a:ext cx="8520600" cy="595638"/>
          </a:xfrm>
        </p:spPr>
        <p:txBody>
          <a:bodyPr/>
          <a:lstStyle/>
          <a:p>
            <a:r>
              <a:rPr lang="en-US" dirty="0" smtClean="0"/>
              <a:t>Use the link to go on a tour of La casa </a:t>
            </a:r>
            <a:r>
              <a:rPr lang="en-US" dirty="0" err="1" smtClean="0"/>
              <a:t>azul</a:t>
            </a:r>
            <a:r>
              <a:rPr lang="en-US" dirty="0"/>
              <a:t> </a:t>
            </a:r>
            <a:r>
              <a:rPr lang="en-US" dirty="0" smtClean="0"/>
              <a:t>where Frida lived.</a:t>
            </a:r>
            <a:endParaRPr lang="en-US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73" y="2013438"/>
            <a:ext cx="3664927" cy="244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6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453" y="1348672"/>
            <a:ext cx="4585615" cy="645000"/>
          </a:xfrm>
        </p:spPr>
        <p:txBody>
          <a:bodyPr/>
          <a:lstStyle/>
          <a:p>
            <a:r>
              <a:rPr lang="en-US" sz="12000" dirty="0" smtClean="0"/>
              <a:t>El fin!</a:t>
            </a:r>
            <a:endParaRPr lang="en-US" sz="12000" dirty="0"/>
          </a:p>
        </p:txBody>
      </p:sp>
    </p:spTree>
    <p:extLst>
      <p:ext uri="{BB962C8B-B14F-4D97-AF65-F5344CB8AC3E}">
        <p14:creationId xmlns:p14="http://schemas.microsoft.com/office/powerpoint/2010/main" val="272202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Bibliografía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http://www.fridakahlofans.com/chronologyenglish.html</a:t>
            </a:r>
            <a:r>
              <a:rPr lang="en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accent5"/>
                </a:solidFill>
                <a:hlinkClick r:id="rId4"/>
              </a:rPr>
              <a:t>http://www.biography.com/people/groups/frida-kahlo-and-diego-rivera</a:t>
            </a:r>
          </a:p>
        </p:txBody>
      </p:sp>
      <p:pic>
        <p:nvPicPr>
          <p:cNvPr id="238" name="Shape 238" descr="artpalett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7450111" y="3328787"/>
            <a:ext cx="1283778" cy="205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Algo interesante: ¿Un bebé?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5030100" cy="315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1926:</a:t>
            </a:r>
          </a:p>
          <a:p>
            <a:pPr lvl="0">
              <a:spcBef>
                <a:spcPts val="0"/>
              </a:spcBef>
              <a:buNone/>
            </a:pPr>
            <a:r>
              <a:rPr lang="en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While in recovery, Frida learns that she will never be able to have </a:t>
            </a:r>
            <a:r>
              <a:rPr lang="en" sz="19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hijos</a:t>
            </a:r>
            <a:r>
              <a:rPr lang="en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She creates a birth certificate for an imaginary </a:t>
            </a:r>
            <a:r>
              <a:rPr lang="en" sz="19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hijo</a:t>
            </a:r>
            <a:r>
              <a:rPr lang="en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that she gave birth to after suffering her accident. She writes that her son, "Leonardo", was born in September of 1925 at the Red Cross Hospital [where Frida was treated after the accident]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8700" y="45950"/>
            <a:ext cx="3135551" cy="494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120925"/>
            <a:ext cx="8520600" cy="64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Su recuperación y las políticas  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268900"/>
            <a:ext cx="4790400" cy="220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-Went home to recuperate and she began </a:t>
            </a:r>
            <a:r>
              <a:rPr lang="en" sz="19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pintar </a:t>
            </a:r>
            <a:r>
              <a:rPr lang="en"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during her recovery and finished her first </a:t>
            </a:r>
            <a:r>
              <a:rPr lang="en" sz="19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autorretrato </a:t>
            </a:r>
          </a:p>
          <a:p>
            <a:pPr lvl="0" rtl="0">
              <a:spcBef>
                <a:spcPts val="0"/>
              </a:spcBef>
              <a:buNone/>
            </a:pP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-Becoming more politically active, Kahlo joined the Young Communist League and the Mexican </a:t>
            </a:r>
            <a:r>
              <a:rPr lang="en" sz="19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partido comunista</a:t>
            </a:r>
          </a:p>
        </p:txBody>
      </p:sp>
      <p:pic>
        <p:nvPicPr>
          <p:cNvPr id="101" name="Shape 101" descr="p002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1050" y="689725"/>
            <a:ext cx="2642150" cy="364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6520075" y="4320225"/>
            <a:ext cx="2385300" cy="44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en" sz="1600" b="1">
                <a:latin typeface="Times New Roman"/>
                <a:ea typeface="Times New Roman"/>
                <a:cs typeface="Times New Roman"/>
                <a:sym typeface="Times New Roman"/>
              </a:rPr>
              <a:t>Autorretrato con traje de terciopelo (1926)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El amor 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5659500" cy="315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Kahlo reconnected with Rivera in 1928. He encouraged her artwork, and the two began a relationship</a:t>
            </a:r>
          </a:p>
          <a:p>
            <a:pPr lvl="0" rtl="0">
              <a:spcBef>
                <a:spcPts val="0"/>
              </a:spcBef>
              <a:buNone/>
            </a:pP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couple married the next year. Diego tenía 42 años, Frida tenía 22 años  </a:t>
            </a:r>
          </a:p>
        </p:txBody>
      </p:sp>
      <p:pic>
        <p:nvPicPr>
          <p:cNvPr id="109" name="Shape 109" descr="artpalet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86711" y="-386713"/>
            <a:ext cx="1283778" cy="205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65700" y="712225"/>
            <a:ext cx="2858602" cy="3622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-8275"/>
            <a:ext cx="8520600" cy="64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Un estilo nuevo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9725" y="584225"/>
            <a:ext cx="3027900" cy="39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 descr="p0020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5675" y="651950"/>
            <a:ext cx="2788800" cy="384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4512650" y="2056425"/>
            <a:ext cx="912300" cy="95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300" b="1">
                <a:solidFill>
                  <a:srgbClr val="FFD966"/>
                </a:solidFill>
              </a:rPr>
              <a:t>vs.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833000" y="4448975"/>
            <a:ext cx="3027900" cy="40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Autorretrato con traje de terciopelo (1926) 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6571775" y="4418975"/>
            <a:ext cx="1910400" cy="62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El tiempo vuela (1929)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El aborto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11700" y="1305750"/>
            <a:ext cx="4646700" cy="315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-During their early years together, Kahlo often followed Rivera based on where the commissions that Rivera received were. In 1930, they lived in California.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-In 1930, </a:t>
            </a:r>
            <a:r>
              <a:rPr lang="en" sz="19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ella tuvo que provocarse un aborto </a:t>
            </a:r>
            <a:r>
              <a:rPr lang="en"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because the fetus was incorrectly positioned due to her fractured pelvis</a:t>
            </a:r>
          </a:p>
        </p:txBody>
      </p:sp>
      <p:pic>
        <p:nvPicPr>
          <p:cNvPr id="127" name="Shape 127" descr="artpalet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06701" y="-306699"/>
            <a:ext cx="1018123" cy="163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2225" y="79775"/>
            <a:ext cx="3005900" cy="393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6320300" y="4072500"/>
            <a:ext cx="2433000" cy="64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500" b="1" i="1"/>
              <a:t>Frieda y Diego Rivera </a:t>
            </a:r>
            <a:r>
              <a:rPr lang="en" sz="1500" b="1"/>
              <a:t>(1931)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8925"/>
            <a:ext cx="8520600" cy="64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Amantes y Tristezas 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224350"/>
            <a:ext cx="8520600" cy="315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-Back in Mexico, Frida met the Hungarian born photographer</a:t>
            </a:r>
            <a:r>
              <a:rPr lang="en" sz="19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 Nickolas Muray</a:t>
            </a:r>
            <a:r>
              <a:rPr lang="en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who was vacationing in Mexico. They engage in a secret "</a:t>
            </a:r>
            <a:r>
              <a:rPr lang="en" sz="19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on-again/off-again</a:t>
            </a:r>
            <a:r>
              <a:rPr lang="en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 love affair that lasted nearly </a:t>
            </a:r>
            <a:r>
              <a:rPr lang="en" sz="19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diez años</a:t>
            </a:r>
            <a:r>
              <a:rPr lang="en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-In 1932, Frida has another </a:t>
            </a:r>
            <a:r>
              <a:rPr lang="en" sz="1900" i="1">
                <a:latin typeface="Arial"/>
                <a:ea typeface="Arial"/>
                <a:cs typeface="Arial"/>
                <a:sym typeface="Arial"/>
              </a:rPr>
              <a:t>aborto natural </a:t>
            </a:r>
            <a:r>
              <a:rPr lang="en" sz="1900">
                <a:latin typeface="Arial"/>
                <a:ea typeface="Arial"/>
                <a:cs typeface="Arial"/>
                <a:sym typeface="Arial"/>
              </a:rPr>
              <a:t>and shows some signs of depression, especially in her work “La cama volando”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900">
                <a:latin typeface="Arial"/>
                <a:ea typeface="Arial"/>
                <a:cs typeface="Arial"/>
                <a:sym typeface="Arial"/>
              </a:rPr>
              <a:t>-In 1934, Frida has yet another </a:t>
            </a:r>
            <a:r>
              <a:rPr lang="en" sz="1900" i="1">
                <a:latin typeface="Arial"/>
                <a:ea typeface="Arial"/>
                <a:cs typeface="Arial"/>
                <a:sym typeface="Arial"/>
              </a:rPr>
              <a:t>aborto</a:t>
            </a:r>
            <a:r>
              <a:rPr lang="en" sz="1900">
                <a:latin typeface="Arial"/>
                <a:ea typeface="Arial"/>
                <a:cs typeface="Arial"/>
                <a:sym typeface="Arial"/>
              </a:rPr>
              <a:t> as well as an operation on </a:t>
            </a:r>
            <a:r>
              <a:rPr lang="en" sz="1900" i="1">
                <a:latin typeface="Arial"/>
                <a:ea typeface="Arial"/>
                <a:cs typeface="Arial"/>
                <a:sym typeface="Arial"/>
              </a:rPr>
              <a:t>sus dedos del pie</a:t>
            </a:r>
          </a:p>
        </p:txBody>
      </p:sp>
      <p:pic>
        <p:nvPicPr>
          <p:cNvPr id="136" name="Shape 136" descr="artpalett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7450111" y="3328787"/>
            <a:ext cx="1283778" cy="205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1259</Words>
  <Application>Microsoft Office PowerPoint</Application>
  <PresentationFormat>On-screen Show (16:9)</PresentationFormat>
  <Paragraphs>120</Paragraphs>
  <Slides>33</Slides>
  <Notes>21</Notes>
  <HiddenSlides>2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Merriweather</vt:lpstr>
      <vt:lpstr>Cambria</vt:lpstr>
      <vt:lpstr>Lato</vt:lpstr>
      <vt:lpstr>Playfair Display</vt:lpstr>
      <vt:lpstr>Arial</vt:lpstr>
      <vt:lpstr>Times New Roman</vt:lpstr>
      <vt:lpstr>Blue &amp; Gold</vt:lpstr>
      <vt:lpstr>La vida dramática  de Frida Kahlo</vt:lpstr>
      <vt:lpstr>Su niñez</vt:lpstr>
      <vt:lpstr>La formación y su accidente</vt:lpstr>
      <vt:lpstr>Algo interesante: ¿Un bebé?</vt:lpstr>
      <vt:lpstr>Su recuperación y las políticas  </vt:lpstr>
      <vt:lpstr>El amor </vt:lpstr>
      <vt:lpstr>Un estilo nuevo</vt:lpstr>
      <vt:lpstr>El aborto</vt:lpstr>
      <vt:lpstr>Amantes y Tristezas </vt:lpstr>
      <vt:lpstr>Problemas en el Paraíso </vt:lpstr>
      <vt:lpstr>Autorretrato- El marco (1938)</vt:lpstr>
      <vt:lpstr>Drama, drama, drama...</vt:lpstr>
      <vt:lpstr>Las dos Fridas (1939)</vt:lpstr>
      <vt:lpstr>Autorretrato con trenza (1941)</vt:lpstr>
      <vt:lpstr>Autorretrato con collar de espinas (1940)</vt:lpstr>
      <vt:lpstr>1944-1946 </vt:lpstr>
      <vt:lpstr>Autorretrato como tehuana (1943)</vt:lpstr>
      <vt:lpstr>Más obras</vt:lpstr>
      <vt:lpstr>1950 hasta la muerte</vt:lpstr>
      <vt:lpstr>Un video </vt:lpstr>
      <vt:lpstr>Video con Diego </vt:lpstr>
      <vt:lpstr>Repasamos!</vt:lpstr>
      <vt:lpstr>Repasamos!</vt:lpstr>
      <vt:lpstr>Repasamos!</vt:lpstr>
      <vt:lpstr>Repasamos!</vt:lpstr>
      <vt:lpstr>Repasamos!</vt:lpstr>
      <vt:lpstr>Repasamos!</vt:lpstr>
      <vt:lpstr>Repasamos!</vt:lpstr>
      <vt:lpstr>Correcto!</vt:lpstr>
      <vt:lpstr>Incorrecto </vt:lpstr>
      <vt:lpstr>Take a virtual tour! </vt:lpstr>
      <vt:lpstr>El fin!</vt:lpstr>
      <vt:lpstr>Bibliografía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vida dramática  de Frida Kahlo</dc:title>
  <dc:creator>Mary Darstein mary.darstein@cortland.edu</dc:creator>
  <cp:lastModifiedBy>labman</cp:lastModifiedBy>
  <cp:revision>12</cp:revision>
  <dcterms:modified xsi:type="dcterms:W3CDTF">2017-11-14T21:31:34Z</dcterms:modified>
</cp:coreProperties>
</file>