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1" r:id="rId6"/>
    <p:sldId id="284" r:id="rId7"/>
    <p:sldId id="262" r:id="rId8"/>
    <p:sldId id="265" r:id="rId9"/>
    <p:sldId id="266" r:id="rId10"/>
    <p:sldId id="268" r:id="rId11"/>
    <p:sldId id="269" r:id="rId12"/>
    <p:sldId id="271" r:id="rId13"/>
    <p:sldId id="273" r:id="rId14"/>
    <p:sldId id="272" r:id="rId15"/>
    <p:sldId id="274" r:id="rId16"/>
    <p:sldId id="286" r:id="rId17"/>
    <p:sldId id="287" r:id="rId18"/>
    <p:sldId id="281" r:id="rId19"/>
    <p:sldId id="283" r:id="rId20"/>
    <p:sldId id="285" r:id="rId21"/>
    <p:sldId id="280" r:id="rId22"/>
    <p:sldId id="264" r:id="rId23"/>
    <p:sldId id="279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C9F6E-76DC-4160-A47C-F8FC78A1F528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D7EE-2A51-4598-A98A-163F38D2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73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037C-332F-4513-A45E-02DD9196F2F0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61551-3450-49B6-80EA-0AE12112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14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374D8F-B29D-4CCF-BB82-8934CAEB3786}" type="datetimeFigureOut">
              <a:rPr lang="en-US" smtClean="0"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C8C40E-6505-401A-B88C-3E5AA9714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miamibeach411.com/news/ace-ventu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filmsite.org/gen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slide" Target="slide24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audio" Target="../media/audio10.wav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slideLayout" Target="../slideLayouts/slideLayout2.xml"/><Relationship Id="rId7" Type="http://schemas.openxmlformats.org/officeDocument/2006/relationships/slide" Target="slide2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audio" Target="../media/audio10.wav"/><Relationship Id="rId5" Type="http://schemas.openxmlformats.org/officeDocument/2006/relationships/slide" Target="slide2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pawards.com/1991/silence_of_the_lambs_ver2.html" TargetMode="External"/><Relationship Id="rId3" Type="http://schemas.openxmlformats.org/officeDocument/2006/relationships/hyperlink" Target="http://www.5minuteenglish.com/apr23.htm" TargetMode="External"/><Relationship Id="rId7" Type="http://schemas.openxmlformats.org/officeDocument/2006/relationships/hyperlink" Target="http://www.mediacitygroove.com/awritersgroove/tag/novels-" TargetMode="External"/><Relationship Id="rId12" Type="http://schemas.openxmlformats.org/officeDocument/2006/relationships/audio" Target="../media/audio12.wav"/><Relationship Id="rId2" Type="http://schemas.openxmlformats.org/officeDocument/2006/relationships/hyperlink" Target="http://www.miamibeach411.com/news/ace-ven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lebratiesrock.webs.com/apps/photos/photo?photoid=81286869" TargetMode="External"/><Relationship Id="rId11" Type="http://schemas.openxmlformats.org/officeDocument/2006/relationships/hyperlink" Target="http://atrevathan.piratepup.com/2010/01/16/the-little-mermaid/" TargetMode="External"/><Relationship Id="rId5" Type="http://schemas.openxmlformats.org/officeDocument/2006/relationships/hyperlink" Target="http://www.mymusiclists.com/albums/greatest-movie-sountracks-scores/" TargetMode="External"/><Relationship Id="rId10" Type="http://schemas.openxmlformats.org/officeDocument/2006/relationships/hyperlink" Target="http://www.channel24.co.za/Movies/Features/Pretty-Woman-20081201" TargetMode="External"/><Relationship Id="rId4" Type="http://schemas.openxmlformats.org/officeDocument/2006/relationships/hyperlink" Target="http://www.rankopedia.com/Best-Die-Hard-Movie/Step1/6616/.htm" TargetMode="External"/><Relationship Id="rId9" Type="http://schemas.openxmlformats.org/officeDocument/2006/relationships/hyperlink" Target="http://www.amazon.com/Lion-King-Movie-Collection/dp/B0002V7T5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iamibeach411.com/news/ace-ventu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miamibeach411.com/news/ace-ventu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FILM FESTIVAL!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Click on the movie screen to enter the </a:t>
            </a:r>
          </a:p>
          <a:p>
            <a:r>
              <a:rPr lang="en-US" b="1" dirty="0" smtClean="0"/>
              <a:t>Film Festival!</a:t>
            </a:r>
            <a:endParaRPr lang="en-US" b="1" dirty="0"/>
          </a:p>
        </p:txBody>
      </p:sp>
      <p:pic>
        <p:nvPicPr>
          <p:cNvPr id="1027" name="Picture 3" descr="C:\Users\Patricia\AppData\Local\Microsoft\Windows\Temporary Internet Files\Content.IE5\9PPI7YVS\MC900123383[1].wmf">
            <a:hlinkClick r:id="" action="ppaction://hlinkshowjump?jump=nextslide">
              <a:snd r:embed="rId3" name="MS900431076[1]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828800" cy="8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Genres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31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HORROR</a:t>
            </a:r>
          </a:p>
          <a:p>
            <a:pPr marL="0" indent="0">
              <a:buNone/>
            </a:pPr>
            <a:r>
              <a:rPr lang="en-US" dirty="0" smtClean="0"/>
              <a:t>Horror movies are made to </a:t>
            </a:r>
          </a:p>
          <a:p>
            <a:pPr marL="0" indent="0">
              <a:buNone/>
            </a:pPr>
            <a:r>
              <a:rPr lang="en-US" dirty="0" smtClean="0"/>
              <a:t>scare you! There’s usually a monster!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  	</a:t>
            </a:r>
            <a:r>
              <a:rPr lang="en-US" b="1" u="sng" dirty="0" smtClean="0"/>
              <a:t>DRAMA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		These movies are very 						serious with powerful						</a:t>
            </a:r>
            <a:r>
              <a:rPr lang="en-US" b="1" dirty="0" smtClean="0"/>
              <a:t>characters</a:t>
            </a:r>
            <a:r>
              <a:rPr lang="en-US" dirty="0" smtClean="0"/>
              <a:t> and a strong </a:t>
            </a:r>
            <a:r>
              <a:rPr lang="en-US" b="1" dirty="0" smtClean="0"/>
              <a:t>plot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http://www.filmsite.org/genres.html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2279737" cy="313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14055"/>
            <a:ext cx="2133600" cy="31750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503899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Genres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b="1" u="sng" dirty="0" smtClean="0"/>
              <a:t>ROMANTIC COMEDY</a:t>
            </a:r>
          </a:p>
          <a:p>
            <a:pPr marL="0" indent="0">
              <a:buNone/>
            </a:pPr>
            <a:r>
              <a:rPr lang="en-US" dirty="0" smtClean="0"/>
              <a:t>					The </a:t>
            </a:r>
            <a:r>
              <a:rPr lang="en-US" b="1" dirty="0" smtClean="0"/>
              <a:t>plot</a:t>
            </a:r>
            <a:r>
              <a:rPr lang="en-US" dirty="0" smtClean="0"/>
              <a:t> of romantic comedies 					is usually about two people who  					fall in love and have funny things 				             	happen to them. </a:t>
            </a:r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ANIMATED</a:t>
            </a:r>
          </a:p>
          <a:p>
            <a:pPr marL="0" indent="0">
              <a:buNone/>
            </a:pPr>
            <a:r>
              <a:rPr lang="en-US" dirty="0" smtClean="0"/>
              <a:t>An animated movie looks like </a:t>
            </a:r>
          </a:p>
          <a:p>
            <a:pPr marL="0" indent="0">
              <a:buNone/>
            </a:pPr>
            <a:r>
              <a:rPr lang="en-US" dirty="0" smtClean="0"/>
              <a:t>a cartoon. The </a:t>
            </a:r>
            <a:r>
              <a:rPr lang="en-US" b="1" dirty="0" smtClean="0"/>
              <a:t>characters</a:t>
            </a:r>
            <a:r>
              <a:rPr lang="en-US" dirty="0" smtClean="0"/>
              <a:t> can be</a:t>
            </a:r>
          </a:p>
          <a:p>
            <a:pPr marL="0" indent="0">
              <a:buNone/>
            </a:pPr>
            <a:r>
              <a:rPr lang="en-US" dirty="0" smtClean="0"/>
              <a:t>human or animals. It’s common for</a:t>
            </a:r>
          </a:p>
          <a:p>
            <a:pPr marL="0" indent="0">
              <a:buNone/>
            </a:pPr>
            <a:r>
              <a:rPr lang="en-US" dirty="0" smtClean="0"/>
              <a:t>famous </a:t>
            </a:r>
            <a:r>
              <a:rPr lang="en-US" b="1" dirty="0" smtClean="0"/>
              <a:t>actors</a:t>
            </a:r>
            <a:r>
              <a:rPr lang="en-US" dirty="0" smtClean="0"/>
              <a:t> to provide the voices</a:t>
            </a:r>
          </a:p>
          <a:p>
            <a:pPr marL="0" indent="0">
              <a:buNone/>
            </a:pPr>
            <a:r>
              <a:rPr lang="en-US" dirty="0" smtClean="0"/>
              <a:t>for some of the characters.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http://www.filmsite.org/genres.html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1524000"/>
            <a:ext cx="2038122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36207"/>
            <a:ext cx="2540000" cy="2540000"/>
          </a:xfrm>
          <a:prstGeom prst="rect">
            <a:avLst/>
          </a:prstGeom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503899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DIRECTIONS</a:t>
            </a:r>
            <a:r>
              <a:rPr lang="en-US" dirty="0"/>
              <a:t>:</a:t>
            </a:r>
          </a:p>
          <a:p>
            <a:r>
              <a:rPr lang="en-US" dirty="0"/>
              <a:t>There are 4</a:t>
            </a:r>
            <a:r>
              <a:rPr lang="en-US" dirty="0" smtClean="0"/>
              <a:t> </a:t>
            </a:r>
            <a:r>
              <a:rPr lang="en-US" dirty="0"/>
              <a:t>slides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Movie Quiz</a:t>
            </a:r>
            <a:r>
              <a:rPr lang="en-US" dirty="0"/>
              <a:t>. </a:t>
            </a:r>
          </a:p>
          <a:p>
            <a:r>
              <a:rPr lang="en-US" dirty="0"/>
              <a:t>For each slide, click on the answer you think is correct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Click on the </a:t>
            </a:r>
            <a:r>
              <a:rPr lang="en-US" b="1" dirty="0" smtClean="0"/>
              <a:t>popcorn &amp; movie tickets </a:t>
            </a:r>
            <a:r>
              <a:rPr lang="en-US" dirty="0" smtClean="0"/>
              <a:t>to enter the Movie Quiz!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Patricia\AppData\Local\Microsoft\Windows\Temporary Internet Files\Content.IE5\239015UK\MC900362040[1].wmf">
            <a:hlinkClick r:id="" action="ppaction://hlinkshowjump?jump=nextslide">
              <a:snd r:embed="rId2" name="MS900074797[1]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8379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Question 1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Which one is </a:t>
            </a:r>
            <a:r>
              <a:rPr lang="en-US" sz="3200" u="sng" dirty="0" smtClean="0"/>
              <a:t>NOT</a:t>
            </a:r>
            <a:r>
              <a:rPr lang="en-US" sz="3200" dirty="0" smtClean="0"/>
              <a:t> a movie genre?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Action Button: Custom 3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3581400" y="3224326"/>
            <a:ext cx="2209800" cy="68475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PLOT</a:t>
            </a:r>
            <a:endParaRPr lang="en-US" b="1" dirty="0">
              <a:latin typeface="+mj-lt"/>
            </a:endParaRPr>
          </a:p>
        </p:txBody>
      </p:sp>
      <p:sp>
        <p:nvSpPr>
          <p:cNvPr id="5" name="Action Button: Custom 4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3595255" y="4114800"/>
            <a:ext cx="2209800" cy="68475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ACTION</a:t>
            </a:r>
            <a:endParaRPr lang="en-US" b="1" dirty="0">
              <a:latin typeface="+mj-lt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6" name="MS900074797[1].wav"/>
            </a:hlinkClick>
          </p:cNvPr>
          <p:cNvSpPr/>
          <p:nvPr/>
        </p:nvSpPr>
        <p:spPr>
          <a:xfrm>
            <a:off x="7391400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3581400" y="4951952"/>
            <a:ext cx="2209800" cy="68475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COMEDY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99811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Question 2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A movie that has a lot of singing and dancing is called a: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9" name="Action Button: Forward or Next 8">
            <a:hlinkClick r:id="" action="ppaction://hlinkshowjump?jump=nextslide" highlightClick="1">
              <a:snd r:embed="rId2" name="MS900074797[1].wav"/>
            </a:hlinkClick>
          </p:cNvPr>
          <p:cNvSpPr/>
          <p:nvPr/>
        </p:nvSpPr>
        <p:spPr>
          <a:xfrm>
            <a:off x="7391400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318681" y="3566894"/>
            <a:ext cx="2209800" cy="68475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HORROR</a:t>
            </a:r>
            <a:endParaRPr lang="en-US" b="1" dirty="0">
              <a:latin typeface="+mj-lt"/>
            </a:endParaRPr>
          </a:p>
        </p:txBody>
      </p:sp>
      <p:sp>
        <p:nvSpPr>
          <p:cNvPr id="10" name="Action Button: Custom 9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305033" y="4488120"/>
            <a:ext cx="2209800" cy="68475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DRAMA</a:t>
            </a:r>
            <a:endParaRPr lang="en-US" b="1" dirty="0">
              <a:latin typeface="+mj-lt"/>
            </a:endParaRPr>
          </a:p>
        </p:txBody>
      </p:sp>
      <p:sp>
        <p:nvSpPr>
          <p:cNvPr id="6" name="Action Button: Custom 5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3294797" y="5410200"/>
            <a:ext cx="2209800" cy="6858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MUSICAL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3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Question 3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Look at the image from a movie below. Which genre does it belong to?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286000" cy="18288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>
              <a:snd r:embed="rId3" name="MS900074797[1].wav"/>
            </a:hlinkClick>
          </p:cNvPr>
          <p:cNvSpPr/>
          <p:nvPr/>
        </p:nvSpPr>
        <p:spPr>
          <a:xfrm>
            <a:off x="75438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1524000" y="5086066"/>
            <a:ext cx="1562100" cy="45720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SCI-FI</a:t>
            </a:r>
            <a:endParaRPr lang="en-US" b="1" dirty="0">
              <a:latin typeface="+mj-lt"/>
            </a:endParaRPr>
          </a:p>
        </p:txBody>
      </p:sp>
      <p:sp>
        <p:nvSpPr>
          <p:cNvPr id="7" name="Action Button: Custom 6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6096000" y="5086066"/>
            <a:ext cx="1555276" cy="435591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DRAMA</a:t>
            </a:r>
            <a:endParaRPr lang="en-US" b="1" dirty="0">
              <a:latin typeface="+mj-lt"/>
            </a:endParaRPr>
          </a:p>
        </p:txBody>
      </p:sp>
      <p:sp>
        <p:nvSpPr>
          <p:cNvPr id="8" name="Action Button: Custom 7">
            <a:hlinkClick r:id="rId6" action="ppaction://hlinksldjump" highlightClick="1">
              <a:snd r:embed="rId7" name="chimes.wav"/>
            </a:hlinkClick>
          </p:cNvPr>
          <p:cNvSpPr/>
          <p:nvPr/>
        </p:nvSpPr>
        <p:spPr>
          <a:xfrm>
            <a:off x="3794362" y="5064457"/>
            <a:ext cx="1555276" cy="45720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ANIMATED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Question 4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Watch the movie clip. Which genre does it belong to?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pic>
        <p:nvPicPr>
          <p:cNvPr id="4" name="Mamma Mia Clip - Mamma mi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2781300"/>
            <a:ext cx="3048000" cy="1295400"/>
          </a:xfrm>
          <a:prstGeom prst="rect">
            <a:avLst/>
          </a:prstGeom>
        </p:spPr>
      </p:pic>
      <p:sp>
        <p:nvSpPr>
          <p:cNvPr id="7" name="Action Button: Custom 6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3467100" y="4953000"/>
            <a:ext cx="2209800" cy="68475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ANIMATED</a:t>
            </a:r>
            <a:endParaRPr lang="en-US" b="1" dirty="0">
              <a:latin typeface="+mj-lt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5438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914400" y="4953000"/>
            <a:ext cx="2133600" cy="68475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HORROR</a:t>
            </a:r>
            <a:endParaRPr lang="en-US" b="1" dirty="0">
              <a:latin typeface="+mj-lt"/>
            </a:endParaRPr>
          </a:p>
        </p:txBody>
      </p:sp>
      <p:sp>
        <p:nvSpPr>
          <p:cNvPr id="10" name="Action Button: Custom 9">
            <a:hlinkClick r:id="rId7" action="ppaction://hlinksldjump" highlightClick="1">
              <a:snd r:embed="rId8" name="chimes.wav"/>
            </a:hlinkClick>
          </p:cNvPr>
          <p:cNvSpPr/>
          <p:nvPr/>
        </p:nvSpPr>
        <p:spPr>
          <a:xfrm>
            <a:off x="6096000" y="4953000"/>
            <a:ext cx="2133599" cy="68475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MUSICAL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7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Intermission!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Excellent job on the Movie Quiz! You’re getting rave reviews!!</a:t>
            </a:r>
          </a:p>
          <a:p>
            <a:r>
              <a:rPr lang="en-US" sz="2800" dirty="0" smtClean="0"/>
              <a:t>There’s more movie entertainment on the way!</a:t>
            </a:r>
          </a:p>
          <a:p>
            <a:r>
              <a:rPr lang="en-US" sz="2800" dirty="0" smtClean="0"/>
              <a:t>Click on </a:t>
            </a:r>
            <a:r>
              <a:rPr lang="en-US" sz="2800" smtClean="0"/>
              <a:t>the movie camera </a:t>
            </a:r>
            <a:r>
              <a:rPr lang="en-US" sz="2800" dirty="0" smtClean="0"/>
              <a:t>to see what’s coming up next!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7" name="Picture 3" descr="C:\Users\Patricia\AppData\Local\Microsoft\Windows\Temporary Internet Files\Content.IE5\239015UK\MC9002516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81" y="4072947"/>
            <a:ext cx="2049628" cy="18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ia\AppData\Local\Microsoft\Windows\Temporary Internet Files\Content.IE5\BJPTTLAO\MC900331048[1].wmf">
            <a:hlinkClick r:id="" action="ppaction://hlinkshowjump?jump=nextslide">
              <a:snd r:embed="rId3" name="camer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74162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Activity!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Get into groups of 2.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On a separate sheet of paper, design a word web about a movie you’ve seen. Then, describe it to your partner.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Use the word web on the next slide as a guide.</a:t>
            </a:r>
            <a:endParaRPr lang="en-US" sz="28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5438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atricia\AppData\Local\Microsoft\Windows\Temporary Internet Files\Content.IE5\6AXO5VBA\MC900295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837853" cy="1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Word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9282" y="3366655"/>
            <a:ext cx="255616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MOVIE TITLE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1828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a _____ (genre)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0746" y="4281055"/>
            <a:ext cx="2133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He/She</a:t>
            </a:r>
            <a:r>
              <a:rPr lang="en-US" dirty="0" smtClean="0"/>
              <a:t> plays ____ (character)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218709"/>
            <a:ext cx="2133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set in ______ (background)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12573" y="5029200"/>
            <a:ext cx="2133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___________ (your opinion)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4137" y="1905000"/>
            <a:ext cx="1766455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about ____ (plot)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1" y="2514600"/>
            <a:ext cx="205739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_______ is in it. (actors)</a:t>
            </a:r>
            <a:endParaRPr lang="en-US" dirty="0"/>
          </a:p>
        </p:txBody>
      </p:sp>
      <p:cxnSp>
        <p:nvCxnSpPr>
          <p:cNvPr id="12" name="Straight Connector 11"/>
          <p:cNvCxnSpPr>
            <a:endCxn id="4" idx="1"/>
          </p:cNvCxnSpPr>
          <p:nvPr/>
        </p:nvCxnSpPr>
        <p:spPr>
          <a:xfrm>
            <a:off x="2663537" y="3048000"/>
            <a:ext cx="970087" cy="452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7364" y="2971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7"/>
          </p:cNvCxnSpPr>
          <p:nvPr/>
        </p:nvCxnSpPr>
        <p:spPr>
          <a:xfrm flipH="1">
            <a:off x="5441104" y="3048000"/>
            <a:ext cx="897352" cy="452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</p:cNvCxnSpPr>
          <p:nvPr/>
        </p:nvCxnSpPr>
        <p:spPr>
          <a:xfrm flipH="1">
            <a:off x="2819400" y="4147144"/>
            <a:ext cx="814224" cy="34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7364" y="4321472"/>
            <a:ext cx="0" cy="416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4147144"/>
            <a:ext cx="671946" cy="382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75438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0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Slide 1 – Title Page</a:t>
            </a:r>
          </a:p>
          <a:p>
            <a:r>
              <a:rPr lang="en-US" dirty="0" smtClean="0"/>
              <a:t>Slide 2 – Table of Contents</a:t>
            </a:r>
          </a:p>
          <a:p>
            <a:r>
              <a:rPr lang="en-US" dirty="0" smtClean="0"/>
              <a:t>Slide 3 – Objectives </a:t>
            </a:r>
          </a:p>
          <a:p>
            <a:r>
              <a:rPr lang="en-US" dirty="0" smtClean="0"/>
              <a:t>Slide 4 – American Movie Culture</a:t>
            </a:r>
          </a:p>
          <a:p>
            <a:r>
              <a:rPr lang="en-US" dirty="0" smtClean="0"/>
              <a:t>Slide 5-7 – Movie Vocabulary</a:t>
            </a:r>
          </a:p>
          <a:p>
            <a:r>
              <a:rPr lang="en-US" dirty="0" smtClean="0"/>
              <a:t>Slide 8-11 – Movie Genres</a:t>
            </a:r>
          </a:p>
          <a:p>
            <a:r>
              <a:rPr lang="en-US" dirty="0" smtClean="0"/>
              <a:t>Slide 12-16 – Movie Quiz</a:t>
            </a:r>
          </a:p>
          <a:p>
            <a:r>
              <a:rPr lang="en-US" dirty="0" smtClean="0"/>
              <a:t>Slide 17 – Intermission</a:t>
            </a:r>
          </a:p>
          <a:p>
            <a:r>
              <a:rPr lang="en-US" dirty="0" smtClean="0"/>
              <a:t>Slide 18-19 – Movie Activity</a:t>
            </a:r>
          </a:p>
          <a:p>
            <a:r>
              <a:rPr lang="en-US" dirty="0" smtClean="0"/>
              <a:t>Slide 20 – Act it Out</a:t>
            </a:r>
          </a:p>
          <a:p>
            <a:r>
              <a:rPr lang="en-US" dirty="0" smtClean="0"/>
              <a:t>Slide 21 – The End</a:t>
            </a:r>
          </a:p>
          <a:p>
            <a:r>
              <a:rPr lang="en-US" dirty="0" smtClean="0"/>
              <a:t>Slide 22 – Credits </a:t>
            </a:r>
          </a:p>
          <a:p>
            <a:r>
              <a:rPr lang="en-US" dirty="0" smtClean="0"/>
              <a:t>Slide 23 – Cut! Try Again!</a:t>
            </a:r>
          </a:p>
          <a:p>
            <a:r>
              <a:rPr lang="en-US" dirty="0" smtClean="0"/>
              <a:t>Slide 24 – Great </a:t>
            </a:r>
            <a:r>
              <a:rPr lang="en-US" dirty="0" smtClean="0"/>
              <a:t>Job!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Click on the arrow throughout the slide show to go on to the next slide.</a:t>
            </a:r>
          </a:p>
          <a:p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75418" y="60198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Now it’s your turn to be in a movie!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into groups of 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group will choose a well-known movie.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Decide on a scene that best represents the movie, the plot, and the genre.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One person in the group will narrate the setting and when the movie takes place. The others will be the actors and will act out the scene.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other teams have to guess the movie AND the genre, and the actors, if they know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imaginative! The team that has the most correct guesses wins </a:t>
            </a:r>
            <a:r>
              <a:rPr lang="en-US" i="1" dirty="0" smtClean="0"/>
              <a:t>movie tickets</a:t>
            </a:r>
            <a:r>
              <a:rPr lang="en-US" dirty="0" smtClean="0"/>
              <a:t>!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218" name="Picture 2" descr="C:\Users\Patricia\AppData\Local\Microsoft\Windows\Temporary Internet Files\Content.IE5\BJPTTLAO\MC9001497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886139" cy="18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5438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8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Job!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Patricia\AppData\Local\Microsoft\Windows\Temporary Internet Files\Content.IE5\9PPI7YVS\MC90028693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36" y="2346355"/>
            <a:ext cx="288121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Forward or Next 5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5438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1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www.filmsite.org/genres.html </a:t>
            </a:r>
            <a:r>
              <a:rPr lang="en-US" sz="1400" dirty="0" smtClean="0"/>
              <a:t>- film genre information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www.5minuteenglish.com/apr23.htm</a:t>
            </a:r>
            <a:r>
              <a:rPr lang="en-US" sz="1400" dirty="0" smtClean="0"/>
              <a:t> - film genre information &amp; general vocabulary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600" b="1" u="sng" dirty="0" smtClean="0"/>
              <a:t>VIDEO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://www.youtube.com/watch?v=vxRmS54Ifvk&amp;feature=related</a:t>
            </a:r>
          </a:p>
          <a:p>
            <a:pPr marL="0" indent="0">
              <a:buNone/>
            </a:pPr>
            <a:endParaRPr lang="en-US" sz="1600" b="1" u="sng" dirty="0" smtClean="0"/>
          </a:p>
          <a:p>
            <a:pPr marL="0" indent="0">
              <a:buNone/>
            </a:pPr>
            <a:r>
              <a:rPr lang="en-US" sz="1600" b="1" u="sng" dirty="0" smtClean="0"/>
              <a:t>IMAGES</a:t>
            </a:r>
            <a:endParaRPr lang="en-US" sz="1600" b="1" u="sng" dirty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www.miamibeach411.com/news/ace-ventura</a:t>
            </a:r>
            <a:r>
              <a:rPr lang="en-US" sz="1400" dirty="0" smtClean="0"/>
              <a:t> - Ace Venture image</a:t>
            </a:r>
          </a:p>
          <a:p>
            <a:r>
              <a:rPr lang="en-US" sz="1400" dirty="0">
                <a:hlinkClick r:id="rId4"/>
              </a:rPr>
              <a:t>http://www.rankopedia.com/Best-Die-Hard-Movie/Step1/6616/.</a:t>
            </a:r>
            <a:r>
              <a:rPr lang="en-US" sz="1400" dirty="0" smtClean="0">
                <a:hlinkClick r:id="rId4"/>
              </a:rPr>
              <a:t>htm</a:t>
            </a:r>
            <a:r>
              <a:rPr lang="en-US" sz="1400" dirty="0" smtClean="0"/>
              <a:t> – Die Hard image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http://www.mymusiclists.com/albums/greatest-movie-sountracks-scores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Star Wars image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celebratiesrock.webs.com/apps/photos/photo?photoid=81286869</a:t>
            </a:r>
            <a:r>
              <a:rPr lang="en-US" sz="1400" dirty="0" smtClean="0"/>
              <a:t> – Mamma Mia</a:t>
            </a:r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www.mediacitygroove.com/awritersgroove/tag/novels-</a:t>
            </a:r>
            <a:r>
              <a:rPr lang="en-US" sz="1400" dirty="0" smtClean="0"/>
              <a:t> Nightmare on Elm </a:t>
            </a:r>
            <a:r>
              <a:rPr lang="en-US" sz="1400" dirty="0"/>
              <a:t>S</a:t>
            </a:r>
            <a:r>
              <a:rPr lang="en-US" sz="1400" dirty="0" smtClean="0"/>
              <a:t>treet</a:t>
            </a:r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www.impawards.com/1991/silence_of_the_lambs_ver2.html</a:t>
            </a:r>
            <a:r>
              <a:rPr lang="en-US" sz="1400" dirty="0" smtClean="0"/>
              <a:t> - Silence of the Lambs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www.amazon.com/Lion-King-Movie-Collection/dp/B0002V7T5Q</a:t>
            </a:r>
            <a:r>
              <a:rPr lang="en-US" sz="1400" dirty="0" smtClean="0"/>
              <a:t> - Lion </a:t>
            </a:r>
            <a:r>
              <a:rPr lang="en-US" sz="1400" dirty="0"/>
              <a:t>K</a:t>
            </a:r>
            <a:r>
              <a:rPr lang="en-US" sz="1400" dirty="0" smtClean="0"/>
              <a:t>ing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www.channel24.co.za/Movies/Features/Pretty-Woman-20081201</a:t>
            </a:r>
            <a:r>
              <a:rPr lang="en-US" sz="1400" dirty="0" smtClean="0"/>
              <a:t> - Pretty </a:t>
            </a:r>
            <a:r>
              <a:rPr lang="en-US" sz="1400" dirty="0"/>
              <a:t>W</a:t>
            </a:r>
            <a:r>
              <a:rPr lang="en-US" sz="1400" dirty="0" smtClean="0"/>
              <a:t>oman</a:t>
            </a:r>
          </a:p>
          <a:p>
            <a:r>
              <a:rPr lang="en-US" sz="1400" dirty="0">
                <a:hlinkClick r:id="rId11"/>
              </a:rPr>
              <a:t>http://atrevathan.piratepup.com/2010/01/16/the-little-mermaid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Little </a:t>
            </a:r>
            <a:r>
              <a:rPr lang="en-US" sz="1400" dirty="0"/>
              <a:t>M</a:t>
            </a:r>
            <a:r>
              <a:rPr lang="en-US" sz="1400" dirty="0" smtClean="0"/>
              <a:t>ermaid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12" name="applause.wav"/>
            </a:hlinkClick>
          </p:cNvPr>
          <p:cNvSpPr/>
          <p:nvPr/>
        </p:nvSpPr>
        <p:spPr>
          <a:xfrm>
            <a:off x="7696200" y="5867400"/>
            <a:ext cx="914400" cy="6705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Cut! Try Again!</a:t>
            </a:r>
            <a:endParaRPr lang="en-US" dirty="0"/>
          </a:p>
        </p:txBody>
      </p:sp>
      <p:pic>
        <p:nvPicPr>
          <p:cNvPr id="5122" name="Picture 2" descr="C:\Users\Patricia\AppData\Local\Microsoft\Windows\Temporary Internet Files\Content.IE5\6AXO5VBA\MC900187525[1].wmf">
            <a:hlinkClick r:id="" action="ppaction://hlinkshowjump?jump=lastslideviewed">
              <a:snd r:embed="rId2" name="click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2133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52578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roadway" pitchFamily="82" charset="0"/>
              </a:rPr>
              <a:t>Click on the Clapboard for another take! </a:t>
            </a:r>
            <a:endParaRPr lang="en-US" sz="16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1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Job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Movie Star!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 descr="C:\Users\Patricia\AppData\Local\Microsoft\Windows\Temporary Internet Files\Content.IE5\239015UK\MC900431559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18" y="2061279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Back or Previous 4">
            <a:hlinkClick r:id="" action="ppaction://hlinkshowjump?jump=lastslideviewed" highlightClick="1"/>
          </p:cNvPr>
          <p:cNvSpPr/>
          <p:nvPr/>
        </p:nvSpPr>
        <p:spPr>
          <a:xfrm>
            <a:off x="838200" y="4888992"/>
            <a:ext cx="1042416" cy="73152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Students will be able to identify different movie genres.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will be able to describe a movie using new vocabulary.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Students will be able to demonstrate their knowledge 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vocabulary and characteristics of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different movie genres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96200" y="60198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American Movie Culture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Americans love going to the movies!</a:t>
            </a:r>
          </a:p>
          <a:p>
            <a:r>
              <a:rPr lang="en-US" sz="3600" dirty="0" smtClean="0"/>
              <a:t>American movie studios make hundreds of movies every year.</a:t>
            </a:r>
          </a:p>
          <a:p>
            <a:r>
              <a:rPr lang="en-US" sz="3600" dirty="0" smtClean="0"/>
              <a:t>There are many different kinds of movies that interest different people.</a:t>
            </a:r>
          </a:p>
          <a:p>
            <a:r>
              <a:rPr lang="en-US" sz="3600" dirty="0" smtClean="0"/>
              <a:t>Although movies are different from each other, they are made up of the same basic parts.</a:t>
            </a:r>
          </a:p>
          <a:p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559317" y="60198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0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20751"/>
              </p:ext>
            </p:extLst>
          </p:nvPr>
        </p:nvGraphicFramePr>
        <p:xfrm>
          <a:off x="457200" y="2209800"/>
          <a:ext cx="8229600" cy="3688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/>
                <a:gridCol w="2743200"/>
                <a:gridCol w="2743200"/>
              </a:tblGrid>
              <a:tr h="16764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The kind</a:t>
                      </a:r>
                      <a:r>
                        <a:rPr lang="en-US" b="0" baseline="0" dirty="0" smtClean="0">
                          <a:latin typeface="+mj-lt"/>
                        </a:rPr>
                        <a:t> of movie is called the </a:t>
                      </a:r>
                      <a:r>
                        <a:rPr lang="en-US" b="1" u="sng" baseline="0" dirty="0" smtClean="0">
                          <a:latin typeface="+mj-lt"/>
                          <a:hlinkClick r:id="" action="ppaction://noaction">
                            <a:snd r:embed="rId2" name="genre.wav"/>
                          </a:hlinkClick>
                          <a:hlinkMouseOver r:id="" action="ppaction://noaction">
                            <a:snd r:embed="rId2" name="genre.wav"/>
                          </a:hlinkMouseOver>
                        </a:rPr>
                        <a:t>genre</a:t>
                      </a:r>
                      <a:r>
                        <a:rPr lang="en-US" b="0" baseline="0" dirty="0" smtClean="0">
                          <a:latin typeface="+mj-lt"/>
                        </a:rPr>
                        <a:t>.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The </a:t>
                      </a:r>
                      <a:r>
                        <a:rPr lang="en-US" b="1" u="sng" dirty="0" smtClean="0">
                          <a:latin typeface="+mj-lt"/>
                          <a:hlinkMouseOver r:id="" action="ppaction://noaction">
                            <a:snd r:embed="rId3" name="setting.wav"/>
                          </a:hlinkMouseOver>
                        </a:rPr>
                        <a:t>setting</a:t>
                      </a:r>
                      <a:r>
                        <a:rPr lang="en-US" b="0" dirty="0" smtClean="0">
                          <a:latin typeface="+mj-lt"/>
                        </a:rPr>
                        <a:t> of the movie is the background.  This could be a specific place, like a city, a school, or a another</a:t>
                      </a:r>
                      <a:r>
                        <a:rPr lang="en-US" b="0" baseline="0" dirty="0" smtClean="0">
                          <a:latin typeface="+mj-lt"/>
                        </a:rPr>
                        <a:t> planet. 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The period of time is where it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  <a:hlinkMouseOver r:id="" action="ppaction://noaction">
                            <a:snd r:embed="rId4" name="takesplace.wav"/>
                          </a:hlinkMouseOver>
                        </a:rPr>
                        <a:t>takes place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, like the past, present, or future.</a:t>
                      </a:r>
                    </a:p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The </a:t>
                      </a:r>
                      <a:r>
                        <a:rPr lang="en-US" b="1" u="sng" dirty="0" smtClean="0">
                          <a:latin typeface="+mj-lt"/>
                          <a:hlinkClick r:id="" action="ppaction://noaction">
                            <a:snd r:embed="rId5" name="plot.wav"/>
                          </a:hlinkClick>
                          <a:hlinkMouseOver r:id="" action="ppaction://noaction">
                            <a:snd r:embed="rId5" name="plot.wav"/>
                          </a:hlinkMouseOver>
                        </a:rPr>
                        <a:t>plot</a:t>
                      </a:r>
                      <a:r>
                        <a:rPr lang="en-US" b="0" dirty="0" smtClean="0">
                          <a:latin typeface="+mj-lt"/>
                        </a:rPr>
                        <a:t> is what the movie is about.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The </a:t>
                      </a:r>
                      <a:r>
                        <a:rPr lang="en-US" b="1" u="sng" dirty="0" smtClean="0">
                          <a:latin typeface="+mj-lt"/>
                          <a:hlinkClick r:id="" action="ppaction://noaction">
                            <a:snd r:embed="rId6" name="actors.wav"/>
                          </a:hlinkClick>
                          <a:hlinkMouseOver r:id="" action="ppaction://noaction">
                            <a:snd r:embed="rId6" name="actors.wav"/>
                          </a:hlinkMouseOver>
                        </a:rPr>
                        <a:t>actors</a:t>
                      </a:r>
                      <a:r>
                        <a:rPr lang="en-US" b="1" dirty="0" smtClean="0">
                          <a:latin typeface="+mj-lt"/>
                        </a:rPr>
                        <a:t> </a:t>
                      </a:r>
                      <a:r>
                        <a:rPr lang="en-US" b="0" dirty="0" smtClean="0">
                          <a:latin typeface="+mj-lt"/>
                        </a:rPr>
                        <a:t>are  the people who are in</a:t>
                      </a:r>
                      <a:r>
                        <a:rPr lang="en-US" b="0" baseline="0" dirty="0" smtClean="0">
                          <a:latin typeface="+mj-lt"/>
                        </a:rPr>
                        <a:t> the movie. 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In a movie, the actors play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  <a:hlinkClick r:id="" action="ppaction://noaction">
                            <a:snd r:embed="rId7" name="characters.wav"/>
                          </a:hlinkClick>
                          <a:hlinkMouseOver r:id="" action="ppaction://noaction">
                            <a:snd r:embed="rId7" name="characters.wav"/>
                          </a:hlinkMouseOver>
                        </a:rPr>
                        <a:t>characters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96200" y="59436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36872"/>
              </p:ext>
            </p:extLst>
          </p:nvPr>
        </p:nvGraphicFramePr>
        <p:xfrm>
          <a:off x="457200" y="1752600"/>
          <a:ext cx="82814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1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To</a:t>
                      </a:r>
                      <a:r>
                        <a:rPr lang="en-US" b="1" baseline="0" dirty="0" smtClean="0">
                          <a:latin typeface="+mj-lt"/>
                        </a:rPr>
                        <a:t> hear the pronunciation, point your mouse over the words in bold.</a:t>
                      </a:r>
                      <a:endParaRPr lang="en-US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01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FOR EXAMPLE:  THE SHAWSHANK REDEMPTION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52637"/>
              </p:ext>
            </p:extLst>
          </p:nvPr>
        </p:nvGraphicFramePr>
        <p:xfrm>
          <a:off x="540767" y="2082388"/>
          <a:ext cx="8000999" cy="40704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2362201"/>
                <a:gridCol w="2590798"/>
              </a:tblGrid>
              <a:tr h="1510158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The </a:t>
                      </a:r>
                      <a:r>
                        <a:rPr lang="en-US" b="1" dirty="0" smtClean="0">
                          <a:latin typeface="+mj-lt"/>
                        </a:rPr>
                        <a:t>genre</a:t>
                      </a:r>
                      <a:r>
                        <a:rPr lang="en-US" b="0" dirty="0" smtClean="0">
                          <a:latin typeface="+mj-lt"/>
                        </a:rPr>
                        <a:t> is a </a:t>
                      </a:r>
                      <a:r>
                        <a:rPr lang="en-US" b="0" i="1" dirty="0" smtClean="0">
                          <a:latin typeface="+mj-lt"/>
                        </a:rPr>
                        <a:t>drama</a:t>
                      </a:r>
                      <a:r>
                        <a:rPr lang="en-US" b="0" dirty="0" smtClean="0">
                          <a:latin typeface="+mj-lt"/>
                        </a:rPr>
                        <a:t>.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The </a:t>
                      </a:r>
                      <a:r>
                        <a:rPr lang="en-US" b="1" dirty="0" smtClean="0">
                          <a:latin typeface="+mj-lt"/>
                        </a:rPr>
                        <a:t>setting</a:t>
                      </a:r>
                      <a:r>
                        <a:rPr lang="en-US" b="0" dirty="0" smtClean="0">
                          <a:latin typeface="+mj-lt"/>
                        </a:rPr>
                        <a:t> of the movie is </a:t>
                      </a:r>
                      <a:r>
                        <a:rPr lang="en-US" b="0" dirty="0" err="1" smtClean="0">
                          <a:latin typeface="+mj-lt"/>
                        </a:rPr>
                        <a:t>Shawshank</a:t>
                      </a:r>
                      <a:r>
                        <a:rPr lang="en-US" b="0" dirty="0" smtClean="0">
                          <a:latin typeface="+mj-lt"/>
                        </a:rPr>
                        <a:t> Prison.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It </a:t>
                      </a:r>
                      <a:r>
                        <a:rPr lang="en-US" b="1" dirty="0" smtClean="0">
                          <a:latin typeface="+mj-lt"/>
                        </a:rPr>
                        <a:t>takes place </a:t>
                      </a:r>
                      <a:r>
                        <a:rPr lang="en-US" b="0" dirty="0" smtClean="0">
                          <a:latin typeface="+mj-lt"/>
                        </a:rPr>
                        <a:t>in 1947.</a:t>
                      </a:r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</a:tr>
              <a:tr h="24195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The </a:t>
                      </a:r>
                      <a:r>
                        <a:rPr lang="en-US" b="1" dirty="0" smtClean="0">
                          <a:latin typeface="+mj-lt"/>
                        </a:rPr>
                        <a:t>plot</a:t>
                      </a:r>
                      <a:r>
                        <a:rPr lang="en-US" dirty="0" smtClean="0">
                          <a:latin typeface="+mj-lt"/>
                        </a:rPr>
                        <a:t> is about a man who was wrongly convicted of murder and ordered</a:t>
                      </a:r>
                      <a:r>
                        <a:rPr lang="en-US" baseline="0" dirty="0" smtClean="0">
                          <a:latin typeface="+mj-lt"/>
                        </a:rPr>
                        <a:t> to serve 2 life sentences. He never gives up hope to escape.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The </a:t>
                      </a:r>
                      <a:r>
                        <a:rPr lang="en-US" b="1" dirty="0" smtClean="0">
                          <a:latin typeface="+mj-lt"/>
                        </a:rPr>
                        <a:t>actors</a:t>
                      </a:r>
                      <a:r>
                        <a:rPr lang="en-US" dirty="0" smtClean="0">
                          <a:latin typeface="+mj-lt"/>
                        </a:rPr>
                        <a:t> are Tim Robbins and Morgan Freeman.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Tim Robbins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="1" baseline="0" dirty="0" smtClean="0">
                          <a:latin typeface="+mj-lt"/>
                        </a:rPr>
                        <a:t>plays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i="1" baseline="0" dirty="0" smtClean="0">
                          <a:latin typeface="+mj-lt"/>
                        </a:rPr>
                        <a:t>Andy, the man who was wrongly convicted</a:t>
                      </a:r>
                      <a:r>
                        <a:rPr lang="en-US" baseline="0" dirty="0" smtClean="0">
                          <a:latin typeface="+mj-lt"/>
                        </a:rPr>
                        <a:t>. Morgan Freeman </a:t>
                      </a:r>
                      <a:r>
                        <a:rPr lang="en-US" b="1" baseline="0" dirty="0" smtClean="0">
                          <a:latin typeface="+mj-lt"/>
                        </a:rPr>
                        <a:t>plays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i="1" baseline="0" dirty="0" smtClean="0">
                          <a:latin typeface="+mj-lt"/>
                        </a:rPr>
                        <a:t>a prisoner who becomes friends with Andy while at </a:t>
                      </a:r>
                      <a:r>
                        <a:rPr lang="en-US" i="1" baseline="0" dirty="0" err="1" smtClean="0">
                          <a:latin typeface="+mj-lt"/>
                        </a:rPr>
                        <a:t>Shawshank</a:t>
                      </a:r>
                      <a:r>
                        <a:rPr lang="en-US" i="1" baseline="0" dirty="0" smtClean="0">
                          <a:latin typeface="+mj-lt"/>
                        </a:rPr>
                        <a:t> Prison</a:t>
                      </a:r>
                      <a:r>
                        <a:rPr lang="en-US" baseline="0" dirty="0" smtClean="0">
                          <a:latin typeface="+mj-lt"/>
                        </a:rPr>
                        <a:t>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503899" y="61722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many different movie </a:t>
            </a:r>
            <a:r>
              <a:rPr lang="en-US" b="1" i="1" dirty="0" smtClean="0"/>
              <a:t>genres.</a:t>
            </a:r>
            <a:r>
              <a:rPr lang="en-US" dirty="0" smtClean="0"/>
              <a:t> Below is a list with some of their basic features. Then the following slides look at genres more closely.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Comedy			very funny</a:t>
            </a:r>
          </a:p>
          <a:p>
            <a:pPr lvl="1"/>
            <a:r>
              <a:rPr lang="en-US" dirty="0" smtClean="0"/>
              <a:t>Action			stunts &amp; fight scenes</a:t>
            </a:r>
          </a:p>
          <a:p>
            <a:pPr lvl="1"/>
            <a:r>
              <a:rPr lang="en-US" dirty="0" smtClean="0"/>
              <a:t>Science-fiction		spaceships, outer space, aliens</a:t>
            </a:r>
          </a:p>
          <a:p>
            <a:pPr lvl="1"/>
            <a:r>
              <a:rPr lang="en-US" dirty="0" smtClean="0"/>
              <a:t>Horror			very scary, monsters</a:t>
            </a:r>
          </a:p>
          <a:p>
            <a:pPr lvl="1"/>
            <a:r>
              <a:rPr lang="en-US" dirty="0" smtClean="0"/>
              <a:t>Drama			very serious movie</a:t>
            </a:r>
          </a:p>
          <a:p>
            <a:pPr lvl="1"/>
            <a:r>
              <a:rPr lang="en-US" dirty="0" smtClean="0"/>
              <a:t>Animated			cartoon</a:t>
            </a:r>
          </a:p>
          <a:p>
            <a:pPr lvl="1"/>
            <a:r>
              <a:rPr lang="en-US" dirty="0" smtClean="0"/>
              <a:t>Musical			singing &amp; dancing</a:t>
            </a:r>
          </a:p>
          <a:p>
            <a:pPr lvl="1"/>
            <a:r>
              <a:rPr lang="en-US" dirty="0" smtClean="0"/>
              <a:t>Romantic Comedy		funny movies about love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://www.5minuteenglish.com/apr23.htm</a:t>
            </a:r>
          </a:p>
          <a:p>
            <a:pPr lvl="1"/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503899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Genres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COMEDY</a:t>
            </a:r>
          </a:p>
          <a:p>
            <a:pPr marL="0" indent="0">
              <a:buNone/>
            </a:pPr>
            <a:r>
              <a:rPr lang="en-US" dirty="0" smtClean="0"/>
              <a:t>Comedies are very funny</a:t>
            </a:r>
          </a:p>
          <a:p>
            <a:pPr marL="0" indent="0">
              <a:buNone/>
            </a:pPr>
            <a:r>
              <a:rPr lang="en-US" dirty="0" smtClean="0"/>
              <a:t>movies that are designed</a:t>
            </a:r>
          </a:p>
          <a:p>
            <a:pPr marL="0" indent="0">
              <a:buNone/>
            </a:pPr>
            <a:r>
              <a:rPr lang="en-US" dirty="0" smtClean="0"/>
              <a:t>to make us laugh!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b="1" u="sng" dirty="0" smtClean="0"/>
              <a:t>ACTION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Action movies are 						high-energy and 						contain lots of stunts 					and fight scenes.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http://www.filmsite.org/genres.html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51464"/>
            <a:ext cx="1905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1905000" cy="27178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503899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Genres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b="1" u="sng" dirty="0" smtClean="0"/>
              <a:t>MUSICAL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				In a musical there is 						always a lot of 							singing and dancing!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SCIENCE-FICTION</a:t>
            </a:r>
          </a:p>
          <a:p>
            <a:pPr marL="0" indent="0">
              <a:buNone/>
            </a:pPr>
            <a:r>
              <a:rPr lang="en-US" dirty="0" smtClean="0"/>
              <a:t>Sci-Fi movies are very imaginative.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setting</a:t>
            </a:r>
            <a:r>
              <a:rPr lang="en-US" dirty="0" smtClean="0"/>
              <a:t> is usually on another planet </a:t>
            </a:r>
          </a:p>
          <a:p>
            <a:pPr marL="0" indent="0">
              <a:buNone/>
            </a:pPr>
            <a:r>
              <a:rPr lang="en-US" dirty="0" smtClean="0"/>
              <a:t>or a far-away land with unknown aliens.</a:t>
            </a:r>
          </a:p>
          <a:p>
            <a:pPr marL="0" indent="0">
              <a:buNone/>
            </a:pPr>
            <a:r>
              <a:rPr lang="en-US" dirty="0" smtClean="0"/>
              <a:t>They usually </a:t>
            </a:r>
            <a:r>
              <a:rPr lang="en-US" b="1" dirty="0" smtClean="0"/>
              <a:t>take place </a:t>
            </a:r>
            <a:r>
              <a:rPr lang="en-US" dirty="0" smtClean="0"/>
              <a:t>far into the future.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hlinkClick r:id="rId2"/>
              </a:rPr>
              <a:t>http://www.filmsite.org/genres.html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1620981"/>
            <a:ext cx="2540000" cy="252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32" y="2798618"/>
            <a:ext cx="3492500" cy="26162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503899" y="5867400"/>
            <a:ext cx="1042416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1686</TotalTime>
  <Words>924</Words>
  <Application>Microsoft Office PowerPoint</Application>
  <PresentationFormat>On-screen Show (4:3)</PresentationFormat>
  <Paragraphs>241</Paragraphs>
  <Slides>24</Slides>
  <Notes>1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FILM FESTIVAL! </vt:lpstr>
      <vt:lpstr>TABLE OF CONTENTS</vt:lpstr>
      <vt:lpstr>OBJECTIVES</vt:lpstr>
      <vt:lpstr>American Movie Culture</vt:lpstr>
      <vt:lpstr>Movie Vocabulary</vt:lpstr>
      <vt:lpstr>Movie Vocabulary</vt:lpstr>
      <vt:lpstr>Movie Vocabulary</vt:lpstr>
      <vt:lpstr>Movie Genres</vt:lpstr>
      <vt:lpstr>Movie Genres</vt:lpstr>
      <vt:lpstr>Movie Genres</vt:lpstr>
      <vt:lpstr>Movie Genres</vt:lpstr>
      <vt:lpstr>Movie Quiz!</vt:lpstr>
      <vt:lpstr>Movie Quiz!</vt:lpstr>
      <vt:lpstr>Movie Quiz!</vt:lpstr>
      <vt:lpstr>Movie Quiz!</vt:lpstr>
      <vt:lpstr>Movie Quiz!</vt:lpstr>
      <vt:lpstr>Intermission!</vt:lpstr>
      <vt:lpstr>Movie Activity!</vt:lpstr>
      <vt:lpstr>Movie Activity</vt:lpstr>
      <vt:lpstr>Act it out!</vt:lpstr>
      <vt:lpstr>Great Job!</vt:lpstr>
      <vt:lpstr>Credits</vt:lpstr>
      <vt:lpstr>Cut! Try Again!</vt:lpstr>
      <vt:lpstr>Great Job Movie Star!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TO THE MOVIES!</dc:title>
  <dc:creator>Patricia</dc:creator>
  <cp:lastModifiedBy>Patricia</cp:lastModifiedBy>
  <cp:revision>241</cp:revision>
  <cp:lastPrinted>2011-11-11T16:39:19Z</cp:lastPrinted>
  <dcterms:created xsi:type="dcterms:W3CDTF">2011-11-04T15:23:11Z</dcterms:created>
  <dcterms:modified xsi:type="dcterms:W3CDTF">2012-01-07T15:29:27Z</dcterms:modified>
</cp:coreProperties>
</file>