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2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05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1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1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0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49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7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1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8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BDCED-ACE1-425C-A3E7-71834FFE57F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8C9B0-AFFF-4060-AB13-EEB4156C7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Gerund (-</a:t>
            </a:r>
            <a:r>
              <a:rPr lang="en-US" dirty="0" err="1" smtClean="0"/>
              <a:t>ing</a:t>
            </a:r>
            <a:r>
              <a:rPr lang="en-US" dirty="0" smtClean="0"/>
              <a:t>) Form of Verbs in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Perry Crain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" y="3509963"/>
            <a:ext cx="33909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746" y="3509963"/>
            <a:ext cx="1702254" cy="22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sentence does not have the verb “to go” in the gerund (-</a:t>
            </a:r>
            <a:r>
              <a:rPr lang="en-US" dirty="0" err="1" smtClean="0"/>
              <a:t>ing</a:t>
            </a:r>
            <a:r>
              <a:rPr lang="en-US" dirty="0" smtClean="0"/>
              <a:t>) form.</a:t>
            </a:r>
          </a:p>
          <a:p>
            <a:r>
              <a:rPr lang="en-US" dirty="0" smtClean="0"/>
              <a:t>It should say: “Are you </a:t>
            </a:r>
            <a:r>
              <a:rPr lang="en-US" b="1" u="sng" dirty="0" smtClean="0"/>
              <a:t>going</a:t>
            </a:r>
            <a:r>
              <a:rPr lang="en-US" dirty="0" smtClean="0"/>
              <a:t> to the movies tonight?”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Go Back</a:t>
            </a: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4748892" y="4977797"/>
            <a:ext cx="2694214" cy="898071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sentence has the verb “to be” and it has the verb “to play” with the gerund form “-</a:t>
            </a:r>
            <a:r>
              <a:rPr lang="en-US" dirty="0" err="1" smtClean="0"/>
              <a:t>ing</a:t>
            </a:r>
            <a:r>
              <a:rPr lang="en-US" dirty="0" smtClean="0"/>
              <a:t>” at the end.  Awesome!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Next exercise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4627335" y="4785482"/>
            <a:ext cx="2851151" cy="847875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9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Conclusion: Picking the Grammar Rules that go with the Gerund Form of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Directions: On the next slide, there will be lots of grammar rules.  It is your job to select all of the rules that go with the gerund form of verbs.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129" y="506186"/>
            <a:ext cx="1076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 gerund form of verbs uses “-</a:t>
            </a:r>
            <a:r>
              <a:rPr lang="en-US" sz="2800" dirty="0" err="1" smtClean="0"/>
              <a:t>ed</a:t>
            </a:r>
            <a:r>
              <a:rPr lang="en-US" sz="2800" dirty="0" smtClean="0"/>
              <a:t>” endings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 gerund form  is used to show actions that are happening </a:t>
            </a:r>
            <a:r>
              <a:rPr lang="en-US" sz="2800" u="sng" dirty="0" smtClean="0"/>
              <a:t>now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 gerund form uses the verb “to be” + “-s”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The gerund form uses the verb “to be” + “-</a:t>
            </a:r>
            <a:r>
              <a:rPr lang="en-US" sz="2800" dirty="0" err="1" smtClean="0"/>
              <a:t>ing</a:t>
            </a:r>
            <a:r>
              <a:rPr lang="en-US" sz="2800" dirty="0" smtClean="0"/>
              <a:t>”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To put a verb into the gerund form, you add “-</a:t>
            </a:r>
            <a:r>
              <a:rPr lang="en-US" sz="2800" dirty="0" err="1" smtClean="0"/>
              <a:t>er</a:t>
            </a:r>
            <a:r>
              <a:rPr lang="en-US" sz="2800" dirty="0" smtClean="0"/>
              <a:t>” to the ending.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/>
              <a:t>To put a verb into the gerund form, you add “-</a:t>
            </a:r>
            <a:r>
              <a:rPr lang="en-US" sz="2800" dirty="0" err="1" smtClean="0"/>
              <a:t>ing</a:t>
            </a:r>
            <a:r>
              <a:rPr lang="en-US" sz="2800" dirty="0" smtClean="0"/>
              <a:t>” to the ending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115300" y="816428"/>
            <a:ext cx="256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Incorrect!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8886" y="1649890"/>
            <a:ext cx="253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Correct!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531929" y="4297614"/>
            <a:ext cx="204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Incorrect!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1929" y="5093276"/>
            <a:ext cx="212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Correct!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15300" y="2524927"/>
            <a:ext cx="166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Incorrect!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5300" y="3292796"/>
            <a:ext cx="137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Correct!</a:t>
            </a:r>
            <a:endParaRPr lang="en-US" sz="2800" dirty="0"/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1159329" y="816428"/>
            <a:ext cx="6564085" cy="734786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159329" y="1649890"/>
            <a:ext cx="9519557" cy="52322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1159329" y="2575921"/>
            <a:ext cx="6564085" cy="472226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1159329" y="3429000"/>
            <a:ext cx="6743700" cy="587829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159329" y="4297614"/>
            <a:ext cx="9176657" cy="52322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159329" y="5093276"/>
            <a:ext cx="9372600" cy="52322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Gerund Form of Verbs…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gerund</a:t>
            </a:r>
            <a:r>
              <a:rPr lang="en-US" dirty="0" smtClean="0"/>
              <a:t> form of a verb has the letters “-</a:t>
            </a:r>
            <a:r>
              <a:rPr lang="en-US" dirty="0" err="1" smtClean="0"/>
              <a:t>ing</a:t>
            </a:r>
            <a:r>
              <a:rPr lang="en-US" dirty="0" smtClean="0"/>
              <a:t>” at the end of the verb.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gerund</a:t>
            </a:r>
            <a:r>
              <a:rPr lang="en-US" dirty="0" smtClean="0"/>
              <a:t> form of verbs is used to show </a:t>
            </a:r>
            <a:r>
              <a:rPr lang="en-US" u="sng" dirty="0" smtClean="0"/>
              <a:t>actions</a:t>
            </a:r>
            <a:r>
              <a:rPr lang="en-US" dirty="0" smtClean="0"/>
              <a:t> that are happening </a:t>
            </a:r>
            <a:r>
              <a:rPr lang="en-US" u="sng" dirty="0" smtClean="0"/>
              <a:t>right now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use the gerund form of the verb, you have to use the verb “to be” + “verb” + “-</a:t>
            </a:r>
            <a:r>
              <a:rPr lang="en-US" dirty="0" err="1" smtClean="0"/>
              <a:t>ing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Example: The girl </a:t>
            </a:r>
            <a:r>
              <a:rPr lang="en-US" u="sng" dirty="0" smtClean="0"/>
              <a:t>is eating </a:t>
            </a:r>
            <a:r>
              <a:rPr lang="en-US" dirty="0" smtClean="0"/>
              <a:t>some soup.</a:t>
            </a:r>
          </a:p>
          <a:p>
            <a:pPr lvl="1"/>
            <a:r>
              <a:rPr lang="en-US" dirty="0" smtClean="0"/>
              <a:t>“is” is the verb “to be” in the </a:t>
            </a:r>
            <a:r>
              <a:rPr lang="en-US" u="sng" dirty="0" smtClean="0"/>
              <a:t>singular</a:t>
            </a:r>
            <a:r>
              <a:rPr lang="en-US" dirty="0" smtClean="0"/>
              <a:t> tense, and “eating” is “to eat” + “-</a:t>
            </a:r>
            <a:r>
              <a:rPr lang="en-US" dirty="0" err="1" smtClean="0"/>
              <a:t>ing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the Gerund: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The boy is </a:t>
            </a:r>
            <a:r>
              <a:rPr lang="en-US" sz="4400" u="sng" dirty="0" smtClean="0"/>
              <a:t>swimming</a:t>
            </a:r>
            <a:r>
              <a:rPr lang="en-US" sz="4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I am </a:t>
            </a:r>
            <a:r>
              <a:rPr lang="en-US" sz="4400" u="sng" dirty="0" smtClean="0"/>
              <a:t>writing</a:t>
            </a:r>
            <a:r>
              <a:rPr lang="en-US" sz="4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  <a:p>
            <a:pPr marL="514350" indent="-514350">
              <a:buFont typeface="+mj-lt"/>
              <a:buAutoNum type="arabicPeriod"/>
            </a:pP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They are </a:t>
            </a:r>
            <a:r>
              <a:rPr lang="en-US" sz="4400" u="sng" dirty="0" smtClean="0"/>
              <a:t>laughing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49" y="2140877"/>
            <a:ext cx="1761370" cy="1179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49" y="5263057"/>
            <a:ext cx="1609551" cy="107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49" y="3632378"/>
            <a:ext cx="1220236" cy="16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/>
              <a:t>Now you try!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-Pick which sentence below uses the gerund (-</a:t>
            </a:r>
            <a:r>
              <a:rPr lang="en-US" sz="2400" dirty="0" err="1" smtClean="0"/>
              <a:t>ing</a:t>
            </a:r>
            <a:r>
              <a:rPr lang="en-US" sz="2400" dirty="0" smtClean="0"/>
              <a:t>) form of the verb  correctly.  Click on the sentence to see if you are correct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2298699"/>
            <a:ext cx="10426700" cy="3878263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boy walking to school.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girl is using a pencil.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are walk home.</a:t>
            </a:r>
            <a:endParaRPr lang="en-US" dirty="0"/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1387929" y="2155371"/>
            <a:ext cx="4147457" cy="963386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1387929" y="3706586"/>
            <a:ext cx="4147457" cy="947057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1387929" y="5306786"/>
            <a:ext cx="3477985" cy="816428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sentence, the boy cannot “walking” home. </a:t>
            </a:r>
          </a:p>
          <a:p>
            <a:r>
              <a:rPr lang="en-US" dirty="0" smtClean="0"/>
              <a:t>You need to remember to include the verb “to be” before “walking”</a:t>
            </a:r>
          </a:p>
          <a:p>
            <a:r>
              <a:rPr lang="en-US" dirty="0" smtClean="0"/>
              <a:t>So, the sentence should be: “The boy </a:t>
            </a:r>
            <a:r>
              <a:rPr lang="en-US" b="1" u="sng" dirty="0" smtClean="0"/>
              <a:t>is</a:t>
            </a:r>
            <a:r>
              <a:rPr lang="en-US" b="1" i="1" dirty="0" smtClean="0"/>
              <a:t> </a:t>
            </a:r>
            <a:r>
              <a:rPr lang="en-US" dirty="0" smtClean="0"/>
              <a:t>walking home.”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Go Back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148941" y="4457700"/>
            <a:ext cx="1894115" cy="734786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sentence used the gerund correctly.</a:t>
            </a:r>
          </a:p>
          <a:p>
            <a:r>
              <a:rPr lang="en-US" dirty="0" smtClean="0"/>
              <a:t>It has the “-</a:t>
            </a:r>
            <a:r>
              <a:rPr lang="en-US" dirty="0" err="1" smtClean="0"/>
              <a:t>ing</a:t>
            </a:r>
            <a:r>
              <a:rPr lang="en-US" dirty="0" smtClean="0"/>
              <a:t>” form of the verb </a:t>
            </a:r>
            <a:r>
              <a:rPr lang="en-US" u="sng" dirty="0" smtClean="0"/>
              <a:t>and</a:t>
            </a:r>
            <a:r>
              <a:rPr lang="en-US" dirty="0" smtClean="0"/>
              <a:t> it uses the verb “to be” (</a:t>
            </a:r>
            <a:r>
              <a:rPr lang="en-US" b="1" u="sng" dirty="0" smtClean="0"/>
              <a:t>is</a:t>
            </a:r>
            <a:r>
              <a:rPr lang="en-US" dirty="0" smtClean="0"/>
              <a:t> using) before “using”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Continue to next exercise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818163" y="4849586"/>
            <a:ext cx="4555671" cy="6858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sentence does not have the “-</a:t>
            </a:r>
            <a:r>
              <a:rPr lang="en-US" dirty="0" err="1" smtClean="0"/>
              <a:t>ing</a:t>
            </a:r>
            <a:r>
              <a:rPr lang="en-US" dirty="0" smtClean="0"/>
              <a:t>” form of the verb “to walk”</a:t>
            </a:r>
          </a:p>
          <a:p>
            <a:r>
              <a:rPr lang="en-US" dirty="0" smtClean="0"/>
              <a:t>The sentence says “walk” and not “walking”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Go Back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5042806" y="4343399"/>
            <a:ext cx="2106386" cy="898072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Identifying the Gerund Form of a Verb when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these sound clips of me speaking.  Pick the one </a:t>
            </a:r>
            <a:r>
              <a:rPr lang="en-US" dirty="0" smtClean="0"/>
              <a:t>that uses </a:t>
            </a:r>
            <a:r>
              <a:rPr lang="en-US" dirty="0" smtClean="0"/>
              <a:t>the gerund form of the verb correctly.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Sentence 1</a:t>
            </a:r>
            <a:r>
              <a:rPr lang="en-US" dirty="0" smtClean="0"/>
              <a:t>		</a:t>
            </a: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Sentence 2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Sentence 3</a:t>
            </a:r>
            <a:endParaRPr lang="en-US" u="sng" dirty="0"/>
          </a:p>
        </p:txBody>
      </p:sp>
      <p:sp>
        <p:nvSpPr>
          <p:cNvPr id="4" name="Action Button: Custom 3">
            <a:hlinkClick r:id="rId8" action="ppaction://hlinksldjump" highlightClick="1"/>
          </p:cNvPr>
          <p:cNvSpPr/>
          <p:nvPr/>
        </p:nvSpPr>
        <p:spPr>
          <a:xfrm>
            <a:off x="984249" y="3453492"/>
            <a:ext cx="2073729" cy="669472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9" action="ppaction://hlinksldjump" highlightClick="1"/>
          </p:cNvPr>
          <p:cNvSpPr/>
          <p:nvPr/>
        </p:nvSpPr>
        <p:spPr>
          <a:xfrm>
            <a:off x="984249" y="4393897"/>
            <a:ext cx="1932214" cy="522515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10" action="ppaction://hlinksldjump" highlightClick="1"/>
          </p:cNvPr>
          <p:cNvSpPr/>
          <p:nvPr/>
        </p:nvSpPr>
        <p:spPr>
          <a:xfrm>
            <a:off x="927098" y="5159489"/>
            <a:ext cx="1989365" cy="696686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li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199" y="3453492"/>
            <a:ext cx="609600" cy="609600"/>
          </a:xfrm>
          <a:prstGeom prst="rect">
            <a:avLst/>
          </a:prstGeom>
        </p:spPr>
      </p:pic>
      <p:pic>
        <p:nvPicPr>
          <p:cNvPr id="8" name="cip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199" y="4216400"/>
            <a:ext cx="609600" cy="609600"/>
          </a:xfrm>
          <a:prstGeom prst="rect">
            <a:avLst/>
          </a:prstGeom>
        </p:spPr>
      </p:pic>
      <p:pic>
        <p:nvPicPr>
          <p:cNvPr id="9" name="cli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199" y="5159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sentence is missing the verb “to be” before the verb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Go Back</a:t>
            </a:r>
            <a:endParaRPr lang="en-US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4773384" y="3824514"/>
            <a:ext cx="2645229" cy="783771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544</Words>
  <Application>Microsoft Office PowerPoint</Application>
  <PresentationFormat>Widescreen</PresentationFormat>
  <Paragraphs>87</Paragraphs>
  <Slides>13</Slides>
  <Notes>0</Notes>
  <HiddenSlides>6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The Gerund (-ing) Form of Verbs in English</vt:lpstr>
      <vt:lpstr>The Gerund Form of Verbs…</vt:lpstr>
      <vt:lpstr>Examples of the Gerund:</vt:lpstr>
      <vt:lpstr>Now you try!  -Pick which sentence below uses the gerund (-ing) form of the verb  correctly.  Click on the sentence to see if you are correct</vt:lpstr>
      <vt:lpstr>Incorrect!</vt:lpstr>
      <vt:lpstr>Correct!</vt:lpstr>
      <vt:lpstr>Incorrect!</vt:lpstr>
      <vt:lpstr>Identifying the Gerund Form of a Verb when Listening</vt:lpstr>
      <vt:lpstr>Incorrect!</vt:lpstr>
      <vt:lpstr>Incorrect!</vt:lpstr>
      <vt:lpstr>Correct!</vt:lpstr>
      <vt:lpstr>Conclusion: Picking the Grammar Rules that go with the Gerund Form of Verbs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Gerund (-ing) Form of Verbs in English</dc:title>
  <dc:creator>Perry Crain perry.crain@cortland.edu</dc:creator>
  <cp:lastModifiedBy>Perry Crain perry.crain@cortland.edu</cp:lastModifiedBy>
  <cp:revision>18</cp:revision>
  <dcterms:created xsi:type="dcterms:W3CDTF">2015-11-10T21:28:25Z</dcterms:created>
  <dcterms:modified xsi:type="dcterms:W3CDTF">2015-11-17T21:12:59Z</dcterms:modified>
</cp:coreProperties>
</file>