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61" r:id="rId4"/>
    <p:sldId id="257" r:id="rId5"/>
    <p:sldId id="258" r:id="rId6"/>
    <p:sldId id="259" r:id="rId7"/>
    <p:sldId id="260" r:id="rId8"/>
    <p:sldId id="262" r:id="rId9"/>
    <p:sldId id="263" r:id="rId10"/>
    <p:sldId id="264" r:id="rId11"/>
    <p:sldId id="266" r:id="rId12"/>
    <p:sldId id="267" r:id="rId13"/>
    <p:sldId id="268" r:id="rId14"/>
    <p:sldId id="265" r:id="rId15"/>
    <p:sldId id="269" r:id="rId16"/>
    <p:sldId id="270" r:id="rId17"/>
    <p:sldId id="271" r:id="rId18"/>
    <p:sldId id="272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03" autoAdjust="0"/>
    <p:restoredTop sz="94660"/>
  </p:normalViewPr>
  <p:slideViewPr>
    <p:cSldViewPr>
      <p:cViewPr varScale="1">
        <p:scale>
          <a:sx n="70" d="100"/>
          <a:sy n="70" d="100"/>
        </p:scale>
        <p:origin x="-5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6983F-65ED-4D60-8654-A6B395265349}" type="datetimeFigureOut">
              <a:rPr lang="en-US" smtClean="0"/>
              <a:pPr/>
              <a:t>11/1/2011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FF95F-D28A-4E3F-8191-5280AABA57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6983F-65ED-4D60-8654-A6B395265349}" type="datetimeFigureOut">
              <a:rPr lang="en-US" smtClean="0"/>
              <a:pPr/>
              <a:t>11/1/2011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FF95F-D28A-4E3F-8191-5280AABA57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6983F-65ED-4D60-8654-A6B395265349}" type="datetimeFigureOut">
              <a:rPr lang="en-US" smtClean="0"/>
              <a:pPr/>
              <a:t>11/1/2011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FF95F-D28A-4E3F-8191-5280AABA57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6983F-65ED-4D60-8654-A6B395265349}" type="datetimeFigureOut">
              <a:rPr lang="en-US" smtClean="0"/>
              <a:pPr/>
              <a:t>11/1/2011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FF95F-D28A-4E3F-8191-5280AABA57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6983F-65ED-4D60-8654-A6B395265349}" type="datetimeFigureOut">
              <a:rPr lang="en-US" smtClean="0"/>
              <a:pPr/>
              <a:t>11/1/2011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FF95F-D28A-4E3F-8191-5280AABA57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6983F-65ED-4D60-8654-A6B395265349}" type="datetimeFigureOut">
              <a:rPr lang="en-US" smtClean="0"/>
              <a:pPr/>
              <a:t>11/1/2011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FF95F-D28A-4E3F-8191-5280AABA57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6983F-65ED-4D60-8654-A6B395265349}" type="datetimeFigureOut">
              <a:rPr lang="en-US" smtClean="0"/>
              <a:pPr/>
              <a:t>11/1/2011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FF95F-D28A-4E3F-8191-5280AABA57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6983F-65ED-4D60-8654-A6B395265349}" type="datetimeFigureOut">
              <a:rPr lang="en-US" smtClean="0"/>
              <a:pPr/>
              <a:t>11/1/2011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FF95F-D28A-4E3F-8191-5280AABA57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6983F-65ED-4D60-8654-A6B395265349}" type="datetimeFigureOut">
              <a:rPr lang="en-US" smtClean="0"/>
              <a:pPr/>
              <a:t>11/1/2011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FF95F-D28A-4E3F-8191-5280AABA57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6983F-65ED-4D60-8654-A6B395265349}" type="datetimeFigureOut">
              <a:rPr lang="en-US" smtClean="0"/>
              <a:pPr/>
              <a:t>11/1/2011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FF95F-D28A-4E3F-8191-5280AABA57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6983F-65ED-4D60-8654-A6B395265349}" type="datetimeFigureOut">
              <a:rPr lang="en-US" smtClean="0"/>
              <a:pPr/>
              <a:t>11/1/2011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FF95F-D28A-4E3F-8191-5280AABA57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6983F-65ED-4D60-8654-A6B395265349}" type="datetimeFigureOut">
              <a:rPr lang="en-US" smtClean="0"/>
              <a:pPr/>
              <a:t>11/1/2011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FF95F-D28A-4E3F-8191-5280AABA576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3.png"/><Relationship Id="rId5" Type="http://schemas.openxmlformats.org/officeDocument/2006/relationships/hyperlink" Target="Mexicos%20Day%20of%20the%20Dead%20(1).avi" TargetMode="Externa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Day_of_the_Dead" TargetMode="External"/><Relationship Id="rId7" Type="http://schemas.openxmlformats.org/officeDocument/2006/relationships/image" Target="../media/image16.png"/><Relationship Id="rId2" Type="http://schemas.openxmlformats.org/officeDocument/2006/relationships/hyperlink" Target="http://www.dayofthedead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youtube.com/watch?v=sUUAgEWeYeI" TargetMode="External"/><Relationship Id="rId5" Type="http://schemas.openxmlformats.org/officeDocument/2006/relationships/hyperlink" Target="http://www.sitesmexico.com/" TargetMode="External"/><Relationship Id="rId4" Type="http://schemas.openxmlformats.org/officeDocument/2006/relationships/hyperlink" Target="http://www.azcentral.com/ent/dead/articles/dead-history.htm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762000"/>
            <a:ext cx="8077200" cy="1470025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1027" name="Picture 3" descr="C:\Users\Ben\AppData\Local\Microsoft\Windows\Temporary Internet Files\Content.IE5\5A0BK0QC\MP900442536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1981200"/>
            <a:ext cx="2743200" cy="4385115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457200" y="609600"/>
            <a:ext cx="828201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El </a:t>
            </a:r>
            <a:r>
              <a:rPr lang="en-US" sz="7200" b="1" cap="none" spc="0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Día</a:t>
            </a:r>
            <a:r>
              <a:rPr lang="en-US" sz="72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 de los </a:t>
            </a:r>
            <a:r>
              <a:rPr lang="en-US" sz="7200" b="1" cap="none" spc="0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Muertos</a:t>
            </a:r>
            <a:endParaRPr lang="en-US" sz="72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81000" y="533400"/>
            <a:ext cx="8458200" cy="129540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" descr="C:\Users\Ben\AppData\Local\Microsoft\Windows\Temporary Internet Files\Content.IE5\80UXZ7EA\MP900444247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4400" y="6175023"/>
            <a:ext cx="457200" cy="682977"/>
          </a:xfrm>
          <a:prstGeom prst="rect">
            <a:avLst/>
          </a:prstGeom>
          <a:noFill/>
        </p:spPr>
      </p:pic>
      <p:sp>
        <p:nvSpPr>
          <p:cNvPr id="15" name="Action Button: Custom 14">
            <a:hlinkClick r:id="" action="ppaction://hlinkshowjump?jump=nextslide" highlightClick="1"/>
          </p:cNvPr>
          <p:cNvSpPr/>
          <p:nvPr/>
        </p:nvSpPr>
        <p:spPr>
          <a:xfrm>
            <a:off x="8534400" y="6172200"/>
            <a:ext cx="609600" cy="6858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6273225"/>
            <a:ext cx="27925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French Script MT" pitchFamily="66" charset="0"/>
              </a:rPr>
              <a:t>By: Miss Woodburn</a:t>
            </a:r>
            <a:endParaRPr lang="en-US" sz="3200" dirty="0">
              <a:latin typeface="French Script MT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228600"/>
            <a:ext cx="80111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Click below to watch a short movie about </a:t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                 el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día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de los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muertos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Users\Ben\AppData\Local\Microsoft\Windows\Temporary Internet Files\Content.IE5\80UXZ7EA\MP900444247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4400" y="6175023"/>
            <a:ext cx="457200" cy="682977"/>
          </a:xfrm>
          <a:prstGeom prst="rect">
            <a:avLst/>
          </a:prstGeom>
          <a:noFill/>
        </p:spPr>
      </p:pic>
      <p:sp>
        <p:nvSpPr>
          <p:cNvPr id="5" name="Action Button: Custom 4">
            <a:hlinkClick r:id="" action="ppaction://hlinkshowjump?jump=nextslide" highlightClick="1"/>
          </p:cNvPr>
          <p:cNvSpPr/>
          <p:nvPr/>
        </p:nvSpPr>
        <p:spPr>
          <a:xfrm>
            <a:off x="8534400" y="6172200"/>
            <a:ext cx="609600" cy="6858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171342" y="6331845"/>
            <a:ext cx="4887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 action="ppaction://hlinkfile"/>
              </a:rPr>
              <a:t>http://www.youtube.com/watch?v=sUUAgEWeYeI</a:t>
            </a:r>
            <a:endParaRPr lang="en-US" dirty="0"/>
          </a:p>
        </p:txBody>
      </p:sp>
      <p:pic>
        <p:nvPicPr>
          <p:cNvPr id="7" name="Mexicos Day of the Dead (1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01162" y="1565564"/>
            <a:ext cx="5257800" cy="4301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905000"/>
            <a:ext cx="830951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/>
              <a:t>Using the information from </a:t>
            </a:r>
            <a:br>
              <a:rPr lang="en-US" sz="4800" dirty="0" smtClean="0"/>
            </a:br>
            <a:r>
              <a:rPr lang="en-US" sz="4800" dirty="0" smtClean="0"/>
              <a:t>the video, answer the questions </a:t>
            </a:r>
            <a:br>
              <a:rPr lang="en-US" sz="4800" dirty="0" smtClean="0"/>
            </a:br>
            <a:r>
              <a:rPr lang="en-US" sz="4800" dirty="0" smtClean="0"/>
              <a:t>on the next few slides!</a:t>
            </a:r>
            <a:endParaRPr lang="en-US" sz="4800" dirty="0"/>
          </a:p>
        </p:txBody>
      </p:sp>
      <p:sp>
        <p:nvSpPr>
          <p:cNvPr id="3" name="Rounded Rectangle 2"/>
          <p:cNvSpPr/>
          <p:nvPr/>
        </p:nvSpPr>
        <p:spPr>
          <a:xfrm>
            <a:off x="304800" y="1676400"/>
            <a:ext cx="8534400" cy="2895600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:\Users\Ben\AppData\Local\Microsoft\Windows\Temporary Internet Files\Content.IE5\80UXZ7EA\MP900444247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4400" y="6175023"/>
            <a:ext cx="457200" cy="682977"/>
          </a:xfrm>
          <a:prstGeom prst="rect">
            <a:avLst/>
          </a:prstGeom>
          <a:noFill/>
        </p:spPr>
      </p:pic>
      <p:sp>
        <p:nvSpPr>
          <p:cNvPr id="5" name="Action Button: Custom 4">
            <a:hlinkClick r:id="" action="ppaction://hlinkshowjump?jump=nextslide" highlightClick="1"/>
          </p:cNvPr>
          <p:cNvSpPr/>
          <p:nvPr/>
        </p:nvSpPr>
        <p:spPr>
          <a:xfrm>
            <a:off x="8534400" y="6172200"/>
            <a:ext cx="609600" cy="6858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and gesture illustration showing a 'thumbs up'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828800"/>
            <a:ext cx="4267200" cy="42672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908140" y="533400"/>
            <a:ext cx="51971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Awesome job!!!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Action Button: Custom 3">
            <a:hlinkClick r:id="" action="ppaction://hlinkshowjump?jump=lastslideviewed" highlightClick="1"/>
          </p:cNvPr>
          <p:cNvSpPr/>
          <p:nvPr/>
        </p:nvSpPr>
        <p:spPr>
          <a:xfrm>
            <a:off x="0" y="1676400"/>
            <a:ext cx="9144000" cy="5181600"/>
          </a:xfrm>
          <a:prstGeom prst="actionButtonBlank">
            <a:avLst/>
          </a:prstGeom>
          <a:solidFill>
            <a:srgbClr val="4F81BD">
              <a:alpha val="0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moticon with blue sad fa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2209800"/>
            <a:ext cx="4267200" cy="42672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805407" y="762000"/>
            <a:ext cx="4012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Try again!!!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Action Button: Custom 4">
            <a:hlinkClick r:id="" action="ppaction://hlinkshowjump?jump=lastslideviewed" highlightClick="1"/>
          </p:cNvPr>
          <p:cNvSpPr/>
          <p:nvPr/>
        </p:nvSpPr>
        <p:spPr>
          <a:xfrm>
            <a:off x="0" y="1676400"/>
            <a:ext cx="9144000" cy="5181600"/>
          </a:xfrm>
          <a:prstGeom prst="actionButtonBlank">
            <a:avLst/>
          </a:prstGeom>
          <a:solidFill>
            <a:srgbClr val="4F81BD">
              <a:alpha val="0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219200"/>
            <a:ext cx="83952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In English, el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día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de los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muertos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means: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67200" y="3657600"/>
            <a:ext cx="43205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The day of the dead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3581400"/>
            <a:ext cx="23935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Halloween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3581400"/>
            <a:ext cx="2819400" cy="838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67200" y="3581400"/>
            <a:ext cx="4343400" cy="838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Custom 6">
            <a:hlinkClick r:id="rId2" action="ppaction://hlinksldjump" highlightClick="1"/>
          </p:cNvPr>
          <p:cNvSpPr/>
          <p:nvPr/>
        </p:nvSpPr>
        <p:spPr>
          <a:xfrm>
            <a:off x="685800" y="3581400"/>
            <a:ext cx="2819400" cy="838200"/>
          </a:xfrm>
          <a:prstGeom prst="actionButtonBlank">
            <a:avLst/>
          </a:prstGeom>
          <a:solidFill>
            <a:srgbClr val="4F81BD">
              <a:alpha val="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Custom 7">
            <a:hlinkClick r:id="rId3" action="ppaction://hlinksldjump" highlightClick="1"/>
          </p:cNvPr>
          <p:cNvSpPr/>
          <p:nvPr/>
        </p:nvSpPr>
        <p:spPr>
          <a:xfrm>
            <a:off x="4267200" y="3581400"/>
            <a:ext cx="4343400" cy="838200"/>
          </a:xfrm>
          <a:prstGeom prst="actionButtonBlank">
            <a:avLst/>
          </a:prstGeom>
          <a:solidFill>
            <a:srgbClr val="4F81BD">
              <a:alpha val="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C:\Users\Ben\AppData\Local\Microsoft\Windows\Temporary Internet Files\Content.IE5\80UXZ7EA\MP900444247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4400" y="6175023"/>
            <a:ext cx="457200" cy="682977"/>
          </a:xfrm>
          <a:prstGeom prst="rect">
            <a:avLst/>
          </a:prstGeom>
          <a:noFill/>
        </p:spPr>
      </p:pic>
      <p:sp>
        <p:nvSpPr>
          <p:cNvPr id="10" name="Action Button: Custom 9">
            <a:hlinkClick r:id="" action="ppaction://hlinkshowjump?jump=nextslide" highlightClick="1"/>
          </p:cNvPr>
          <p:cNvSpPr/>
          <p:nvPr/>
        </p:nvSpPr>
        <p:spPr>
          <a:xfrm>
            <a:off x="8534400" y="6172200"/>
            <a:ext cx="609600" cy="6858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219200"/>
            <a:ext cx="80666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Mexicans believe that the souls of the </a:t>
            </a:r>
            <a:br>
              <a:rPr lang="en-US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dead come back to: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57800" y="3581400"/>
            <a:ext cx="23952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visit their </a:t>
            </a:r>
            <a:br>
              <a:rPr lang="en-US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loved ones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3581400"/>
            <a:ext cx="273504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haunt and </a:t>
            </a:r>
            <a:br>
              <a:rPr lang="en-US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scare people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3581400"/>
            <a:ext cx="3048000" cy="1371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953000" y="3581400"/>
            <a:ext cx="2895600" cy="1447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Custom 6">
            <a:hlinkClick r:id="rId2" action="ppaction://hlinksldjump" highlightClick="1"/>
          </p:cNvPr>
          <p:cNvSpPr/>
          <p:nvPr/>
        </p:nvSpPr>
        <p:spPr>
          <a:xfrm>
            <a:off x="685800" y="3581400"/>
            <a:ext cx="3048000" cy="1371600"/>
          </a:xfrm>
          <a:prstGeom prst="actionButtonBlank">
            <a:avLst/>
          </a:prstGeom>
          <a:solidFill>
            <a:srgbClr val="4F81BD">
              <a:alpha val="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Custom 7">
            <a:hlinkClick r:id="rId3" action="ppaction://hlinksldjump" highlightClick="1"/>
          </p:cNvPr>
          <p:cNvSpPr/>
          <p:nvPr/>
        </p:nvSpPr>
        <p:spPr>
          <a:xfrm>
            <a:off x="4953000" y="3581400"/>
            <a:ext cx="2895600" cy="1447800"/>
          </a:xfrm>
          <a:prstGeom prst="actionButtonBlank">
            <a:avLst/>
          </a:prstGeom>
          <a:solidFill>
            <a:srgbClr val="4F81BD">
              <a:alpha val="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C:\Users\Ben\AppData\Local\Microsoft\Windows\Temporary Internet Files\Content.IE5\80UXZ7EA\MP900444247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4400" y="6175023"/>
            <a:ext cx="457200" cy="682977"/>
          </a:xfrm>
          <a:prstGeom prst="rect">
            <a:avLst/>
          </a:prstGeom>
          <a:noFill/>
        </p:spPr>
      </p:pic>
      <p:sp>
        <p:nvSpPr>
          <p:cNvPr id="10" name="Action Button: Custom 9">
            <a:hlinkClick r:id="" action="ppaction://hlinkshowjump?jump=nextslide" highlightClick="1"/>
          </p:cNvPr>
          <p:cNvSpPr/>
          <p:nvPr/>
        </p:nvSpPr>
        <p:spPr>
          <a:xfrm>
            <a:off x="8534400" y="6172200"/>
            <a:ext cx="609600" cy="6858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219200"/>
            <a:ext cx="84641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For an extremely traditional celebration </a:t>
            </a:r>
            <a:br>
              <a:rPr lang="en-US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of this holiday you should go where?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53000" y="3810000"/>
            <a:ext cx="28921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Mexico City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3581400"/>
            <a:ext cx="289271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San Andreas</a:t>
            </a:r>
            <a:br>
              <a:rPr lang="en-US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Mixquic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0" y="3581400"/>
            <a:ext cx="2819400" cy="1371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953000" y="3733800"/>
            <a:ext cx="2895600" cy="990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Custom 6">
            <a:hlinkClick r:id="rId2" action="ppaction://hlinksldjump" highlightClick="1"/>
          </p:cNvPr>
          <p:cNvSpPr/>
          <p:nvPr/>
        </p:nvSpPr>
        <p:spPr>
          <a:xfrm>
            <a:off x="4953000" y="3733800"/>
            <a:ext cx="2895600" cy="990600"/>
          </a:xfrm>
          <a:prstGeom prst="actionButtonBlank">
            <a:avLst/>
          </a:prstGeom>
          <a:solidFill>
            <a:srgbClr val="4F81BD">
              <a:alpha val="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Custom 7">
            <a:hlinkClick r:id="rId3" action="ppaction://hlinksldjump" highlightClick="1"/>
          </p:cNvPr>
          <p:cNvSpPr/>
          <p:nvPr/>
        </p:nvSpPr>
        <p:spPr>
          <a:xfrm>
            <a:off x="914400" y="3581400"/>
            <a:ext cx="2819400" cy="1371600"/>
          </a:xfrm>
          <a:prstGeom prst="actionButtonBlank">
            <a:avLst/>
          </a:prstGeom>
          <a:solidFill>
            <a:srgbClr val="4F81BD">
              <a:alpha val="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C:\Users\Ben\AppData\Local\Microsoft\Windows\Temporary Internet Files\Content.IE5\80UXZ7EA\MP900444247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4400" y="6175023"/>
            <a:ext cx="457200" cy="682977"/>
          </a:xfrm>
          <a:prstGeom prst="rect">
            <a:avLst/>
          </a:prstGeom>
          <a:noFill/>
        </p:spPr>
      </p:pic>
      <p:sp>
        <p:nvSpPr>
          <p:cNvPr id="10" name="Action Button: Custom 9">
            <a:hlinkClick r:id="" action="ppaction://hlinkshowjump?jump=nextslide" highlightClick="1"/>
          </p:cNvPr>
          <p:cNvSpPr/>
          <p:nvPr/>
        </p:nvSpPr>
        <p:spPr>
          <a:xfrm>
            <a:off x="8534400" y="6172200"/>
            <a:ext cx="609600" cy="6858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95053" y="1219200"/>
            <a:ext cx="478849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People often decorate </a:t>
            </a:r>
            <a:br>
              <a:rPr lang="en-US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which of these things?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81600" y="3429000"/>
            <a:ext cx="292451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The grave of</a:t>
            </a:r>
            <a:br>
              <a:rPr lang="en-US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the deceased </a:t>
            </a:r>
            <a:br>
              <a:rPr lang="en-US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person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3581400"/>
            <a:ext cx="347563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The shoes</a:t>
            </a:r>
            <a:br>
              <a:rPr lang="en-US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of the deceased </a:t>
            </a:r>
            <a:br>
              <a:rPr lang="en-US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person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0" y="3581400"/>
            <a:ext cx="3429000" cy="1905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105400" y="3429000"/>
            <a:ext cx="3048000" cy="2057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Custom 6">
            <a:hlinkClick r:id="rId2" action="ppaction://hlinksldjump" highlightClick="1"/>
          </p:cNvPr>
          <p:cNvSpPr/>
          <p:nvPr/>
        </p:nvSpPr>
        <p:spPr>
          <a:xfrm>
            <a:off x="914400" y="3581400"/>
            <a:ext cx="3429000" cy="1905000"/>
          </a:xfrm>
          <a:prstGeom prst="actionButtonBlank">
            <a:avLst/>
          </a:prstGeom>
          <a:solidFill>
            <a:srgbClr val="4F81BD">
              <a:alpha val="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Custom 7">
            <a:hlinkClick r:id="rId3" action="ppaction://hlinksldjump" highlightClick="1"/>
          </p:cNvPr>
          <p:cNvSpPr/>
          <p:nvPr/>
        </p:nvSpPr>
        <p:spPr>
          <a:xfrm>
            <a:off x="5105400" y="3429000"/>
            <a:ext cx="3048000" cy="2057400"/>
          </a:xfrm>
          <a:prstGeom prst="actionButtonBlank">
            <a:avLst/>
          </a:prstGeom>
          <a:solidFill>
            <a:srgbClr val="4F81BD">
              <a:alpha val="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C:\Users\Ben\AppData\Local\Microsoft\Windows\Temporary Internet Files\Content.IE5\80UXZ7EA\MP900444247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4400" y="6175023"/>
            <a:ext cx="457200" cy="682977"/>
          </a:xfrm>
          <a:prstGeom prst="rect">
            <a:avLst/>
          </a:prstGeom>
          <a:noFill/>
        </p:spPr>
      </p:pic>
      <p:sp>
        <p:nvSpPr>
          <p:cNvPr id="10" name="Action Button: Custom 9">
            <a:hlinkClick r:id="" action="ppaction://hlinkshowjump?jump=nextslide" highlightClick="1"/>
          </p:cNvPr>
          <p:cNvSpPr/>
          <p:nvPr/>
        </p:nvSpPr>
        <p:spPr>
          <a:xfrm>
            <a:off x="8534400" y="6172200"/>
            <a:ext cx="609600" cy="6858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2814" y="1219200"/>
            <a:ext cx="54729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Do some people dress up </a:t>
            </a:r>
            <a:br>
              <a:rPr lang="en-US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to celebrate this holiday?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19800" y="3886200"/>
            <a:ext cx="811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No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52600" y="3962400"/>
            <a:ext cx="10407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Yes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95400" y="3810000"/>
            <a:ext cx="2362200" cy="1143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953000" y="3733800"/>
            <a:ext cx="2895600" cy="990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Custom 6">
            <a:hlinkClick r:id="rId2" action="ppaction://hlinksldjump" highlightClick="1"/>
          </p:cNvPr>
          <p:cNvSpPr/>
          <p:nvPr/>
        </p:nvSpPr>
        <p:spPr>
          <a:xfrm>
            <a:off x="4953000" y="3733800"/>
            <a:ext cx="2895600" cy="990600"/>
          </a:xfrm>
          <a:prstGeom prst="actionButtonBlank">
            <a:avLst/>
          </a:prstGeom>
          <a:solidFill>
            <a:srgbClr val="4F81BD">
              <a:alpha val="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Custom 7">
            <a:hlinkClick r:id="rId3" action="ppaction://hlinksldjump" highlightClick="1"/>
          </p:cNvPr>
          <p:cNvSpPr/>
          <p:nvPr/>
        </p:nvSpPr>
        <p:spPr>
          <a:xfrm>
            <a:off x="1295400" y="3810000"/>
            <a:ext cx="2362200" cy="1143000"/>
          </a:xfrm>
          <a:prstGeom prst="actionButtonBlank">
            <a:avLst/>
          </a:prstGeom>
          <a:solidFill>
            <a:srgbClr val="4F81BD">
              <a:alpha val="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C:\Users\Ben\AppData\Local\Microsoft\Windows\Temporary Internet Files\Content.IE5\80UXZ7EA\MP900444247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4400" y="6175023"/>
            <a:ext cx="457200" cy="682977"/>
          </a:xfrm>
          <a:prstGeom prst="rect">
            <a:avLst/>
          </a:prstGeom>
          <a:noFill/>
        </p:spPr>
      </p:pic>
      <p:sp>
        <p:nvSpPr>
          <p:cNvPr id="10" name="Action Button: Custom 9">
            <a:hlinkClick r:id="" action="ppaction://hlinkshowjump?jump=nextslide" highlightClick="1"/>
          </p:cNvPr>
          <p:cNvSpPr/>
          <p:nvPr/>
        </p:nvSpPr>
        <p:spPr>
          <a:xfrm>
            <a:off x="8534400" y="6172200"/>
            <a:ext cx="609600" cy="6858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228600"/>
            <a:ext cx="29110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Citations: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1219200"/>
            <a:ext cx="7859587" cy="5293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Information for this PowerPoint Presentation comes from:</a:t>
            </a:r>
          </a:p>
          <a:p>
            <a:endParaRPr lang="en-US" sz="2000" dirty="0" smtClean="0"/>
          </a:p>
          <a:p>
            <a:r>
              <a:rPr lang="en-US" sz="2000" dirty="0" smtClean="0"/>
              <a:t>	-</a:t>
            </a:r>
            <a:r>
              <a:rPr lang="en-US" sz="2000" dirty="0" smtClean="0">
                <a:hlinkClick r:id="rId2"/>
              </a:rPr>
              <a:t> http://www.dayofthedead.com/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	-</a:t>
            </a:r>
            <a:r>
              <a:rPr lang="en-US" sz="2000" dirty="0" smtClean="0">
                <a:hlinkClick r:id="rId3"/>
              </a:rPr>
              <a:t> http://en.wikipedia.org/wiki/Day_of_the_Dead</a:t>
            </a:r>
            <a:endParaRPr lang="en-US" sz="2000" dirty="0" smtClean="0"/>
          </a:p>
          <a:p>
            <a:r>
              <a:rPr lang="en-US" sz="2000" dirty="0" smtClean="0"/>
              <a:t>	-</a:t>
            </a:r>
            <a:r>
              <a:rPr lang="en-US" sz="2000" dirty="0" smtClean="0">
                <a:hlinkClick r:id="rId4"/>
              </a:rPr>
              <a:t> http://www.azcentral.com/ent/dead/articles/dead-history.html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Pictures come from:</a:t>
            </a:r>
          </a:p>
          <a:p>
            <a:endParaRPr lang="en-US" sz="2000" dirty="0" smtClean="0"/>
          </a:p>
          <a:p>
            <a:r>
              <a:rPr lang="en-US" sz="2000" dirty="0" smtClean="0"/>
              <a:t>	- </a:t>
            </a:r>
            <a:r>
              <a:rPr lang="en-US" sz="2000" dirty="0" smtClean="0">
                <a:hlinkClick r:id="rId5"/>
              </a:rPr>
              <a:t>http://www.sitesmexico.com</a:t>
            </a:r>
            <a:endParaRPr lang="en-US" sz="2000" dirty="0" smtClean="0"/>
          </a:p>
          <a:p>
            <a:r>
              <a:rPr lang="en-US" sz="2000" dirty="0" smtClean="0"/>
              <a:t>	-http://www.cecyenlunallena.wordpress.com</a:t>
            </a:r>
            <a:br>
              <a:rPr lang="en-US" sz="2000" dirty="0" smtClean="0"/>
            </a:br>
            <a:r>
              <a:rPr lang="en-US" sz="2000" dirty="0" smtClean="0"/>
              <a:t>	-and Microsoft ClipArt</a:t>
            </a:r>
          </a:p>
          <a:p>
            <a:endParaRPr lang="en-US" sz="2000" dirty="0" smtClean="0"/>
          </a:p>
          <a:p>
            <a:r>
              <a:rPr lang="en-US" sz="2000" dirty="0" smtClean="0"/>
              <a:t>The video is from:</a:t>
            </a:r>
          </a:p>
          <a:p>
            <a:endParaRPr lang="en-US" sz="2000" dirty="0" smtClean="0"/>
          </a:p>
          <a:p>
            <a:r>
              <a:rPr lang="en-US" sz="2000" dirty="0" smtClean="0"/>
              <a:t>	-</a:t>
            </a:r>
            <a:r>
              <a:rPr lang="en-US" sz="2000" dirty="0" smtClean="0">
                <a:hlinkClick r:id="rId6"/>
              </a:rPr>
              <a:t>http://www.youtube.com/watch?v=sUUAgEWeYeI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		and is courtesy of the Travel Channel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120" y="3048000"/>
            <a:ext cx="1409700" cy="187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67618" y="4897651"/>
            <a:ext cx="1912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My original Clipart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152400"/>
            <a:ext cx="41763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Table of Contents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1447800" y="990600"/>
            <a:ext cx="6441379" cy="5570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Slide 1</a:t>
            </a:r>
            <a:r>
              <a:rPr lang="en-US" sz="2000" dirty="0" smtClean="0"/>
              <a:t> – Title Page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u="sng" dirty="0" smtClean="0"/>
              <a:t>Slide 2</a:t>
            </a:r>
            <a:r>
              <a:rPr lang="en-US" sz="2000" dirty="0" smtClean="0"/>
              <a:t> – Table of Contents</a:t>
            </a:r>
          </a:p>
          <a:p>
            <a:endParaRPr lang="en-US" sz="2000" dirty="0" smtClean="0"/>
          </a:p>
          <a:p>
            <a:r>
              <a:rPr lang="en-US" sz="2000" u="sng" dirty="0" smtClean="0"/>
              <a:t>Slide 3</a:t>
            </a:r>
            <a:r>
              <a:rPr lang="en-US" sz="2000" dirty="0" smtClean="0"/>
              <a:t> – Objectives of this Lesson</a:t>
            </a:r>
          </a:p>
          <a:p>
            <a:endParaRPr lang="en-US" sz="2000" dirty="0" smtClean="0"/>
          </a:p>
          <a:p>
            <a:r>
              <a:rPr lang="en-US" sz="2000" u="sng" dirty="0" smtClean="0"/>
              <a:t>Slides 4 through 9</a:t>
            </a:r>
            <a:r>
              <a:rPr lang="en-US" sz="2000" dirty="0" smtClean="0"/>
              <a:t> – Information about el </a:t>
            </a:r>
            <a:r>
              <a:rPr lang="es-MX" sz="2000" dirty="0" smtClean="0"/>
              <a:t>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í</a:t>
            </a:r>
            <a:r>
              <a:rPr lang="es-MX" sz="2000" dirty="0" smtClean="0"/>
              <a:t>a</a:t>
            </a:r>
            <a:r>
              <a:rPr lang="en-US" sz="2000" dirty="0" smtClean="0"/>
              <a:t> de los </a:t>
            </a:r>
            <a:r>
              <a:rPr lang="en-US" sz="2000" dirty="0" err="1" smtClean="0"/>
              <a:t>muertos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u="sng" dirty="0" smtClean="0"/>
              <a:t>Slide 10</a:t>
            </a:r>
            <a:r>
              <a:rPr lang="en-US" sz="2000" dirty="0" smtClean="0"/>
              <a:t> – Video about el </a:t>
            </a:r>
            <a:r>
              <a:rPr lang="es-MX" sz="2000" dirty="0" smtClean="0"/>
              <a:t>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í</a:t>
            </a:r>
            <a:r>
              <a:rPr lang="es-MX" sz="2000" dirty="0" smtClean="0"/>
              <a:t>a</a:t>
            </a:r>
            <a:r>
              <a:rPr lang="en-US" sz="2000" dirty="0" smtClean="0"/>
              <a:t> de los </a:t>
            </a:r>
            <a:r>
              <a:rPr lang="en-US" sz="2000" dirty="0" err="1" smtClean="0"/>
              <a:t>muertos</a:t>
            </a:r>
            <a:r>
              <a:rPr lang="en-US" sz="2000" dirty="0" smtClean="0"/>
              <a:t> </a:t>
            </a:r>
          </a:p>
          <a:p>
            <a:endParaRPr lang="en-US" sz="2000" dirty="0" smtClean="0"/>
          </a:p>
          <a:p>
            <a:r>
              <a:rPr lang="en-US" sz="2000" u="sng" dirty="0" smtClean="0"/>
              <a:t>Slide 11</a:t>
            </a:r>
            <a:r>
              <a:rPr lang="en-US" sz="2000" dirty="0" smtClean="0"/>
              <a:t> – Directions for the activity</a:t>
            </a:r>
          </a:p>
          <a:p>
            <a:endParaRPr lang="en-US" sz="2000" dirty="0" smtClean="0"/>
          </a:p>
          <a:p>
            <a:r>
              <a:rPr lang="en-US" sz="2000" u="sng" dirty="0" smtClean="0"/>
              <a:t>Slides 12 and 13</a:t>
            </a:r>
            <a:r>
              <a:rPr lang="en-US" sz="2000" dirty="0" smtClean="0"/>
              <a:t> – (hidden) correct/incorrect</a:t>
            </a:r>
          </a:p>
          <a:p>
            <a:endParaRPr lang="en-US" sz="2000" dirty="0" smtClean="0"/>
          </a:p>
          <a:p>
            <a:r>
              <a:rPr lang="en-US" sz="2000" u="sng" dirty="0" smtClean="0"/>
              <a:t>Slides 14 through 18</a:t>
            </a:r>
            <a:r>
              <a:rPr lang="en-US" sz="2000" dirty="0" smtClean="0"/>
              <a:t> – Questions based on the video</a:t>
            </a:r>
          </a:p>
          <a:p>
            <a:endParaRPr lang="en-US" sz="2000" dirty="0" smtClean="0"/>
          </a:p>
          <a:p>
            <a:r>
              <a:rPr lang="en-US" sz="2000" u="sng" dirty="0" smtClean="0"/>
              <a:t>Slide 19 </a:t>
            </a:r>
            <a:r>
              <a:rPr lang="en-US" sz="2000" dirty="0" smtClean="0"/>
              <a:t>- citations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1905000" y="228600"/>
            <a:ext cx="5486400" cy="6096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 descr="C:\Users\Ben\AppData\Local\Microsoft\Windows\Temporary Internet Files\Content.IE5\80UXZ7EA\MP900444247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4400" y="6175023"/>
            <a:ext cx="457200" cy="682977"/>
          </a:xfrm>
          <a:prstGeom prst="rect">
            <a:avLst/>
          </a:prstGeom>
          <a:noFill/>
        </p:spPr>
      </p:pic>
      <p:sp>
        <p:nvSpPr>
          <p:cNvPr id="11" name="Action Button: Custom 10">
            <a:hlinkClick r:id="" action="ppaction://hlinkshowjump?jump=nextslide" highlightClick="1"/>
          </p:cNvPr>
          <p:cNvSpPr/>
          <p:nvPr/>
        </p:nvSpPr>
        <p:spPr>
          <a:xfrm>
            <a:off x="8534400" y="6172200"/>
            <a:ext cx="609600" cy="6858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6527" y="809187"/>
            <a:ext cx="71272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Objectives of this lesson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8293" y="2514600"/>
            <a:ext cx="889775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SWBAT explain this holiday and why it is celebrated.</a:t>
            </a:r>
          </a:p>
          <a:p>
            <a:pPr marL="342900" indent="-342900">
              <a:buAutoNum type="arabicPeriod"/>
            </a:pP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 startAt="2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SWBAT recall information about this holiday, including the </a:t>
            </a:r>
            <a:br>
              <a:rPr lang="en-US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Spanish words for some of the products created for this holiday.</a:t>
            </a:r>
          </a:p>
          <a:p>
            <a:pPr marL="342900" indent="-342900">
              <a:buAutoNum type="arabicPeriod" startAt="2"/>
            </a:pP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 startAt="2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SWBAT identify items used to help celebrate this holiday both </a:t>
            </a:r>
            <a:br>
              <a:rPr lang="en-US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by seeing pictures and descriptions.</a:t>
            </a:r>
          </a:p>
          <a:p>
            <a:pPr marL="342900" indent="-342900">
              <a:buAutoNum type="arabicPeriod" startAt="2"/>
            </a:pPr>
            <a:endParaRPr lang="en-US" b="1" dirty="0"/>
          </a:p>
          <a:p>
            <a:pPr marL="342900" indent="-342900">
              <a:buAutoNum type="arabicPeriod" startAt="2"/>
            </a:pPr>
            <a:endParaRPr lang="en-US" b="1" dirty="0" smtClean="0"/>
          </a:p>
          <a:p>
            <a:pPr marL="342900" indent="-342900">
              <a:buAutoNum type="arabicPeriod" startAt="2"/>
            </a:pPr>
            <a:endParaRPr lang="en-US" b="1" dirty="0"/>
          </a:p>
          <a:p>
            <a:pPr marL="342900" indent="-342900">
              <a:buAutoNum type="arabicPeriod" startAt="2"/>
            </a:pPr>
            <a:endParaRPr lang="en-US" b="1" dirty="0"/>
          </a:p>
        </p:txBody>
      </p:sp>
      <p:sp>
        <p:nvSpPr>
          <p:cNvPr id="4" name="Rounded Rectangle 3"/>
          <p:cNvSpPr/>
          <p:nvPr/>
        </p:nvSpPr>
        <p:spPr>
          <a:xfrm>
            <a:off x="365363" y="713494"/>
            <a:ext cx="8229600" cy="120669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525581" y="816180"/>
            <a:ext cx="7909163" cy="1001320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09194" y="601711"/>
            <a:ext cx="8523737" cy="1430257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3" descr="C:\Users\Ben\AppData\Local\Microsoft\Windows\Temporary Internet Files\Content.IE5\80UXZ7EA\MP900444247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4400" y="6175023"/>
            <a:ext cx="457200" cy="682977"/>
          </a:xfrm>
          <a:prstGeom prst="rect">
            <a:avLst/>
          </a:prstGeom>
          <a:noFill/>
        </p:spPr>
      </p:pic>
      <p:sp>
        <p:nvSpPr>
          <p:cNvPr id="8" name="Action Button: Custom 7">
            <a:hlinkClick r:id="" action="ppaction://hlinkshowjump?jump=nextslide" highlightClick="1"/>
          </p:cNvPr>
          <p:cNvSpPr/>
          <p:nvPr/>
        </p:nvSpPr>
        <p:spPr>
          <a:xfrm>
            <a:off x="8535537" y="6172200"/>
            <a:ext cx="609600" cy="6858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13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57200"/>
            <a:ext cx="90826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 What is el </a:t>
            </a:r>
            <a:r>
              <a:rPr lang="en-US" sz="54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D</a:t>
            </a:r>
            <a:r>
              <a:rPr lang="en-US" sz="5400" b="1" cap="none" spc="0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ía</a:t>
            </a:r>
            <a:r>
              <a:rPr lang="en-US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 de los </a:t>
            </a:r>
            <a:r>
              <a:rPr lang="en-US" sz="5400" b="1" cap="none" spc="0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Muertos</a:t>
            </a:r>
            <a:r>
              <a:rPr lang="en-US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?</a:t>
            </a:r>
            <a:endParaRPr lang="en-US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981200"/>
            <a:ext cx="7848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  El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ía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de los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Muertos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is a holiday celebrated in Mexico.  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  On this holiday friends and family gather to remember friends and family that have died.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   This celebration happens on November 1</a:t>
            </a:r>
            <a:r>
              <a:rPr lang="en-US" sz="2800" baseline="30000" dirty="0" smtClean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and 2</a:t>
            </a:r>
            <a:r>
              <a:rPr lang="en-US" sz="2800" baseline="30000" dirty="0" smtClean="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because it is connected to the Catholic holidays of All Saints Day (Nov. 1) and All Souls’ Day (Nov. 2).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38200" y="2209800"/>
            <a:ext cx="4572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838200" y="4800600"/>
            <a:ext cx="4572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838200" y="3505200"/>
            <a:ext cx="4572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152400" y="304800"/>
            <a:ext cx="8839200" cy="1295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 descr="C:\Users\Ben\AppData\Local\Microsoft\Windows\Temporary Internet Files\Content.IE5\80UXZ7EA\MP900444247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4400" y="6175023"/>
            <a:ext cx="457200" cy="682977"/>
          </a:xfrm>
          <a:prstGeom prst="rect">
            <a:avLst/>
          </a:prstGeom>
          <a:noFill/>
        </p:spPr>
      </p:pic>
      <p:sp>
        <p:nvSpPr>
          <p:cNvPr id="11" name="Action Button: Custom 10">
            <a:hlinkClick r:id="" action="ppaction://hlinkshowjump?jump=nextslide" highlightClick="1"/>
          </p:cNvPr>
          <p:cNvSpPr/>
          <p:nvPr/>
        </p:nvSpPr>
        <p:spPr>
          <a:xfrm>
            <a:off x="8535537" y="6172200"/>
            <a:ext cx="609600" cy="6858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200" y="609600"/>
            <a:ext cx="666471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How do people </a:t>
            </a:r>
          </a:p>
          <a:p>
            <a:pPr algn="ctr"/>
            <a:r>
              <a:rPr lang="en-US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celebrate this holiday?</a:t>
            </a:r>
            <a:endParaRPr lang="en-US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2895600"/>
            <a:ext cx="8001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 There are many ways that friends and family celebrate this holiday!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 We are going to take a look at some of the different things people do and make for El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Día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de los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Muertos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62000" y="3124200"/>
            <a:ext cx="4572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62000" y="4419600"/>
            <a:ext cx="4572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990600" y="609600"/>
            <a:ext cx="7086600" cy="17526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3" descr="C:\Users\Ben\AppData\Local\Microsoft\Windows\Temporary Internet Files\Content.IE5\80UXZ7EA\MP900444247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4400" y="6175023"/>
            <a:ext cx="457200" cy="682977"/>
          </a:xfrm>
          <a:prstGeom prst="rect">
            <a:avLst/>
          </a:prstGeom>
          <a:noFill/>
        </p:spPr>
      </p:pic>
      <p:sp>
        <p:nvSpPr>
          <p:cNvPr id="12" name="Action Button: Custom 11">
            <a:hlinkClick r:id="" action="ppaction://hlinkshowjump?jump=nextslide" highlightClick="1"/>
          </p:cNvPr>
          <p:cNvSpPr/>
          <p:nvPr/>
        </p:nvSpPr>
        <p:spPr>
          <a:xfrm>
            <a:off x="8534400" y="6172200"/>
            <a:ext cx="609600" cy="6858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685800"/>
            <a:ext cx="86868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What are some things</a:t>
            </a:r>
          </a:p>
          <a:p>
            <a:pPr algn="ctr"/>
            <a:r>
              <a:rPr lang="en-US" sz="5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p</a:t>
            </a:r>
            <a:r>
              <a:rPr lang="en-US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eople make for this holiday?</a:t>
            </a:r>
            <a:endParaRPr lang="en-US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04800" y="609600"/>
            <a:ext cx="8534400" cy="19050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3" descr="C:\Users\Ben\AppData\Local\Microsoft\Windows\Temporary Internet Files\Content.IE5\80UXZ7EA\MP900444247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4400" y="6175023"/>
            <a:ext cx="457200" cy="682977"/>
          </a:xfrm>
          <a:prstGeom prst="rect">
            <a:avLst/>
          </a:prstGeom>
          <a:noFill/>
        </p:spPr>
      </p:pic>
      <p:sp>
        <p:nvSpPr>
          <p:cNvPr id="6" name="Action Button: Custom 5">
            <a:hlinkClick r:id="" action="ppaction://hlinkshowjump?jump=nextslide" highlightClick="1"/>
          </p:cNvPr>
          <p:cNvSpPr/>
          <p:nvPr/>
        </p:nvSpPr>
        <p:spPr>
          <a:xfrm>
            <a:off x="8534400" y="6172200"/>
            <a:ext cx="609600" cy="6858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 descr="C:\Documents and Settings\rachel.woodburn\Local Settings\Temporary Internet Files\Content.IE5\CXZD5EKH\MP900442873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958885"/>
            <a:ext cx="1600200" cy="223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rachel.woodburn\Local Settings\Temporary Internet Files\Content.IE5\74POT149\MC900433676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138277"/>
            <a:ext cx="1797535" cy="223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Documents and Settings\rachel.woodburn\Local Settings\Temporary Internet Files\Content.IE5\PLMYR07G\MP900444538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986051"/>
            <a:ext cx="18288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Documents and Settings\rachel.woodburn\Local Settings\Temporary Internet Files\Content.IE5\PLMYR07G\MP900443979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00" y="2713291"/>
            <a:ext cx="187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Documents and Settings\rachel.woodburn\Local Settings\Temporary Internet Files\Content.IE5\74POT149\MC900341028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474950"/>
            <a:ext cx="1828800" cy="141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2610683"/>
            <a:ext cx="658161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Ofrenda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– an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ofrenda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is an alter built to remember a specific person. An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ofrenda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is covered with foods that the person loved to eat, flowers, and trinkets.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It is considered to be an offering to the dead.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The 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ofrendas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are left out in the homes as a welcoming gesture for the deceased.  They are not scary or sad.</a:t>
            </a:r>
          </a:p>
          <a:p>
            <a:endParaRPr lang="en-US" dirty="0"/>
          </a:p>
        </p:txBody>
      </p:sp>
      <p:pic>
        <p:nvPicPr>
          <p:cNvPr id="2052" name="Picture 4" descr="http://t2.gstatic.com/images?q=tbn:ANd9GcRmzD4uVEVZqU9R9OGDUZNexKpBYWkCgBc_ZpVPxZrxSNxYwXZsz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77796"/>
            <a:ext cx="3200401" cy="160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71786" y="2203209"/>
            <a:ext cx="20210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 from: </a:t>
            </a:r>
            <a:r>
              <a:rPr lang="en-US" sz="1200" dirty="0"/>
              <a:t>sitesmexico.com</a:t>
            </a:r>
          </a:p>
        </p:txBody>
      </p:sp>
      <p:pic>
        <p:nvPicPr>
          <p:cNvPr id="2054" name="Picture 6" descr="http://cecyenlunallena.files.wordpress.com/2007/11/post-ofrenda-07-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186" y="185301"/>
            <a:ext cx="16002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225935" y="2341709"/>
            <a:ext cx="29787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 from: </a:t>
            </a:r>
            <a:r>
              <a:rPr lang="en-US" sz="1200" dirty="0"/>
              <a:t>cecyenlunallena.wordpress.com</a:t>
            </a:r>
          </a:p>
        </p:txBody>
      </p:sp>
      <p:pic>
        <p:nvPicPr>
          <p:cNvPr id="10" name="Picture 3" descr="C:\Users\Ben\AppData\Local\Microsoft\Windows\Temporary Internet Files\Content.IE5\80UXZ7EA\MP900444247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4400" y="6175023"/>
            <a:ext cx="457200" cy="682977"/>
          </a:xfrm>
          <a:prstGeom prst="rect">
            <a:avLst/>
          </a:prstGeom>
          <a:noFill/>
        </p:spPr>
      </p:pic>
      <p:sp>
        <p:nvSpPr>
          <p:cNvPr id="11" name="Action Button: Custom 10">
            <a:hlinkClick r:id="" action="ppaction://hlinkshowjump?jump=nextslide" highlightClick="1"/>
          </p:cNvPr>
          <p:cNvSpPr/>
          <p:nvPr/>
        </p:nvSpPr>
        <p:spPr>
          <a:xfrm>
            <a:off x="8534400" y="6172200"/>
            <a:ext cx="609600" cy="6858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2258" y="2025908"/>
            <a:ext cx="8215711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calavera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azúcar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– sugar skull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Sugar skulls are used to adorn alters (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ofrendas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 and can </a:t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be eaten.  They are decorated with bright colors!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tradition of making Sugar Skulls came from the 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17</a:t>
            </a:r>
            <a:r>
              <a:rPr lang="en-US" sz="2800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century when Mexico was lacking in money, 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but not in sugar.  The skulls often had the name of a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loved one on the forehead and was an outward display </a:t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that showed that you hoped that person’s spirit would </a:t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come visit you.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3 medium decorated sugar skull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320" y="304800"/>
            <a:ext cx="3669284" cy="161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Ben\AppData\Local\Microsoft\Windows\Temporary Internet Files\Content.IE5\80UXZ7EA\MP900444247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4400" y="6175023"/>
            <a:ext cx="457200" cy="682977"/>
          </a:xfrm>
          <a:prstGeom prst="rect">
            <a:avLst/>
          </a:prstGeom>
          <a:noFill/>
        </p:spPr>
      </p:pic>
      <p:sp>
        <p:nvSpPr>
          <p:cNvPr id="5" name="Action Button: Custom 4">
            <a:hlinkClick r:id="" action="ppaction://hlinkshowjump?jump=nextslide" highlightClick="1"/>
          </p:cNvPr>
          <p:cNvSpPr/>
          <p:nvPr/>
        </p:nvSpPr>
        <p:spPr>
          <a:xfrm>
            <a:off x="8534400" y="6172200"/>
            <a:ext cx="609600" cy="6858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16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0.gstatic.com/images?q=tbn:ANd9GcTyML0tnpXntcN1Bz49Su1NkQljDuTlbem5nwpSA1OtPCiuPErhV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228600"/>
            <a:ext cx="2819400" cy="309607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609600" y="3810000"/>
            <a:ext cx="7696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Pan de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Muerto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– “dead bread” or bread of the dead</a:t>
            </a:r>
          </a:p>
          <a:p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It is a sweetened soft bread shaped like a bun, often decorated with bone-like pieces. It is eaten on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Día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de los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Muertos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at the gravesite or altar of the deceased.</a:t>
            </a:r>
          </a:p>
        </p:txBody>
      </p:sp>
      <p:pic>
        <p:nvPicPr>
          <p:cNvPr id="4" name="Picture 3" descr="C:\Users\Ben\AppData\Local\Microsoft\Windows\Temporary Internet Files\Content.IE5\80UXZ7EA\MP900444247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4400" y="6175023"/>
            <a:ext cx="457200" cy="682977"/>
          </a:xfrm>
          <a:prstGeom prst="rect">
            <a:avLst/>
          </a:prstGeom>
          <a:noFill/>
        </p:spPr>
      </p:pic>
      <p:sp>
        <p:nvSpPr>
          <p:cNvPr id="5" name="Action Button: Custom 4">
            <a:hlinkClick r:id="" action="ppaction://hlinkshowjump?jump=nextslide" highlightClick="1"/>
          </p:cNvPr>
          <p:cNvSpPr/>
          <p:nvPr/>
        </p:nvSpPr>
        <p:spPr>
          <a:xfrm>
            <a:off x="8534400" y="6172200"/>
            <a:ext cx="609600" cy="6858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381</Words>
  <Application>Microsoft Office PowerPoint</Application>
  <PresentationFormat>On-screen Show (4:3)</PresentationFormat>
  <Paragraphs>91</Paragraphs>
  <Slides>19</Slides>
  <Notes>0</Notes>
  <HiddenSlides>2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at Buffalo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Ben</dc:creator>
  <cp:lastModifiedBy>Labman</cp:lastModifiedBy>
  <cp:revision>38</cp:revision>
  <dcterms:created xsi:type="dcterms:W3CDTF">2011-10-25T00:36:53Z</dcterms:created>
  <dcterms:modified xsi:type="dcterms:W3CDTF">2011-11-01T20:33:37Z</dcterms:modified>
</cp:coreProperties>
</file>