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4660"/>
  </p:normalViewPr>
  <p:slideViewPr>
    <p:cSldViewPr>
      <p:cViewPr varScale="1">
        <p:scale>
          <a:sx n="110" d="100"/>
          <a:sy n="110" d="100"/>
        </p:scale>
        <p:origin x="-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D34E8-68BF-4FE7-87F6-288D41BBF300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935D-4CC5-41C3-A390-F0B22E4C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35D-4CC5-41C3-A390-F0B22E4CFC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E8F07-1E73-4F8A-B5EF-675732F742A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CE2A-77CF-4EE8-AD86-94F180A94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9.pn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grad%20work\icc%20523\proj3\commandsfull_data\prepara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Los </a:t>
            </a:r>
            <a:r>
              <a:rPr lang="en-US" sz="5400" dirty="0" err="1" smtClean="0">
                <a:solidFill>
                  <a:srgbClr val="FFFF00"/>
                </a:solidFill>
              </a:rPr>
              <a:t>mandatos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informales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stephanie.squadrito\Local Settings\Temporary Internet Files\Content.IE5\6JIH0DY9\MM90004105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62200"/>
            <a:ext cx="2057400" cy="1248508"/>
          </a:xfrm>
          <a:prstGeom prst="rect">
            <a:avLst/>
          </a:prstGeom>
          <a:noFill/>
        </p:spPr>
      </p:pic>
      <p:sp>
        <p:nvSpPr>
          <p:cNvPr id="14" name="Action Button: Custom 13">
            <a:hlinkClick r:id="rId3" action="ppaction://hlinksldjump" highlightClick="1"/>
          </p:cNvPr>
          <p:cNvSpPr/>
          <p:nvPr/>
        </p:nvSpPr>
        <p:spPr>
          <a:xfrm>
            <a:off x="4876800" y="4267200"/>
            <a:ext cx="4038600" cy="1676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¿</a:t>
            </a:r>
            <a:r>
              <a:rPr lang="en-US" sz="2800" b="1" dirty="0" err="1" smtClean="0">
                <a:solidFill>
                  <a:srgbClr val="FF0000"/>
                </a:solidFill>
              </a:rPr>
              <a:t>Cómo</a:t>
            </a:r>
            <a:r>
              <a:rPr lang="en-US" sz="2800" b="1" dirty="0" smtClean="0">
                <a:solidFill>
                  <a:srgbClr val="FF0000"/>
                </a:solidFill>
              </a:rPr>
              <a:t> se </a:t>
            </a:r>
            <a:r>
              <a:rPr lang="en-US" sz="2800" b="1" dirty="0" err="1" smtClean="0">
                <a:solidFill>
                  <a:srgbClr val="FF0000"/>
                </a:solidFill>
              </a:rPr>
              <a:t>forman</a:t>
            </a:r>
            <a:r>
              <a:rPr lang="en-US" sz="2800" b="1" dirty="0" smtClean="0">
                <a:solidFill>
                  <a:srgbClr val="FF0000"/>
                </a:solidFill>
              </a:rPr>
              <a:t> los </a:t>
            </a:r>
            <a:r>
              <a:rPr lang="en-US" sz="2800" b="1" dirty="0" err="1" smtClean="0">
                <a:solidFill>
                  <a:srgbClr val="FF0000"/>
                </a:solidFill>
              </a:rPr>
              <a:t>mandatos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informales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ction Button: Custom 14">
            <a:hlinkClick r:id="" action="ppaction://hlinkshowjump?jump=nextslide" highlightClick="1"/>
          </p:cNvPr>
          <p:cNvSpPr/>
          <p:nvPr/>
        </p:nvSpPr>
        <p:spPr>
          <a:xfrm>
            <a:off x="228600" y="4267200"/>
            <a:ext cx="4038600" cy="1676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¿</a:t>
            </a:r>
            <a:r>
              <a:rPr lang="en-US" sz="2800" b="1" dirty="0" err="1" smtClean="0">
                <a:solidFill>
                  <a:srgbClr val="FF0000"/>
                </a:solidFill>
              </a:rPr>
              <a:t>Cuándo</a:t>
            </a:r>
            <a:r>
              <a:rPr lang="en-US" sz="2800" b="1" dirty="0" smtClean="0">
                <a:solidFill>
                  <a:srgbClr val="FF0000"/>
                </a:solidFill>
              </a:rPr>
              <a:t> los </a:t>
            </a:r>
            <a:r>
              <a:rPr lang="en-US" sz="2800" b="1" dirty="0" err="1" smtClean="0">
                <a:solidFill>
                  <a:srgbClr val="FF0000"/>
                </a:solidFill>
              </a:rPr>
              <a:t>usas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¿Qué debes hacer?</a:t>
            </a:r>
            <a:br>
              <a:rPr lang="es-EC" dirty="0" smtClean="0">
                <a:solidFill>
                  <a:srgbClr val="00B0F0"/>
                </a:solidFill>
              </a:rPr>
            </a:br>
            <a:r>
              <a:rPr lang="es-EC" i="1" dirty="0" err="1" smtClean="0">
                <a:solidFill>
                  <a:srgbClr val="00B0F0"/>
                </a:solidFill>
              </a:rPr>
              <a:t>What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should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you</a:t>
            </a:r>
            <a:r>
              <a:rPr lang="es-EC" i="1" dirty="0" smtClean="0">
                <a:solidFill>
                  <a:srgbClr val="00B0F0"/>
                </a:solidFill>
              </a:rPr>
              <a:t> do?</a:t>
            </a:r>
            <a:endParaRPr lang="en-US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048000" y="2286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Go now.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048000" y="4572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 good.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048000" y="3429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Leave early.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5" descr="C:\Documents and Settings\stephanie.squadrito\Local Settings\Temporary Internet Files\Content.IE5\MURBQ1SE\MC9004398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0"/>
            <a:ext cx="2423531" cy="1524000"/>
          </a:xfrm>
          <a:prstGeom prst="rect">
            <a:avLst/>
          </a:prstGeom>
          <a:noFill/>
        </p:spPr>
      </p:pic>
      <p:pic>
        <p:nvPicPr>
          <p:cNvPr id="9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828800"/>
            <a:ext cx="745067" cy="838200"/>
          </a:xfrm>
          <a:prstGeom prst="rect">
            <a:avLst/>
          </a:prstGeom>
          <a:noFill/>
        </p:spPr>
      </p:pic>
      <p:pic>
        <p:nvPicPr>
          <p:cNvPr id="10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105400"/>
            <a:ext cx="745067" cy="838200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7924800" y="5943600"/>
            <a:ext cx="914400" cy="6096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al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sal.wav"/>
          </p:nvPr>
        </p:nvPicPr>
        <p:blipFill>
          <a:blip r:embed="rId5" cstate="print"/>
          <a:stretch>
            <a:fillRect/>
          </a:stretch>
        </p:blipFill>
        <p:spPr>
          <a:xfrm>
            <a:off x="914400" y="3352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¿Qué debes hacer?</a:t>
            </a:r>
            <a:br>
              <a:rPr lang="es-EC" dirty="0" smtClean="0">
                <a:solidFill>
                  <a:srgbClr val="00B0F0"/>
                </a:solidFill>
              </a:rPr>
            </a:br>
            <a:r>
              <a:rPr lang="es-EC" i="1" dirty="0" err="1" smtClean="0">
                <a:solidFill>
                  <a:srgbClr val="00B0F0"/>
                </a:solidFill>
              </a:rPr>
              <a:t>What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should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you</a:t>
            </a:r>
            <a:r>
              <a:rPr lang="es-EC" i="1" dirty="0" smtClean="0">
                <a:solidFill>
                  <a:srgbClr val="00B0F0"/>
                </a:solidFill>
              </a:rPr>
              <a:t> do?</a:t>
            </a:r>
            <a:endParaRPr lang="en-US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2971800" y="2286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Eat the fish.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2971800" y="50292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Go to the market.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971800" y="36576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Make the dessert.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914400" cy="6096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745067" cy="838200"/>
          </a:xfrm>
          <a:prstGeom prst="rect">
            <a:avLst/>
          </a:prstGeom>
          <a:noFill/>
        </p:spPr>
      </p:pic>
      <p:pic>
        <p:nvPicPr>
          <p:cNvPr id="10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81400"/>
            <a:ext cx="745067" cy="838200"/>
          </a:xfrm>
          <a:prstGeom prst="rect">
            <a:avLst/>
          </a:prstGeom>
          <a:noFill/>
        </p:spPr>
      </p:pic>
      <p:pic>
        <p:nvPicPr>
          <p:cNvPr id="11" name="Picture 5" descr="C:\Documents and Settings\stephanie.squadrito\Local Settings\Temporary Internet Files\Content.IE5\MURBQ1SE\MC9004398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724400"/>
            <a:ext cx="2665884" cy="1676400"/>
          </a:xfrm>
          <a:prstGeom prst="rect">
            <a:avLst/>
          </a:prstGeom>
          <a:noFill/>
        </p:spPr>
      </p:pic>
      <p:pic>
        <p:nvPicPr>
          <p:cNvPr id="13" name="ve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ve.wav"/>
          </p:nvPr>
        </p:nvPicPr>
        <p:blipFill>
          <a:blip r:embed="rId5" cstate="print"/>
          <a:stretch>
            <a:fillRect/>
          </a:stretch>
        </p:blipFill>
        <p:spPr>
          <a:xfrm>
            <a:off x="838200" y="33528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7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¿Qué debes hacer?</a:t>
            </a:r>
            <a:br>
              <a:rPr lang="es-EC" dirty="0" smtClean="0">
                <a:solidFill>
                  <a:srgbClr val="00B0F0"/>
                </a:solidFill>
              </a:rPr>
            </a:br>
            <a:r>
              <a:rPr lang="es-EC" i="1" dirty="0" err="1" smtClean="0">
                <a:solidFill>
                  <a:srgbClr val="00B0F0"/>
                </a:solidFill>
              </a:rPr>
              <a:t>What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should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you</a:t>
            </a:r>
            <a:r>
              <a:rPr lang="es-EC" i="1" dirty="0" smtClean="0">
                <a:solidFill>
                  <a:srgbClr val="00B0F0"/>
                </a:solidFill>
              </a:rPr>
              <a:t> do?</a:t>
            </a:r>
            <a:endParaRPr lang="en-US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048000" y="2286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Try the bread.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048000" y="48006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Ask for the bill.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048000" y="35052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Prepare the chicken.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924800" y="6019800"/>
            <a:ext cx="914400" cy="6096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 descr="C:\Documents and Settings\stephanie.squadrito\Local Settings\Temporary Internet Files\Content.IE5\MURBQ1SE\MC9004398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2665884" cy="1676400"/>
          </a:xfrm>
          <a:prstGeom prst="rect">
            <a:avLst/>
          </a:prstGeom>
          <a:noFill/>
        </p:spPr>
      </p:pic>
      <p:pic>
        <p:nvPicPr>
          <p:cNvPr id="10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733800"/>
            <a:ext cx="745067" cy="838200"/>
          </a:xfrm>
          <a:prstGeom prst="rect">
            <a:avLst/>
          </a:prstGeom>
          <a:noFill/>
        </p:spPr>
      </p:pic>
      <p:pic>
        <p:nvPicPr>
          <p:cNvPr id="11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181600"/>
            <a:ext cx="745067" cy="838200"/>
          </a:xfrm>
          <a:prstGeom prst="rect">
            <a:avLst/>
          </a:prstGeom>
          <a:noFill/>
        </p:spPr>
      </p:pic>
      <p:pic>
        <p:nvPicPr>
          <p:cNvPr id="13" name="prueb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prueba.wav"/>
          </p:nvPr>
        </p:nvPicPr>
        <p:blipFill>
          <a:blip r:embed="rId5" cstate="print"/>
          <a:stretch>
            <a:fillRect/>
          </a:stretch>
        </p:blipFill>
        <p:spPr>
          <a:xfrm>
            <a:off x="990600" y="32004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¿Qué debes hacer?</a:t>
            </a:r>
            <a:br>
              <a:rPr lang="es-EC" dirty="0" smtClean="0">
                <a:solidFill>
                  <a:srgbClr val="00B0F0"/>
                </a:solidFill>
              </a:rPr>
            </a:br>
            <a:r>
              <a:rPr lang="es-EC" i="1" dirty="0" err="1" smtClean="0">
                <a:solidFill>
                  <a:srgbClr val="00B0F0"/>
                </a:solidFill>
              </a:rPr>
              <a:t>What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should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you</a:t>
            </a:r>
            <a:r>
              <a:rPr lang="es-EC" i="1" dirty="0" smtClean="0">
                <a:solidFill>
                  <a:srgbClr val="00B0F0"/>
                </a:solidFill>
              </a:rPr>
              <a:t> do?</a:t>
            </a:r>
            <a:endParaRPr lang="en-US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048000" y="2286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Try the dinner.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048000" y="46482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Bring the soft drinks.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048000" y="35052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Eat the cake.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914400" cy="6096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745067" cy="838200"/>
          </a:xfrm>
          <a:prstGeom prst="rect">
            <a:avLst/>
          </a:prstGeom>
          <a:noFill/>
        </p:spPr>
      </p:pic>
      <p:pic>
        <p:nvPicPr>
          <p:cNvPr id="10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86000"/>
            <a:ext cx="745067" cy="838200"/>
          </a:xfrm>
          <a:prstGeom prst="rect">
            <a:avLst/>
          </a:prstGeom>
          <a:noFill/>
        </p:spPr>
      </p:pic>
      <p:pic>
        <p:nvPicPr>
          <p:cNvPr id="11" name="Picture 5" descr="C:\Documents and Settings\stephanie.squadrito\Local Settings\Temporary Internet Files\Content.IE5\MURBQ1SE\MC9004398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648200"/>
            <a:ext cx="2665884" cy="1676400"/>
          </a:xfrm>
          <a:prstGeom prst="rect">
            <a:avLst/>
          </a:prstGeom>
          <a:noFill/>
        </p:spPr>
      </p:pic>
      <p:pic>
        <p:nvPicPr>
          <p:cNvPr id="13" name="trae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trae.wav"/>
          </p:nvPr>
        </p:nvPicPr>
        <p:blipFill>
          <a:blip r:embed="rId5" cstate="print"/>
          <a:stretch>
            <a:fillRect/>
          </a:stretch>
        </p:blipFill>
        <p:spPr>
          <a:xfrm>
            <a:off x="990600" y="32004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5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¿Qué debes hacer?</a:t>
            </a:r>
            <a:br>
              <a:rPr lang="es-EC" dirty="0" smtClean="0">
                <a:solidFill>
                  <a:srgbClr val="00B0F0"/>
                </a:solidFill>
              </a:rPr>
            </a:br>
            <a:r>
              <a:rPr lang="es-EC" i="1" dirty="0" err="1" smtClean="0">
                <a:solidFill>
                  <a:srgbClr val="00B0F0"/>
                </a:solidFill>
              </a:rPr>
              <a:t>What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should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you</a:t>
            </a:r>
            <a:r>
              <a:rPr lang="es-EC" i="1" dirty="0" smtClean="0">
                <a:solidFill>
                  <a:srgbClr val="00B0F0"/>
                </a:solidFill>
              </a:rPr>
              <a:t> do?</a:t>
            </a:r>
            <a:endParaRPr lang="en-US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048000" y="2286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Come to the mall.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048000" y="48006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Mix the vegetables.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048000" y="35814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Eat the chicken.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001000" y="6019800"/>
            <a:ext cx="914400" cy="6096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 descr="C:\Documents and Settings\stephanie.squadrito\Local Settings\Temporary Internet Files\Content.IE5\MURBQ1SE\MC9004398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24200"/>
            <a:ext cx="2665884" cy="1676400"/>
          </a:xfrm>
          <a:prstGeom prst="rect">
            <a:avLst/>
          </a:prstGeom>
          <a:noFill/>
        </p:spPr>
      </p:pic>
      <p:pic>
        <p:nvPicPr>
          <p:cNvPr id="10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981200"/>
            <a:ext cx="745067" cy="838200"/>
          </a:xfrm>
          <a:prstGeom prst="rect">
            <a:avLst/>
          </a:prstGeom>
          <a:noFill/>
        </p:spPr>
      </p:pic>
      <p:pic>
        <p:nvPicPr>
          <p:cNvPr id="11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181600"/>
            <a:ext cx="745067" cy="838200"/>
          </a:xfrm>
          <a:prstGeom prst="rect">
            <a:avLst/>
          </a:prstGeom>
          <a:noFill/>
        </p:spPr>
      </p:pic>
      <p:pic>
        <p:nvPicPr>
          <p:cNvPr id="13" name="come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come.wav"/>
          </p:nvPr>
        </p:nvPicPr>
        <p:blipFill>
          <a:blip r:embed="rId5" cstate="print"/>
          <a:stretch>
            <a:fillRect/>
          </a:stretch>
        </p:blipFill>
        <p:spPr>
          <a:xfrm>
            <a:off x="1066800" y="32004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¿Qué debes hacer?</a:t>
            </a:r>
            <a:br>
              <a:rPr lang="es-EC" dirty="0" smtClean="0">
                <a:solidFill>
                  <a:srgbClr val="00B0F0"/>
                </a:solidFill>
              </a:rPr>
            </a:br>
            <a:r>
              <a:rPr lang="es-EC" i="1" dirty="0" err="1" smtClean="0">
                <a:solidFill>
                  <a:srgbClr val="00B0F0"/>
                </a:solidFill>
              </a:rPr>
              <a:t>What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should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you</a:t>
            </a:r>
            <a:r>
              <a:rPr lang="es-EC" i="1" dirty="0" smtClean="0">
                <a:solidFill>
                  <a:srgbClr val="00B0F0"/>
                </a:solidFill>
              </a:rPr>
              <a:t> do?</a:t>
            </a:r>
            <a:endParaRPr lang="en-US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048000" y="2286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Mix the fruit.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048000" y="47244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Cut the salad.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048000" y="35052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Prepare the vegetables.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924800" y="5943600"/>
            <a:ext cx="914400" cy="6096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745067" cy="838200"/>
          </a:xfrm>
          <a:prstGeom prst="rect">
            <a:avLst/>
          </a:prstGeom>
          <a:noFill/>
        </p:spPr>
      </p:pic>
      <p:pic>
        <p:nvPicPr>
          <p:cNvPr id="10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105400"/>
            <a:ext cx="745067" cy="838200"/>
          </a:xfrm>
          <a:prstGeom prst="rect">
            <a:avLst/>
          </a:prstGeom>
          <a:noFill/>
        </p:spPr>
      </p:pic>
      <p:pic>
        <p:nvPicPr>
          <p:cNvPr id="11" name="Picture 5" descr="C:\Documents and Settings\stephanie.squadrito\Local Settings\Temporary Internet Files\Content.IE5\MURBQ1SE\MC9004398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0"/>
            <a:ext cx="2665884" cy="1676400"/>
          </a:xfrm>
          <a:prstGeom prst="rect">
            <a:avLst/>
          </a:prstGeom>
          <a:noFill/>
        </p:spPr>
      </p:pic>
      <p:pic>
        <p:nvPicPr>
          <p:cNvPr id="13" name="mezcl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mezcla.wav"/>
          </p:nvPr>
        </p:nvPicPr>
        <p:blipFill>
          <a:blip r:embed="rId5" cstate="print"/>
          <a:stretch>
            <a:fillRect/>
          </a:stretch>
        </p:blipFill>
        <p:spPr>
          <a:xfrm>
            <a:off x="1066800" y="32004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¡</a:t>
            </a:r>
            <a:r>
              <a:rPr lang="en-US" sz="8800" dirty="0" err="1" smtClean="0">
                <a:solidFill>
                  <a:srgbClr val="FF0000"/>
                </a:solidFill>
              </a:rPr>
              <a:t>Felicidades</a:t>
            </a:r>
            <a:r>
              <a:rPr lang="en-US" sz="8800" dirty="0" smtClean="0">
                <a:solidFill>
                  <a:srgbClr val="FF0000"/>
                </a:solidFill>
              </a:rPr>
              <a:t>!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00B0F0"/>
                </a:solidFill>
                <a:latin typeface="+mj-lt"/>
              </a:rPr>
              <a:t>¡</a:t>
            </a:r>
            <a:r>
              <a:rPr lang="en-US" sz="4800" dirty="0" err="1" smtClean="0">
                <a:solidFill>
                  <a:srgbClr val="00B0F0"/>
                </a:solidFill>
                <a:latin typeface="+mj-lt"/>
              </a:rPr>
              <a:t>Ya</a:t>
            </a:r>
            <a:r>
              <a:rPr lang="en-US" sz="4800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+mj-lt"/>
              </a:rPr>
              <a:t>sabes</a:t>
            </a:r>
            <a:r>
              <a:rPr lang="en-US" sz="4800" dirty="0" smtClean="0">
                <a:solidFill>
                  <a:srgbClr val="00B0F0"/>
                </a:solidFill>
                <a:latin typeface="+mj-lt"/>
              </a:rPr>
              <a:t>  </a:t>
            </a:r>
            <a:r>
              <a:rPr lang="en-US" sz="4800" dirty="0" err="1" smtClean="0">
                <a:solidFill>
                  <a:srgbClr val="00B0F0"/>
                </a:solidFill>
                <a:latin typeface="+mj-lt"/>
              </a:rPr>
              <a:t>formar</a:t>
            </a:r>
            <a:r>
              <a:rPr lang="en-US" sz="4800" dirty="0" smtClean="0">
                <a:solidFill>
                  <a:srgbClr val="00B0F0"/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00B0F0"/>
                </a:solidFill>
                <a:latin typeface="+mj-lt"/>
              </a:rPr>
              <a:t>los </a:t>
            </a:r>
            <a:r>
              <a:rPr lang="en-US" sz="4800" dirty="0" err="1" smtClean="0">
                <a:solidFill>
                  <a:srgbClr val="00B0F0"/>
                </a:solidFill>
                <a:latin typeface="+mj-lt"/>
              </a:rPr>
              <a:t>mandatos</a:t>
            </a:r>
            <a:r>
              <a:rPr lang="en-US" sz="4800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+mj-lt"/>
              </a:rPr>
              <a:t>informales</a:t>
            </a:r>
            <a:r>
              <a:rPr lang="en-US" sz="4800" dirty="0" smtClean="0">
                <a:solidFill>
                  <a:srgbClr val="00B0F0"/>
                </a:solidFill>
                <a:latin typeface="+mj-lt"/>
              </a:rPr>
              <a:t>!</a:t>
            </a:r>
            <a:endParaRPr lang="en-US" sz="4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20556583">
            <a:off x="745910" y="1823945"/>
            <a:ext cx="1596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¡Come!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289437">
            <a:off x="3555549" y="1707678"/>
            <a:ext cx="195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¡</a:t>
            </a:r>
            <a:r>
              <a:rPr lang="en-US" sz="3600" dirty="0" err="1" smtClean="0">
                <a:solidFill>
                  <a:srgbClr val="FFFF00"/>
                </a:solidFill>
              </a:rPr>
              <a:t>Prepara</a:t>
            </a:r>
            <a:r>
              <a:rPr lang="en-US" sz="3600" dirty="0" smtClean="0">
                <a:solidFill>
                  <a:srgbClr val="FFFF00"/>
                </a:solidFill>
              </a:rPr>
              <a:t>!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469171">
            <a:off x="6608170" y="1804474"/>
            <a:ext cx="1843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¡</a:t>
            </a:r>
            <a:r>
              <a:rPr lang="en-US" sz="3600" dirty="0" err="1" smtClean="0">
                <a:solidFill>
                  <a:srgbClr val="FFFF00"/>
                </a:solidFill>
              </a:rPr>
              <a:t>Mezcla</a:t>
            </a:r>
            <a:r>
              <a:rPr lang="en-US" sz="3600" dirty="0" smtClean="0">
                <a:solidFill>
                  <a:srgbClr val="FFFF00"/>
                </a:solidFill>
              </a:rPr>
              <a:t>!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021929">
            <a:off x="982482" y="5040110"/>
            <a:ext cx="1211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¡</a:t>
            </a:r>
            <a:r>
              <a:rPr lang="en-US" sz="3600" dirty="0" err="1" smtClean="0">
                <a:solidFill>
                  <a:srgbClr val="FFFF00"/>
                </a:solidFill>
              </a:rPr>
              <a:t>pon</a:t>
            </a:r>
            <a:r>
              <a:rPr lang="en-US" sz="3600" dirty="0" smtClean="0">
                <a:solidFill>
                  <a:srgbClr val="FFFF00"/>
                </a:solidFill>
              </a:rPr>
              <a:t>!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5029200"/>
            <a:ext cx="114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¡</a:t>
            </a:r>
            <a:r>
              <a:rPr lang="en-US" sz="3600" dirty="0" err="1" smtClean="0">
                <a:solidFill>
                  <a:srgbClr val="FFFF00"/>
                </a:solidFill>
              </a:rPr>
              <a:t>haz</a:t>
            </a:r>
            <a:r>
              <a:rPr lang="en-US" sz="3600" dirty="0" smtClean="0">
                <a:solidFill>
                  <a:srgbClr val="FFFF00"/>
                </a:solidFill>
              </a:rPr>
              <a:t>!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151963">
            <a:off x="3548938" y="5414445"/>
            <a:ext cx="2022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¡</a:t>
            </a:r>
            <a:r>
              <a:rPr lang="en-US" sz="3600" dirty="0" err="1" smtClean="0">
                <a:solidFill>
                  <a:srgbClr val="FFFF00"/>
                </a:solidFill>
              </a:rPr>
              <a:t>Compra</a:t>
            </a:r>
            <a:r>
              <a:rPr lang="en-US" sz="3600" dirty="0" smtClean="0">
                <a:solidFill>
                  <a:srgbClr val="FFFF00"/>
                </a:solidFill>
              </a:rPr>
              <a:t>!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Los </a:t>
            </a:r>
            <a:r>
              <a:rPr lang="en-US" dirty="0" err="1" smtClean="0">
                <a:solidFill>
                  <a:srgbClr val="FFFF00"/>
                </a:solidFill>
              </a:rPr>
              <a:t>usos</a:t>
            </a:r>
            <a:r>
              <a:rPr lang="en-US" dirty="0" smtClean="0">
                <a:solidFill>
                  <a:srgbClr val="FFFF00"/>
                </a:solidFill>
              </a:rPr>
              <a:t> de los </a:t>
            </a:r>
            <a:r>
              <a:rPr lang="en-US" dirty="0" err="1" smtClean="0">
                <a:solidFill>
                  <a:srgbClr val="FFFF00"/>
                </a:solidFill>
              </a:rPr>
              <a:t>mandatos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informales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 use affirmative informal commands to tell people to do something.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 use these types of commands with people we address in the </a:t>
            </a:r>
            <a:r>
              <a:rPr lang="en-US" dirty="0" err="1" smtClean="0">
                <a:solidFill>
                  <a:srgbClr val="FF0000"/>
                </a:solidFill>
              </a:rPr>
              <a:t>tú</a:t>
            </a:r>
            <a:r>
              <a:rPr lang="en-US" dirty="0" smtClean="0">
                <a:solidFill>
                  <a:srgbClr val="FF0000"/>
                </a:solidFill>
              </a:rPr>
              <a:t> form. 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ction Button: Back or Previous 7">
            <a:hlinkClick r:id="" action="ppaction://hlinkshowjump?jump=firstslide" highlightClick="1"/>
          </p:cNvPr>
          <p:cNvSpPr/>
          <p:nvPr/>
        </p:nvSpPr>
        <p:spPr>
          <a:xfrm>
            <a:off x="457200" y="6019800"/>
            <a:ext cx="685800" cy="53340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¿</a:t>
            </a:r>
            <a:r>
              <a:rPr lang="en-US" sz="4000" dirty="0" err="1" smtClean="0">
                <a:solidFill>
                  <a:srgbClr val="FFFF00"/>
                </a:solidFill>
              </a:rPr>
              <a:t>Cómo</a:t>
            </a:r>
            <a:r>
              <a:rPr lang="en-US" sz="4000" dirty="0" smtClean="0">
                <a:solidFill>
                  <a:srgbClr val="FFFF00"/>
                </a:solidFill>
              </a:rPr>
              <a:t> se </a:t>
            </a:r>
            <a:r>
              <a:rPr lang="en-US" sz="4000" dirty="0" err="1" smtClean="0">
                <a:solidFill>
                  <a:srgbClr val="FFFF00"/>
                </a:solidFill>
              </a:rPr>
              <a:t>forman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los </a:t>
            </a:r>
            <a:r>
              <a:rPr lang="en-US" sz="4000" dirty="0" err="1" smtClean="0">
                <a:solidFill>
                  <a:srgbClr val="FFFF00"/>
                </a:solidFill>
              </a:rPr>
              <a:t>mandatos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informales</a:t>
            </a:r>
            <a:r>
              <a:rPr lang="en-US" sz="4000" dirty="0" smtClean="0">
                <a:solidFill>
                  <a:srgbClr val="FFFF00"/>
                </a:solidFill>
              </a:rPr>
              <a:t>?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Conjugate the verb  to the </a:t>
            </a:r>
            <a:r>
              <a:rPr lang="en-US" u="sng" dirty="0" smtClean="0">
                <a:solidFill>
                  <a:srgbClr val="FF0000"/>
                </a:solidFill>
              </a:rPr>
              <a:t>3</a:t>
            </a:r>
            <a:r>
              <a:rPr lang="en-US" u="sng" baseline="30000" dirty="0" smtClean="0">
                <a:solidFill>
                  <a:srgbClr val="FF0000"/>
                </a:solidFill>
              </a:rPr>
              <a:t>rd</a:t>
            </a:r>
            <a:r>
              <a:rPr lang="en-US" u="sng" dirty="0" smtClean="0">
                <a:solidFill>
                  <a:srgbClr val="FF0000"/>
                </a:solidFill>
              </a:rPr>
              <a:t> person singular </a:t>
            </a:r>
            <a:r>
              <a:rPr lang="en-US" dirty="0" smtClean="0">
                <a:solidFill>
                  <a:srgbClr val="FF0000"/>
                </a:solidFill>
              </a:rPr>
              <a:t>(the </a:t>
            </a:r>
            <a:r>
              <a:rPr lang="en-US" dirty="0" err="1" smtClean="0">
                <a:solidFill>
                  <a:srgbClr val="FF0000"/>
                </a:solidFill>
              </a:rPr>
              <a:t>él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ella</a:t>
            </a:r>
            <a:r>
              <a:rPr lang="en-US" dirty="0" smtClean="0">
                <a:solidFill>
                  <a:srgbClr val="FF0000"/>
                </a:solidFill>
              </a:rPr>
              <a:t>) form.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Ejemplo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Bailar</a:t>
            </a:r>
            <a:r>
              <a:rPr lang="en-US" dirty="0" smtClean="0">
                <a:solidFill>
                  <a:srgbClr val="FF0000"/>
                </a:solidFill>
              </a:rPr>
              <a:t> 	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	</a:t>
            </a: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¡</a:t>
            </a:r>
            <a:r>
              <a:rPr lang="en-US" dirty="0" err="1" smtClean="0">
                <a:solidFill>
                  <a:srgbClr val="00B0F0"/>
                </a:solidFill>
                <a:sym typeface="Wingdings" pitchFamily="2" charset="2"/>
              </a:rPr>
              <a:t>Baila</a:t>
            </a: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!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Comer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	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	</a:t>
            </a: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¡Come!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Escribir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	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	</a:t>
            </a: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¡</a:t>
            </a:r>
            <a:r>
              <a:rPr lang="en-US" dirty="0" err="1" smtClean="0">
                <a:solidFill>
                  <a:srgbClr val="00B0F0"/>
                </a:solidFill>
                <a:sym typeface="Wingdings" pitchFamily="2" charset="2"/>
              </a:rPr>
              <a:t>Escribe</a:t>
            </a: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133600" y="5867400"/>
            <a:ext cx="5029200" cy="7620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¡HAY IRREGULARES!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firstslide" highlightClick="1"/>
          </p:cNvPr>
          <p:cNvSpPr/>
          <p:nvPr/>
        </p:nvSpPr>
        <p:spPr>
          <a:xfrm>
            <a:off x="304800" y="6096000"/>
            <a:ext cx="762000" cy="53340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¡Los </a:t>
            </a:r>
            <a:r>
              <a:rPr lang="en-US" dirty="0" err="1" smtClean="0">
                <a:solidFill>
                  <a:srgbClr val="FFFF00"/>
                </a:solidFill>
              </a:rPr>
              <a:t>irregulares</a:t>
            </a:r>
            <a:r>
              <a:rPr lang="en-US" dirty="0" smtClean="0">
                <a:solidFill>
                  <a:srgbClr val="FFFF00"/>
                </a:solidFill>
              </a:rPr>
              <a:t>!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524000"/>
          <a:ext cx="6858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Decir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F0"/>
                          </a:solidFill>
                        </a:rPr>
                        <a:t>Di</a:t>
                      </a:r>
                      <a:endParaRPr lang="en-US" sz="2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Hacer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B0F0"/>
                          </a:solidFill>
                        </a:rPr>
                        <a:t>Haz</a:t>
                      </a:r>
                      <a:endParaRPr lang="en-US" sz="2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Ser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B0F0"/>
                          </a:solidFill>
                        </a:rPr>
                        <a:t>Sé</a:t>
                      </a:r>
                      <a:endParaRPr lang="en-US" sz="2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Ir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B0F0"/>
                          </a:solidFill>
                        </a:rPr>
                        <a:t>Ve</a:t>
                      </a:r>
                      <a:endParaRPr lang="en-US" sz="2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Venir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B0F0"/>
                          </a:solidFill>
                        </a:rPr>
                        <a:t>Ven</a:t>
                      </a:r>
                      <a:endParaRPr lang="en-US" sz="2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Tener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F0"/>
                          </a:solidFill>
                        </a:rPr>
                        <a:t>Ten</a:t>
                      </a:r>
                      <a:endParaRPr lang="en-US" sz="2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Poner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B0F0"/>
                          </a:solidFill>
                        </a:rPr>
                        <a:t>Pon</a:t>
                      </a:r>
                      <a:endParaRPr lang="en-US" sz="2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Salir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F0"/>
                          </a:solidFill>
                        </a:rPr>
                        <a:t>Sal </a:t>
                      </a:r>
                      <a:endParaRPr lang="en-US" sz="2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3810000" y="6096000"/>
            <a:ext cx="2057400" cy="533400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¡A </a:t>
            </a:r>
            <a:r>
              <a:rPr lang="en-US" sz="2400" b="1" dirty="0" err="1" smtClean="0">
                <a:solidFill>
                  <a:schemeClr val="tx1"/>
                </a:solidFill>
              </a:rPr>
              <a:t>practicar</a:t>
            </a:r>
            <a:r>
              <a:rPr lang="en-US" sz="2400" b="1" dirty="0" smtClean="0">
                <a:solidFill>
                  <a:schemeClr val="tx1"/>
                </a:solidFill>
              </a:rPr>
              <a:t>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Action Button: Back or Previous 5">
            <a:hlinkClick r:id="rId2" action="ppaction://hlinksldjump" highlightClick="1"/>
          </p:cNvPr>
          <p:cNvSpPr/>
          <p:nvPr/>
        </p:nvSpPr>
        <p:spPr>
          <a:xfrm>
            <a:off x="304800" y="6096000"/>
            <a:ext cx="762000" cy="53340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Documents and Settings\stephanie.squadrito\Local Settings\Temporary Internet Files\Content.IE5\DXN0NZ1G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812800" cy="91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00B0F0"/>
                </a:solidFill>
              </a:rPr>
              <a:t>¡Practiquemos!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Escucha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mandato</a:t>
            </a:r>
            <a:r>
              <a:rPr lang="en-US" dirty="0" smtClean="0">
                <a:solidFill>
                  <a:srgbClr val="FFFF00"/>
                </a:solidFill>
              </a:rPr>
              <a:t> y </a:t>
            </a:r>
            <a:r>
              <a:rPr lang="en-US" dirty="0" err="1" smtClean="0">
                <a:solidFill>
                  <a:srgbClr val="FFFF00"/>
                </a:solidFill>
              </a:rPr>
              <a:t>escoge</a:t>
            </a:r>
            <a:r>
              <a:rPr lang="en-US" dirty="0" smtClean="0">
                <a:solidFill>
                  <a:srgbClr val="FFFF00"/>
                </a:solidFill>
              </a:rPr>
              <a:t> la </a:t>
            </a:r>
            <a:r>
              <a:rPr lang="en-US" dirty="0" err="1" smtClean="0">
                <a:solidFill>
                  <a:srgbClr val="FFFF00"/>
                </a:solidFill>
              </a:rPr>
              <a:t>respuesta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correcta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3429000" y="3124200"/>
            <a:ext cx="2819400" cy="14478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://3.bp.blogspot.com/_snss6u0-WRI/TC9_T1pyPWI/AAAAAAAADXU/cnqJnoawfIg/s1600/list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0"/>
            <a:ext cx="1246207" cy="129540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486400"/>
            <a:ext cx="928687" cy="12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¿Qué debes hacer?</a:t>
            </a:r>
            <a:br>
              <a:rPr lang="es-EC" dirty="0" smtClean="0">
                <a:solidFill>
                  <a:srgbClr val="00B0F0"/>
                </a:solidFill>
              </a:rPr>
            </a:br>
            <a:r>
              <a:rPr lang="es-EC" sz="2200" i="1" dirty="0" err="1" smtClean="0">
                <a:solidFill>
                  <a:srgbClr val="00B0F0"/>
                </a:solidFill>
              </a:rPr>
              <a:t>What</a:t>
            </a:r>
            <a:r>
              <a:rPr lang="es-EC" sz="2200" i="1" dirty="0" smtClean="0">
                <a:solidFill>
                  <a:srgbClr val="00B0F0"/>
                </a:solidFill>
              </a:rPr>
              <a:t> </a:t>
            </a:r>
            <a:r>
              <a:rPr lang="es-EC" sz="2200" i="1" dirty="0" err="1" smtClean="0">
                <a:solidFill>
                  <a:srgbClr val="00B0F0"/>
                </a:solidFill>
              </a:rPr>
              <a:t>should</a:t>
            </a:r>
            <a:r>
              <a:rPr lang="es-EC" sz="2200" i="1" dirty="0" smtClean="0">
                <a:solidFill>
                  <a:srgbClr val="00B0F0"/>
                </a:solidFill>
              </a:rPr>
              <a:t> </a:t>
            </a:r>
            <a:r>
              <a:rPr lang="es-EC" sz="2200" i="1" dirty="0" err="1" smtClean="0">
                <a:solidFill>
                  <a:srgbClr val="00B0F0"/>
                </a:solidFill>
              </a:rPr>
              <a:t>you</a:t>
            </a:r>
            <a:r>
              <a:rPr lang="es-EC" sz="2200" i="1" dirty="0" smtClean="0">
                <a:solidFill>
                  <a:srgbClr val="00B0F0"/>
                </a:solidFill>
              </a:rPr>
              <a:t> do?</a:t>
            </a:r>
            <a:endParaRPr lang="es-EC" sz="2200" i="1" dirty="0">
              <a:solidFill>
                <a:srgbClr val="00B0F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7338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1524000"/>
            <a:ext cx="6477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3048000" y="2286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Prepare the food.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3048000" y="35052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Cook the chicken.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3048000" y="4953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Order the meat.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733800"/>
            <a:ext cx="745067" cy="838200"/>
          </a:xfrm>
          <a:prstGeom prst="rect">
            <a:avLst/>
          </a:prstGeom>
          <a:noFill/>
        </p:spPr>
      </p:pic>
      <p:pic>
        <p:nvPicPr>
          <p:cNvPr id="15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029200"/>
            <a:ext cx="745067" cy="838200"/>
          </a:xfrm>
          <a:prstGeom prst="rect">
            <a:avLst/>
          </a:prstGeom>
          <a:noFill/>
        </p:spPr>
      </p:pic>
      <p:pic>
        <p:nvPicPr>
          <p:cNvPr id="1029" name="Picture 5" descr="C:\Documents and Settings\stephanie.squadrito\Local Settings\Temporary Internet Files\Content.IE5\MURBQ1SE\MC9004398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600200"/>
            <a:ext cx="2665884" cy="1676400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7848600" y="6172200"/>
            <a:ext cx="914400" cy="4572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repar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14400" y="32004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¿Qué debes hacer?</a:t>
            </a:r>
            <a:br>
              <a:rPr lang="es-EC" dirty="0" smtClean="0">
                <a:solidFill>
                  <a:srgbClr val="00B0F0"/>
                </a:solidFill>
              </a:rPr>
            </a:br>
            <a:r>
              <a:rPr lang="es-EC" i="1" dirty="0" err="1" smtClean="0">
                <a:solidFill>
                  <a:srgbClr val="00B0F0"/>
                </a:solidFill>
              </a:rPr>
              <a:t>What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should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you</a:t>
            </a:r>
            <a:r>
              <a:rPr lang="es-EC" i="1" dirty="0" smtClean="0">
                <a:solidFill>
                  <a:srgbClr val="00B0F0"/>
                </a:solidFill>
              </a:rPr>
              <a:t> do?</a:t>
            </a:r>
            <a:endParaRPr lang="en-US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2971800" y="2286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Order the salad.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2971800" y="50292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Set the 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2971800" y="36576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Cut the fruit.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5" descr="C:\Documents and Settings\stephanie.squadrito\Local Settings\Temporary Internet Files\Content.IE5\MURBQ1SE\MC9004398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0600"/>
            <a:ext cx="2665884" cy="1676400"/>
          </a:xfrm>
          <a:prstGeom prst="rect">
            <a:avLst/>
          </a:prstGeom>
          <a:noFill/>
        </p:spPr>
      </p:pic>
      <p:pic>
        <p:nvPicPr>
          <p:cNvPr id="9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745067" cy="838200"/>
          </a:xfrm>
          <a:prstGeom prst="rect">
            <a:avLst/>
          </a:prstGeom>
          <a:noFill/>
        </p:spPr>
      </p:pic>
      <p:pic>
        <p:nvPicPr>
          <p:cNvPr id="10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81200"/>
            <a:ext cx="745067" cy="838200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7696200" y="228600"/>
            <a:ext cx="914400" cy="6096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on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pon.wav"/>
          </p:nvPr>
        </p:nvPicPr>
        <p:blipFill>
          <a:blip r:embed="rId5" cstate="print"/>
          <a:stretch>
            <a:fillRect/>
          </a:stretch>
        </p:blipFill>
        <p:spPr>
          <a:xfrm>
            <a:off x="838200" y="32004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¿Qué debes hacer?</a:t>
            </a:r>
            <a:br>
              <a:rPr lang="es-EC" dirty="0" smtClean="0">
                <a:solidFill>
                  <a:srgbClr val="00B0F0"/>
                </a:solidFill>
              </a:rPr>
            </a:br>
            <a:r>
              <a:rPr lang="es-EC" i="1" dirty="0" err="1" smtClean="0">
                <a:solidFill>
                  <a:srgbClr val="00B0F0"/>
                </a:solidFill>
              </a:rPr>
              <a:t>What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should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you</a:t>
            </a:r>
            <a:r>
              <a:rPr lang="es-EC" i="1" dirty="0" smtClean="0">
                <a:solidFill>
                  <a:srgbClr val="00B0F0"/>
                </a:solidFill>
              </a:rPr>
              <a:t> do?</a:t>
            </a:r>
            <a:endParaRPr lang="en-US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048000" y="2286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 the homework.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048000" y="47244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Leave now.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048000" y="35052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Take out the trash.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800600"/>
            <a:ext cx="745067" cy="838200"/>
          </a:xfrm>
          <a:prstGeom prst="rect">
            <a:avLst/>
          </a:prstGeom>
          <a:noFill/>
        </p:spPr>
      </p:pic>
      <p:pic>
        <p:nvPicPr>
          <p:cNvPr id="12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745067" cy="838200"/>
          </a:xfrm>
          <a:prstGeom prst="rect">
            <a:avLst/>
          </a:prstGeom>
          <a:noFill/>
        </p:spPr>
      </p:pic>
      <p:pic>
        <p:nvPicPr>
          <p:cNvPr id="13" name="Picture 5" descr="C:\Documents and Settings\stephanie.squadrito\Local Settings\Temporary Internet Files\Content.IE5\MURBQ1SE\MC9004398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76400"/>
            <a:ext cx="2665884" cy="1676400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077200" y="6019800"/>
            <a:ext cx="914400" cy="6096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az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haz.wav"/>
          </p:nvPr>
        </p:nvPicPr>
        <p:blipFill>
          <a:blip r:embed="rId5" cstate="print"/>
          <a:stretch>
            <a:fillRect/>
          </a:stretch>
        </p:blipFill>
        <p:spPr>
          <a:xfrm>
            <a:off x="838200" y="32766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¿Qué debes hacer?</a:t>
            </a:r>
            <a:br>
              <a:rPr lang="es-EC" dirty="0" smtClean="0">
                <a:solidFill>
                  <a:srgbClr val="00B0F0"/>
                </a:solidFill>
              </a:rPr>
            </a:br>
            <a:r>
              <a:rPr lang="es-EC" i="1" dirty="0" err="1" smtClean="0">
                <a:solidFill>
                  <a:srgbClr val="00B0F0"/>
                </a:solidFill>
              </a:rPr>
              <a:t>What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should</a:t>
            </a:r>
            <a:r>
              <a:rPr lang="es-EC" i="1" dirty="0" smtClean="0">
                <a:solidFill>
                  <a:srgbClr val="00B0F0"/>
                </a:solidFill>
              </a:rPr>
              <a:t> </a:t>
            </a:r>
            <a:r>
              <a:rPr lang="es-EC" i="1" dirty="0" err="1" smtClean="0">
                <a:solidFill>
                  <a:srgbClr val="00B0F0"/>
                </a:solidFill>
              </a:rPr>
              <a:t>you</a:t>
            </a:r>
            <a:r>
              <a:rPr lang="es-EC" i="1" dirty="0" smtClean="0">
                <a:solidFill>
                  <a:srgbClr val="00B0F0"/>
                </a:solidFill>
              </a:rPr>
              <a:t> do?</a:t>
            </a:r>
            <a:endParaRPr lang="en-US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048000" y="22860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Try the food.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048000" y="47244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Eat the bread.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048000" y="3505200"/>
            <a:ext cx="2971800" cy="914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Buy the vegetables.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5" descr="C:\Documents and Settings\stephanie.squadrito\Local Settings\Temporary Internet Files\Content.IE5\MURBQ1SE\MC9004398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0"/>
            <a:ext cx="2665884" cy="1676400"/>
          </a:xfrm>
          <a:prstGeom prst="rect">
            <a:avLst/>
          </a:prstGeom>
          <a:noFill/>
        </p:spPr>
      </p:pic>
      <p:pic>
        <p:nvPicPr>
          <p:cNvPr id="9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257800"/>
            <a:ext cx="745067" cy="838200"/>
          </a:xfrm>
          <a:prstGeom prst="rect">
            <a:avLst/>
          </a:prstGeom>
          <a:noFill/>
        </p:spPr>
      </p:pic>
      <p:pic>
        <p:nvPicPr>
          <p:cNvPr id="10" name="Picture 4" descr="C:\Documents and Settings\stephanie.squadrito\Local Settings\Temporary Internet Files\Content.IE5\UQHCY18D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05000"/>
            <a:ext cx="745067" cy="838200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001000" y="6096000"/>
            <a:ext cx="914400" cy="6096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mpr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compra.wav"/>
          </p:nvPr>
        </p:nvPicPr>
        <p:blipFill>
          <a:blip r:embed="rId5" cstate="print"/>
          <a:stretch>
            <a:fillRect/>
          </a:stretch>
        </p:blipFill>
        <p:spPr>
          <a:xfrm>
            <a:off x="762000" y="33528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ustom 2">
      <a:majorFont>
        <a:latin typeface="Berlin Sans FB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307</Words>
  <Application>Microsoft Office PowerPoint</Application>
  <PresentationFormat>On-screen Show (4:3)</PresentationFormat>
  <Paragraphs>88</Paragraphs>
  <Slides>16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Los mandatos informales</vt:lpstr>
      <vt:lpstr>Los usos de los mandatos informales</vt:lpstr>
      <vt:lpstr> ¿Cómo se forman  los mandatos informales? </vt:lpstr>
      <vt:lpstr>¡Los irregulares!</vt:lpstr>
      <vt:lpstr>¡Practiquemos!</vt:lpstr>
      <vt:lpstr>¿Qué debes hacer? What should you do?</vt:lpstr>
      <vt:lpstr>¿Qué debes hacer? What should you do?</vt:lpstr>
      <vt:lpstr>¿Qué debes hacer? What should you do?</vt:lpstr>
      <vt:lpstr>¿Qué debes hacer? What should you do?</vt:lpstr>
      <vt:lpstr>¿Qué debes hacer? What should you do?</vt:lpstr>
      <vt:lpstr>¿Qué debes hacer? What should you do?</vt:lpstr>
      <vt:lpstr>¿Qué debes hacer? What should you do?</vt:lpstr>
      <vt:lpstr>¿Qué debes hacer? What should you do?</vt:lpstr>
      <vt:lpstr>¿Qué debes hacer? What should you do?</vt:lpstr>
      <vt:lpstr>¿Qué debes hacer? What should you do?</vt:lpstr>
      <vt:lpstr>¡Felicidades!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mandatos informales</dc:title>
  <dc:creator>VirtualTestPC</dc:creator>
  <cp:lastModifiedBy>labman</cp:lastModifiedBy>
  <cp:revision>35</cp:revision>
  <dcterms:created xsi:type="dcterms:W3CDTF">2010-10-27T01:02:23Z</dcterms:created>
  <dcterms:modified xsi:type="dcterms:W3CDTF">2010-11-03T20:37:25Z</dcterms:modified>
</cp:coreProperties>
</file>