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9" r:id="rId1"/>
  </p:sldMasterIdLst>
  <p:sldIdLst>
    <p:sldId id="256" r:id="rId2"/>
    <p:sldId id="268" r:id="rId3"/>
    <p:sldId id="276" r:id="rId4"/>
    <p:sldId id="273" r:id="rId5"/>
    <p:sldId id="264" r:id="rId6"/>
    <p:sldId id="274" r:id="rId7"/>
    <p:sldId id="266" r:id="rId8"/>
    <p:sldId id="263" r:id="rId9"/>
    <p:sldId id="269" r:id="rId10"/>
    <p:sldId id="258" r:id="rId11"/>
    <p:sldId id="270" r:id="rId12"/>
    <p:sldId id="260" r:id="rId13"/>
    <p:sldId id="271" r:id="rId14"/>
    <p:sldId id="272" r:id="rId15"/>
    <p:sldId id="277" r:id="rId16"/>
    <p:sldId id="275" r:id="rId17"/>
    <p:sldId id="26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00B3F0-A9BC-48CE-8EB6-ECE965069900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00483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9664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26657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55756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85620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5388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22266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91603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78495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69236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364665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4B320A-89BA-47B2-A525-92E8D10B06E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6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 spd="slow">
    <p:wedge/>
  </p:transition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0GVcJ360I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microsoft.com/office/2007/relationships/hdphoto" Target="../media/hdphoto2.wdp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0GVcJ360I" TargetMode="External"/><Relationship Id="rId2" Type="http://schemas.openxmlformats.org/officeDocument/2006/relationships/hyperlink" Target="http://www.donquijote.org/cultura/espana/sociedad/fiestas-y-celebraciones/dia-de-la-hispanidad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día </a:t>
            </a:r>
            <a:r>
              <a:rPr lang="es-ES" sz="6000" dirty="0" smtClean="0"/>
              <a:t>de la Raza</a:t>
            </a:r>
            <a:endParaRPr lang="es-E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“El descubrimiento”</a:t>
            </a:r>
            <a:endParaRPr lang="es-ES_tradnl" sz="28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606127" y="5935578"/>
            <a:ext cx="2498272" cy="867993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31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 el video</a:t>
            </a:r>
            <a:endParaRPr lang="en-US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9209314" y="5584371"/>
            <a:ext cx="2498272" cy="101237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01192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Learn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s-E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Spanish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s-E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Holidays</a:t>
            </a: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- Día de la Hispanidad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0034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atinegro.files.wordpress.com/2010/09/speaking-spanish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" y="2658504"/>
            <a:ext cx="5532521" cy="22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¿Quién celebra el día?</a:t>
            </a:r>
            <a:endParaRPr lang="es-ES" dirty="0"/>
          </a:p>
        </p:txBody>
      </p:sp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1038893" y="4907607"/>
            <a:ext cx="3866148" cy="914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Todos los hispanohablantes</a:t>
            </a:r>
            <a:endParaRPr lang="es-ES" sz="2800" dirty="0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7297655" y="4907607"/>
            <a:ext cx="3866148" cy="914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España y Centroamérica</a:t>
            </a:r>
            <a:endParaRPr lang="es-ES" sz="2800" dirty="0"/>
          </a:p>
        </p:txBody>
      </p:sp>
      <p:pic>
        <p:nvPicPr>
          <p:cNvPr id="1032" name="Picture 8" descr="http://www.sakata.com.gt/img/centroameric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8" y="1862553"/>
            <a:ext cx="6191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ng.clipart.me/graphics/thumbs/186/spain-vector-map-isolated-on-white-background_1869133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350" y="2764251"/>
            <a:ext cx="14287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hammacklawfirm.com/wp/wp-content/uploads/2015/02/habla_espano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3" y="1862553"/>
            <a:ext cx="3918118" cy="15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tion Button: Custom 11">
            <a:hlinkClick r:id="rId4" action="ppaction://hlinksldjump" highlightClick="1"/>
          </p:cNvPr>
          <p:cNvSpPr/>
          <p:nvPr/>
        </p:nvSpPr>
        <p:spPr>
          <a:xfrm>
            <a:off x="5694948" y="1817942"/>
            <a:ext cx="6384757" cy="422993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3" action="ppaction://hlinksldjump" highlightClick="1"/>
          </p:cNvPr>
          <p:cNvSpPr/>
          <p:nvPr/>
        </p:nvSpPr>
        <p:spPr>
          <a:xfrm>
            <a:off x="442477" y="1736454"/>
            <a:ext cx="4867459" cy="431142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10202779" y="6192253"/>
            <a:ext cx="1876925" cy="499453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422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74502" cy="1499616"/>
          </a:xfrm>
        </p:spPr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Este </a:t>
            </a:r>
            <a:r>
              <a:rPr lang="es-ES" dirty="0" smtClean="0"/>
              <a:t>día festivo es el mismo día </a:t>
            </a:r>
            <a:r>
              <a:rPr lang="es-ES" dirty="0" smtClean="0"/>
              <a:t>de Qué?</a:t>
            </a:r>
            <a:endParaRPr lang="es-ES" dirty="0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9606127" y="5935578"/>
            <a:ext cx="2498272" cy="867993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classroomclipart.com/images/gallery/Animations/History/declaration_of_independence_animation_5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6" y="2223128"/>
            <a:ext cx="4288338" cy="22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donquijote.org/images/tops/520/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65" y="2223129"/>
            <a:ext cx="3970655" cy="229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1534542" y="4537823"/>
            <a:ext cx="3942184" cy="104654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El día de independencia (las colonias en </a:t>
            </a:r>
            <a:r>
              <a:rPr lang="es-ES_tradnl" sz="2400" dirty="0" smtClean="0"/>
              <a:t>Centroamérica </a:t>
            </a:r>
            <a:r>
              <a:rPr lang="es-ES_tradnl" sz="2400" dirty="0" smtClean="0"/>
              <a:t>y </a:t>
            </a:r>
            <a:r>
              <a:rPr lang="es-ES_tradnl" sz="2400" dirty="0" smtClean="0"/>
              <a:t>Sudamérica)</a:t>
            </a:r>
            <a:endParaRPr lang="es-ES_tradnl" sz="2400" dirty="0"/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6336599" y="4630432"/>
            <a:ext cx="4193532" cy="502732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El día nacional de </a:t>
            </a:r>
            <a:r>
              <a:rPr lang="es-ES_tradnl" sz="2400" dirty="0" smtClean="0"/>
              <a:t>España</a:t>
            </a:r>
            <a:endParaRPr lang="es-ES_tradnl" sz="2400" dirty="0"/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6127489" y="1897068"/>
            <a:ext cx="4624594" cy="389413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994636" y="1897068"/>
            <a:ext cx="4791052" cy="389413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070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hacen los museos en este día?</a:t>
            </a:r>
            <a:endParaRPr lang="es-ES" dirty="0"/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1977746" y="4989095"/>
            <a:ext cx="3135228" cy="72109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abren las puertas al publico</a:t>
            </a:r>
            <a:endParaRPr lang="es-ES" sz="28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7168227" y="4989095"/>
            <a:ext cx="3126931" cy="72109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cierran para festejar el día</a:t>
            </a:r>
            <a:endParaRPr lang="es-ES_trad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45" y="1767912"/>
            <a:ext cx="4125829" cy="291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78" y="1734565"/>
            <a:ext cx="4033031" cy="29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6527504" y="1611871"/>
            <a:ext cx="4408377" cy="4343311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1307486" y="1611074"/>
            <a:ext cx="4475747" cy="4344108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9606127" y="6063916"/>
            <a:ext cx="2498272" cy="7396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12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¿En 2002, EL presidente </a:t>
            </a:r>
            <a:r>
              <a:rPr lang="es-ES" dirty="0"/>
              <a:t>venezolano cambió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nombre del día festivo a qué?</a:t>
            </a:r>
            <a:endParaRPr lang="es-ES" dirty="0"/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1721018" y="4940972"/>
            <a:ext cx="3737810" cy="834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D</a:t>
            </a:r>
            <a:r>
              <a:rPr lang="es-ES" sz="2800" dirty="0" smtClean="0"/>
              <a:t>ía de hispanidad</a:t>
            </a:r>
            <a:endParaRPr lang="es-ES" sz="2800" dirty="0"/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6309059" y="4940972"/>
            <a:ext cx="3737810" cy="834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D</a:t>
            </a:r>
            <a:r>
              <a:rPr lang="es-ES" sz="2800" dirty="0" smtClean="0"/>
              <a:t>ía de la resistencia indígena </a:t>
            </a:r>
            <a:endParaRPr lang="es-E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84" y="2134457"/>
            <a:ext cx="3794960" cy="26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2.bp.blogspot.com/-MH9isgGSZIM/UHctrO5JvfI/AAAAAAAABoM/Wqc6ikxPRpo/s400/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58" y="2134457"/>
            <a:ext cx="3646070" cy="26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Custom 7">
            <a:hlinkClick r:id="rId2" action="ppaction://hlinksldjump" highlightClick="1"/>
          </p:cNvPr>
          <p:cNvSpPr/>
          <p:nvPr/>
        </p:nvSpPr>
        <p:spPr>
          <a:xfrm>
            <a:off x="1545021" y="1957136"/>
            <a:ext cx="4069717" cy="3994483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6181725" y="1957135"/>
            <a:ext cx="4069180" cy="3994483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9606127" y="6079958"/>
            <a:ext cx="2498272" cy="723613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173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49517" y="2113755"/>
            <a:ext cx="76094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200" dirty="0" smtClean="0"/>
              <a:t>Slide </a:t>
            </a:r>
            <a:r>
              <a:rPr lang="en-US" sz="3200" dirty="0" smtClean="0"/>
              <a:t>5 Reading= Don </a:t>
            </a:r>
            <a:r>
              <a:rPr lang="en-US" sz="3200" dirty="0" err="1" smtClean="0"/>
              <a:t>Quijote</a:t>
            </a:r>
            <a:r>
              <a:rPr lang="en-US" sz="3200" dirty="0" smtClean="0"/>
              <a:t> 25: </a:t>
            </a:r>
            <a:r>
              <a:rPr lang="en-US" sz="3200" dirty="0" smtClean="0">
                <a:hlinkClick r:id="rId2"/>
              </a:rPr>
              <a:t>LINK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200" dirty="0" smtClean="0"/>
              <a:t>Video</a:t>
            </a:r>
            <a:r>
              <a:rPr lang="en-US" sz="3200" dirty="0" smtClean="0"/>
              <a:t>= </a:t>
            </a:r>
            <a:r>
              <a:rPr lang="en-US" sz="3200" dirty="0" err="1" smtClean="0"/>
              <a:t>Youtube</a:t>
            </a:r>
            <a:r>
              <a:rPr lang="en-US" sz="3200" dirty="0" smtClean="0"/>
              <a:t>: </a:t>
            </a:r>
            <a:r>
              <a:rPr lang="en-US" sz="3200" dirty="0" smtClean="0">
                <a:hlinkClick r:id="rId3"/>
              </a:rPr>
              <a:t>LINK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200" dirty="0" smtClean="0"/>
              <a:t>Images </a:t>
            </a:r>
            <a:r>
              <a:rPr lang="en-US" sz="3200" dirty="0" smtClean="0"/>
              <a:t>taken from google images</a:t>
            </a:r>
          </a:p>
          <a:p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606127" y="5935578"/>
            <a:ext cx="2498272" cy="867993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44" y="1690511"/>
            <a:ext cx="2618637" cy="23115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5576" y="1521428"/>
            <a:ext cx="1931406" cy="26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 rot="19997525">
            <a:off x="235551" y="549339"/>
            <a:ext cx="2127552" cy="1427277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¡Tierra</a:t>
            </a:r>
            <a:r>
              <a:rPr lang="es-ES_tradnl" sz="3200" dirty="0" smtClean="0"/>
              <a:t>!</a:t>
            </a:r>
            <a:endParaRPr lang="es-ES_tradnl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931" y="717012"/>
            <a:ext cx="5080000" cy="5080000"/>
          </a:xfrm>
          <a:prstGeom prst="rect">
            <a:avLst/>
          </a:prstGeom>
        </p:spPr>
      </p:pic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9911255" y="5454869"/>
            <a:ext cx="2175642" cy="1292772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279116" y="5454869"/>
            <a:ext cx="1513490" cy="12927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¡</a:t>
            </a:r>
            <a:r>
              <a:rPr lang="en-US" sz="8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Excelente</a:t>
            </a:r>
            <a:r>
              <a:rPr lang="en-US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endParaRPr lang="en-US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87" y="1971675"/>
            <a:ext cx="6296025" cy="3829050"/>
          </a:xfrm>
          <a:prstGeom prst="rect">
            <a:avLst/>
          </a:prstGeom>
        </p:spPr>
      </p:pic>
      <p:sp>
        <p:nvSpPr>
          <p:cNvPr id="5" name="Action Button: Back or Previous 4">
            <a:hlinkClick r:id="" action="ppaction://hlinkshowjump?jump=lastslideviewed" highlightClick="1"/>
          </p:cNvPr>
          <p:cNvSpPr/>
          <p:nvPr/>
        </p:nvSpPr>
        <p:spPr>
          <a:xfrm>
            <a:off x="298160" y="4020910"/>
            <a:ext cx="3118808" cy="1779815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84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8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¡Inténtalo de nuevo!</a:t>
            </a:r>
            <a:endParaRPr lang="es-ES_tradnl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www.clipartbest.com/cliparts/bTy/LXr/bTyLXrXT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930400"/>
            <a:ext cx="4435475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Back or Previous 2">
            <a:hlinkClick r:id="" action="ppaction://hlinkshowjump?jump=lastslideviewed" highlightClick="1"/>
          </p:cNvPr>
          <p:cNvSpPr/>
          <p:nvPr/>
        </p:nvSpPr>
        <p:spPr>
          <a:xfrm>
            <a:off x="168729" y="4420173"/>
            <a:ext cx="3135945" cy="1945702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871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52400"/>
            <a:ext cx="628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Table of Contents</a:t>
            </a:r>
            <a:endParaRPr lang="en-US" sz="6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368" y="1524000"/>
            <a:ext cx="802105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Title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Page</a:t>
            </a: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Table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of Contents</a:t>
            </a: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Goals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Matching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Vocabulary</a:t>
            </a: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Reading: El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día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de la Raza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6- 9: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Questions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about the Reading</a:t>
            </a: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Video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11- 14: 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Questions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about the Video</a:t>
            </a: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References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End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Slide</a:t>
            </a:r>
          </a:p>
          <a:p>
            <a:endParaRPr lang="en-US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606127" y="5935578"/>
            <a:ext cx="2498272" cy="867993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114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443" y="227066"/>
            <a:ext cx="47612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ritannic Bold" panose="020B0903060703020204" pitchFamily="34" charset="0"/>
              </a:rPr>
              <a:t>El objetivo </a:t>
            </a:r>
            <a:endParaRPr lang="es-ES_tradn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956" y="2434284"/>
            <a:ext cx="4087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Students will be able to have a basic </a:t>
            </a:r>
            <a:r>
              <a:rPr lang="en-US" sz="2400" dirty="0" smtClean="0"/>
              <a:t>understanding </a:t>
            </a:r>
            <a:r>
              <a:rPr lang="en-US" sz="2400" dirty="0" smtClean="0"/>
              <a:t>of the history behind </a:t>
            </a:r>
            <a:r>
              <a:rPr lang="en-US" sz="2400" i="1" dirty="0" smtClean="0"/>
              <a:t>El </a:t>
            </a:r>
            <a:r>
              <a:rPr lang="en-US" sz="2400" i="1" dirty="0" err="1" smtClean="0"/>
              <a:t>día</a:t>
            </a:r>
            <a:r>
              <a:rPr lang="en-US" sz="2400" i="1" dirty="0" smtClean="0"/>
              <a:t> </a:t>
            </a:r>
            <a:r>
              <a:rPr lang="en-US" sz="2400" i="1" dirty="0" smtClean="0"/>
              <a:t>de la </a:t>
            </a:r>
            <a:r>
              <a:rPr lang="en-US" sz="2400" i="1" dirty="0"/>
              <a:t>R</a:t>
            </a:r>
            <a:r>
              <a:rPr lang="en-US" sz="2400" i="1" dirty="0" smtClean="0"/>
              <a:t>aza </a:t>
            </a:r>
            <a:r>
              <a:rPr lang="en-US" sz="2400" dirty="0" smtClean="0"/>
              <a:t>based on a reading </a:t>
            </a:r>
            <a:r>
              <a:rPr lang="en-US" sz="2400" dirty="0" smtClean="0"/>
              <a:t>and </a:t>
            </a:r>
            <a:r>
              <a:rPr lang="en-US" sz="2400" dirty="0" smtClean="0"/>
              <a:t>video in the target language.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35" y="1195057"/>
            <a:ext cx="6659500" cy="4994625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068910" y="6189682"/>
            <a:ext cx="2020490" cy="560120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Empareja el vocabulario</a:t>
            </a:r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899559" y="2063849"/>
            <a:ext cx="2672219" cy="476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</a:t>
            </a:r>
            <a:r>
              <a:rPr lang="es-ES_tradnl" sz="2800" dirty="0" smtClean="0"/>
              <a:t> raza</a:t>
            </a:r>
            <a:endParaRPr lang="es-ES_tradnl" sz="2800" dirty="0"/>
          </a:p>
        </p:txBody>
      </p:sp>
      <p:sp>
        <p:nvSpPr>
          <p:cNvPr id="4" name="Rectangle 3"/>
          <p:cNvSpPr/>
          <p:nvPr/>
        </p:nvSpPr>
        <p:spPr>
          <a:xfrm>
            <a:off x="893214" y="5629540"/>
            <a:ext cx="2672219" cy="476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ensanchando</a:t>
            </a:r>
            <a:endParaRPr lang="es-ES_tradnl" sz="2800" dirty="0"/>
          </a:p>
        </p:txBody>
      </p:sp>
      <p:sp>
        <p:nvSpPr>
          <p:cNvPr id="5" name="Rectangle 4"/>
          <p:cNvSpPr/>
          <p:nvPr/>
        </p:nvSpPr>
        <p:spPr>
          <a:xfrm>
            <a:off x="900096" y="2725854"/>
            <a:ext cx="2672219" cy="476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el desafile</a:t>
            </a:r>
            <a:endParaRPr lang="es-ES_tradnl" sz="2800" dirty="0"/>
          </a:p>
        </p:txBody>
      </p:sp>
      <p:sp>
        <p:nvSpPr>
          <p:cNvPr id="6" name="Rectangle 5"/>
          <p:cNvSpPr/>
          <p:nvPr/>
        </p:nvSpPr>
        <p:spPr>
          <a:xfrm>
            <a:off x="893751" y="3473595"/>
            <a:ext cx="2672219" cy="476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pisar</a:t>
            </a:r>
            <a:endParaRPr lang="es-ES_tradnl" sz="2800" dirty="0"/>
          </a:p>
        </p:txBody>
      </p:sp>
      <p:sp>
        <p:nvSpPr>
          <p:cNvPr id="7" name="Rectangle 6"/>
          <p:cNvSpPr/>
          <p:nvPr/>
        </p:nvSpPr>
        <p:spPr>
          <a:xfrm>
            <a:off x="900634" y="4181647"/>
            <a:ext cx="2672219" cy="476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unir</a:t>
            </a:r>
            <a:endParaRPr lang="es-ES_tradnl" sz="2800" dirty="0"/>
          </a:p>
        </p:txBody>
      </p:sp>
      <p:sp>
        <p:nvSpPr>
          <p:cNvPr id="8" name="Rectangle 7"/>
          <p:cNvSpPr/>
          <p:nvPr/>
        </p:nvSpPr>
        <p:spPr>
          <a:xfrm>
            <a:off x="894288" y="4955848"/>
            <a:ext cx="2672219" cy="4762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encontrar</a:t>
            </a:r>
            <a:endParaRPr lang="es-ES_tradnl" sz="2800" dirty="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9209314" y="5584371"/>
            <a:ext cx="2498272" cy="101237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20182" y="4851581"/>
            <a:ext cx="2672219" cy="4762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 step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020182" y="5584371"/>
            <a:ext cx="2672219" cy="4762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race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020182" y="4181646"/>
            <a:ext cx="2672219" cy="4762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 find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6020182" y="3473594"/>
            <a:ext cx="2672219" cy="4762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 unite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020182" y="2725854"/>
            <a:ext cx="2672219" cy="4762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expanding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6001144" y="2063848"/>
            <a:ext cx="2672219" cy="47627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parade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día de la raza</a:t>
            </a:r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6346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gency FB" panose="020B0503020202020204" pitchFamily="34" charset="0"/>
              </a:rPr>
              <a:t>El doce de octubre se celebra el famoso Día de la Hispanidad o Día de la Raza en España y América. Es un día que une </a:t>
            </a:r>
            <a:r>
              <a:rPr lang="es-ES" sz="3600" dirty="0" smtClean="0">
                <a:latin typeface="Agency FB" panose="020B0503020202020204" pitchFamily="34" charset="0"/>
              </a:rPr>
              <a:t>a </a:t>
            </a:r>
            <a:r>
              <a:rPr lang="es-ES" sz="3600" dirty="0">
                <a:latin typeface="Agency FB" panose="020B0503020202020204" pitchFamily="34" charset="0"/>
              </a:rPr>
              <a:t>todos los pueblos de habla hispana y sus culturas con grandes </a:t>
            </a:r>
            <a:r>
              <a:rPr lang="es-ES" sz="3600" dirty="0" smtClean="0">
                <a:latin typeface="Agency FB" panose="020B0503020202020204" pitchFamily="34" charset="0"/>
              </a:rPr>
              <a:t>desfiles, bailes</a:t>
            </a:r>
            <a:r>
              <a:rPr lang="es-ES" sz="3600" dirty="0">
                <a:latin typeface="Agency FB" panose="020B0503020202020204" pitchFamily="34" charset="0"/>
              </a:rPr>
              <a:t>, comidas, etc. En muchos de estos </a:t>
            </a:r>
            <a:r>
              <a:rPr lang="es-ES" sz="3600" dirty="0" smtClean="0">
                <a:latin typeface="Agency FB" panose="020B0503020202020204" pitchFamily="34" charset="0"/>
              </a:rPr>
              <a:t>países </a:t>
            </a:r>
            <a:r>
              <a:rPr lang="es-ES" sz="3600" dirty="0">
                <a:latin typeface="Agency FB" panose="020B0503020202020204" pitchFamily="34" charset="0"/>
              </a:rPr>
              <a:t>es una fiesta nacional.  El doce de octubre de 1492 es el día en el que Cristóbal Colón pisó </a:t>
            </a:r>
            <a:r>
              <a:rPr lang="es-ES" sz="3600" dirty="0" smtClean="0">
                <a:latin typeface="Agency FB" panose="020B0503020202020204" pitchFamily="34" charset="0"/>
              </a:rPr>
              <a:t>el </a:t>
            </a:r>
            <a:r>
              <a:rPr lang="es-ES" sz="3600" dirty="0">
                <a:latin typeface="Agency FB" panose="020B0503020202020204" pitchFamily="34" charset="0"/>
              </a:rPr>
              <a:t>nuevo mundo y fue </a:t>
            </a:r>
            <a:r>
              <a:rPr lang="es-ES" sz="3600" dirty="0" smtClean="0">
                <a:latin typeface="Agency FB" panose="020B0503020202020204" pitchFamily="34" charset="0"/>
              </a:rPr>
              <a:t>el </a:t>
            </a:r>
            <a:r>
              <a:rPr lang="es-ES" sz="3600" dirty="0">
                <a:latin typeface="Agency FB" panose="020B0503020202020204" pitchFamily="34" charset="0"/>
              </a:rPr>
              <a:t>momento del encuentro </a:t>
            </a:r>
            <a:r>
              <a:rPr lang="es-ES" sz="3600" dirty="0" smtClean="0">
                <a:latin typeface="Agency FB" panose="020B0503020202020204" pitchFamily="34" charset="0"/>
              </a:rPr>
              <a:t>de </a:t>
            </a:r>
            <a:r>
              <a:rPr lang="es-ES" sz="3600" dirty="0">
                <a:latin typeface="Agency FB" panose="020B0503020202020204" pitchFamily="34" charset="0"/>
              </a:rPr>
              <a:t>los continentes europeo y americano, ensanchando </a:t>
            </a:r>
            <a:r>
              <a:rPr lang="es-ES" sz="3600" dirty="0" smtClean="0">
                <a:latin typeface="Agency FB" panose="020B0503020202020204" pitchFamily="34" charset="0"/>
              </a:rPr>
              <a:t>el </a:t>
            </a:r>
            <a:r>
              <a:rPr lang="es-ES" sz="3600" dirty="0">
                <a:latin typeface="Agency FB" panose="020B0503020202020204" pitchFamily="34" charset="0"/>
              </a:rPr>
              <a:t>mundo </a:t>
            </a:r>
            <a:r>
              <a:rPr lang="es-ES" sz="3600" dirty="0" smtClean="0">
                <a:latin typeface="Agency FB" panose="020B0503020202020204" pitchFamily="34" charset="0"/>
              </a:rPr>
              <a:t>conocido.</a:t>
            </a:r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429664" y="5743072"/>
            <a:ext cx="2498272" cy="867993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Dia De La Raz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9664" y="234667"/>
            <a:ext cx="1543135" cy="1543135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35618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12" y="376668"/>
            <a:ext cx="9720072" cy="1499616"/>
          </a:xfrm>
        </p:spPr>
        <p:txBody>
          <a:bodyPr/>
          <a:lstStyle/>
          <a:p>
            <a:r>
              <a:rPr lang="es-ES" dirty="0" smtClean="0"/>
              <a:t>¿EL día celebra qué?</a:t>
            </a:r>
            <a:endParaRPr lang="es-ES" dirty="0"/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2087115" y="5164759"/>
            <a:ext cx="3135228" cy="72109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El descubrimiento</a:t>
            </a:r>
            <a:endParaRPr lang="es-ES" sz="2800" dirty="0"/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827194" y="5165557"/>
            <a:ext cx="3126931" cy="72109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La ilustración</a:t>
            </a:r>
            <a:endParaRPr lang="es-ES_trad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83" y="1624264"/>
            <a:ext cx="4201754" cy="333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13" y="1624264"/>
            <a:ext cx="4080433" cy="333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9954125" y="6144126"/>
            <a:ext cx="2150274" cy="65944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2" action="ppaction://hlinksldjump" highlightClick="1"/>
          </p:cNvPr>
          <p:cNvSpPr/>
          <p:nvPr/>
        </p:nvSpPr>
        <p:spPr>
          <a:xfrm>
            <a:off x="1459831" y="1475874"/>
            <a:ext cx="4395535" cy="452387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6128084" y="1475874"/>
            <a:ext cx="4507832" cy="4523872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116442" y="6144124"/>
            <a:ext cx="2150274" cy="659445"/>
          </a:xfrm>
          <a:prstGeom prst="actionButtonBackPrevio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442" y="5805400"/>
            <a:ext cx="215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Back to the </a:t>
            </a:r>
          </a:p>
          <a:p>
            <a:r>
              <a:rPr lang="en-US" b="1" dirty="0" smtClean="0">
                <a:latin typeface="Candara" panose="020E0502030303020204" pitchFamily="34" charset="0"/>
              </a:rPr>
              <a:t>reading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260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¿el día de la raza celebra los logrados de quién?</a:t>
            </a:r>
            <a:endParaRPr lang="es-ES_tradnl" dirty="0"/>
          </a:p>
        </p:txBody>
      </p:sp>
      <p:sp>
        <p:nvSpPr>
          <p:cNvPr id="4" name="Flowchart: Process 3">
            <a:hlinkClick r:id="rId2" action="ppaction://hlinksldjump"/>
          </p:cNvPr>
          <p:cNvSpPr/>
          <p:nvPr/>
        </p:nvSpPr>
        <p:spPr>
          <a:xfrm>
            <a:off x="1914324" y="4796358"/>
            <a:ext cx="2705100" cy="4699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Las indígenas.</a:t>
            </a:r>
            <a:endParaRPr lang="es-ES_tradnl" dirty="0"/>
          </a:p>
        </p:txBody>
      </p:sp>
      <p:sp>
        <p:nvSpPr>
          <p:cNvPr id="8" name="Flowchart: Process 7">
            <a:hlinkClick r:id="rId3" action="ppaction://hlinksldjump"/>
          </p:cNvPr>
          <p:cNvSpPr/>
          <p:nvPr/>
        </p:nvSpPr>
        <p:spPr>
          <a:xfrm>
            <a:off x="6909469" y="4733217"/>
            <a:ext cx="2755092" cy="5330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Cristóbal colon.</a:t>
            </a:r>
            <a:endParaRPr lang="es-ES_tradnl" dirty="0"/>
          </a:p>
        </p:txBody>
      </p:sp>
      <p:pic>
        <p:nvPicPr>
          <p:cNvPr id="5122" name="Picture 2" descr="http://www.crazywebsite.com/Website-Clipart-Pictures-Videos/American-Patriotic/Christopher_Columbus-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81" y="2587166"/>
            <a:ext cx="2701925" cy="19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9321609" y="5712708"/>
            <a:ext cx="2498272" cy="101237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1477396" y="2328785"/>
            <a:ext cx="3568700" cy="3255586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6547115" y="2328785"/>
            <a:ext cx="3479800" cy="3255586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Back or Previous 9">
            <a:hlinkClick r:id="rId5" action="ppaction://hlinksldjump" highlightClick="1"/>
          </p:cNvPr>
          <p:cNvSpPr/>
          <p:nvPr/>
        </p:nvSpPr>
        <p:spPr>
          <a:xfrm>
            <a:off x="116442" y="6144124"/>
            <a:ext cx="2150274" cy="659445"/>
          </a:xfrm>
          <a:prstGeom prst="actionButtonBackPrevio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6442" y="5805400"/>
            <a:ext cx="21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Back to the reading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http://www.robeson.k12.nc.us/cms/lib6/NC01000307/Centricity/Domain/96/Native-Americ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79" y="2464080"/>
            <a:ext cx="2308591" cy="22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127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¿Cual es la fecha del día de la raza?</a:t>
            </a:r>
            <a:endParaRPr lang="es-ES_tradnl" dirty="0"/>
          </a:p>
        </p:txBody>
      </p:sp>
      <p:pic>
        <p:nvPicPr>
          <p:cNvPr id="2052" name="Picture 4" descr="http://www.cliparthut.com/clip-arts/1032/calendar-clip-art-10328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98" y="2165222"/>
            <a:ext cx="3024026" cy="17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>
            <a:hlinkClick r:id="rId3" action="ppaction://hlinksldjump"/>
          </p:cNvPr>
          <p:cNvSpPr/>
          <p:nvPr/>
        </p:nvSpPr>
        <p:spPr>
          <a:xfrm>
            <a:off x="1839896" y="3943348"/>
            <a:ext cx="3024027" cy="7859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El </a:t>
            </a:r>
            <a:r>
              <a:rPr lang="en-US" sz="2800" dirty="0" err="1" smtClean="0"/>
              <a:t>doce</a:t>
            </a:r>
            <a:r>
              <a:rPr lang="en-US" sz="2800" dirty="0" smtClean="0"/>
              <a:t> de </a:t>
            </a:r>
            <a:r>
              <a:rPr lang="en-US" sz="2800" dirty="0" err="1" smtClean="0"/>
              <a:t>octubre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Flowchart: Process 7">
            <a:hlinkClick r:id="rId4" action="ppaction://hlinksldjump"/>
          </p:cNvPr>
          <p:cNvSpPr/>
          <p:nvPr/>
        </p:nvSpPr>
        <p:spPr>
          <a:xfrm>
            <a:off x="5801675" y="3943349"/>
            <a:ext cx="3258358" cy="7859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El quince de </a:t>
            </a:r>
            <a:r>
              <a:rPr lang="en-US" sz="2800" dirty="0" err="1" smtClean="0"/>
              <a:t>septiembre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9209314" y="5584371"/>
            <a:ext cx="2498272" cy="101237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www.cliparthut.com/clip-arts/1032/calendar-clip-art-10328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022" y="2170193"/>
            <a:ext cx="2981664" cy="17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612009" y="1954048"/>
            <a:ext cx="3479800" cy="31623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5588064" y="1954048"/>
            <a:ext cx="3685580" cy="3162299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rId5" action="ppaction://hlinksldjump" highlightClick="1"/>
          </p:cNvPr>
          <p:cNvSpPr/>
          <p:nvPr/>
        </p:nvSpPr>
        <p:spPr>
          <a:xfrm>
            <a:off x="116442" y="6144124"/>
            <a:ext cx="2150274" cy="659445"/>
          </a:xfrm>
          <a:prstGeom prst="actionButtonBackPrevio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6442" y="5805400"/>
            <a:ext cx="21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Back to the reading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17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celebra el día?</a:t>
            </a:r>
            <a:endParaRPr lang="es-ES" dirty="0"/>
          </a:p>
        </p:txBody>
      </p:sp>
      <p:pic>
        <p:nvPicPr>
          <p:cNvPr id="1026" name="Picture 2" descr="http://cliparts.co/cliparts/8iA/EdM/8iAEdM6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2145982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party-clip-art-party1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74" y="2423160"/>
            <a:ext cx="5440131" cy="304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Custom 2">
            <a:hlinkClick r:id="rId4" action="ppaction://hlinksldjump" highlightClick="1"/>
          </p:cNvPr>
          <p:cNvSpPr/>
          <p:nvPr/>
        </p:nvSpPr>
        <p:spPr>
          <a:xfrm>
            <a:off x="2000250" y="1968817"/>
            <a:ext cx="3040380" cy="35433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desafiles</a:t>
            </a:r>
            <a:endParaRPr lang="en-US" sz="2800" dirty="0" smtClean="0"/>
          </a:p>
        </p:txBody>
      </p:sp>
      <p:sp>
        <p:nvSpPr>
          <p:cNvPr id="4" name="Action Button: Custom 3">
            <a:hlinkClick r:id="rId5" action="ppaction://hlinksldjump" highlightClick="1"/>
          </p:cNvPr>
          <p:cNvSpPr/>
          <p:nvPr/>
        </p:nvSpPr>
        <p:spPr>
          <a:xfrm>
            <a:off x="7297694" y="1968817"/>
            <a:ext cx="3371850" cy="35433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fiestas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9209314" y="5584371"/>
            <a:ext cx="2498272" cy="101237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096054" y="1777999"/>
            <a:ext cx="5030426" cy="3739833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6217833" y="1777999"/>
            <a:ext cx="5531572" cy="3739834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rId6" action="ppaction://hlinksldjump" highlightClick="1"/>
          </p:cNvPr>
          <p:cNvSpPr/>
          <p:nvPr/>
        </p:nvSpPr>
        <p:spPr>
          <a:xfrm>
            <a:off x="116442" y="6144124"/>
            <a:ext cx="2150274" cy="659445"/>
          </a:xfrm>
          <a:prstGeom prst="actionButtonBackPrevio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442" y="5805400"/>
            <a:ext cx="21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Back to the reading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786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622</TotalTime>
  <Words>355</Words>
  <Application>Microsoft Office PowerPoint</Application>
  <PresentationFormat>Custom</PresentationFormat>
  <Paragraphs>70</Paragraphs>
  <Slides>18</Slides>
  <Notes>0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Integral</vt:lpstr>
      <vt:lpstr>día de la Raza</vt:lpstr>
      <vt:lpstr>PowerPoint Presentation</vt:lpstr>
      <vt:lpstr>PowerPoint Presentation</vt:lpstr>
      <vt:lpstr>Empareja el vocabulario</vt:lpstr>
      <vt:lpstr>El día de la raza</vt:lpstr>
      <vt:lpstr>¿EL día celebra qué?</vt:lpstr>
      <vt:lpstr>¿el día de la raza celebra los logrados de quién?</vt:lpstr>
      <vt:lpstr>¿Cual es la fecha del día de la raza?</vt:lpstr>
      <vt:lpstr>¿Cómo se celebra el día?</vt:lpstr>
      <vt:lpstr>Mira el video</vt:lpstr>
      <vt:lpstr>¿Quién celebra el día?</vt:lpstr>
      <vt:lpstr>¿Este día festivo es el mismo día de Qué?</vt:lpstr>
      <vt:lpstr>¿Qué hacen los museos en este día?</vt:lpstr>
      <vt:lpstr>¿En 2002, EL presidente venezolano cambió  el nombre del día festivo a qué?</vt:lpstr>
      <vt:lpstr>References</vt:lpstr>
      <vt:lpstr>PowerPoint Presentation</vt:lpstr>
      <vt:lpstr>¡Excelente!</vt:lpstr>
      <vt:lpstr>¡Inténtalo de nuevo!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festival de San Fermín</dc:title>
  <dc:creator>Taylor Garry taylor.garry@cortland.edu</dc:creator>
  <cp:lastModifiedBy>Taylor Garry</cp:lastModifiedBy>
  <cp:revision>48</cp:revision>
  <dcterms:created xsi:type="dcterms:W3CDTF">2015-11-16T23:12:49Z</dcterms:created>
  <dcterms:modified xsi:type="dcterms:W3CDTF">2015-11-17T15:42:30Z</dcterms:modified>
</cp:coreProperties>
</file>