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269" r:id="rId6"/>
    <p:sldId id="271" r:id="rId7"/>
    <p:sldId id="259" r:id="rId8"/>
    <p:sldId id="257" r:id="rId9"/>
    <p:sldId id="258" r:id="rId10"/>
    <p:sldId id="260" r:id="rId11"/>
    <p:sldId id="261" r:id="rId12"/>
    <p:sldId id="262" r:id="rId13"/>
    <p:sldId id="263" r:id="rId14"/>
    <p:sldId id="264" r:id="rId15"/>
    <p:sldId id="265" r:id="rId16"/>
    <p:sldId id="266" r:id="rId17"/>
    <p:sldId id="267" r:id="rId18"/>
    <p:sldId id="268"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A5C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13" autoAdjust="0"/>
    <p:restoredTop sz="94726" autoAdjust="0"/>
  </p:normalViewPr>
  <p:slideViewPr>
    <p:cSldViewPr snapToGrid="0" snapToObjects="1">
      <p:cViewPr varScale="1">
        <p:scale>
          <a:sx n="98" d="100"/>
          <a:sy n="98" d="100"/>
        </p:scale>
        <p:origin x="90" y="198"/>
      </p:cViewPr>
      <p:guideLst>
        <p:guide orient="horz" pos="2160"/>
        <p:guide pos="2880"/>
      </p:guideLst>
    </p:cSldViewPr>
  </p:slideViewPr>
  <p:outlineViewPr>
    <p:cViewPr>
      <p:scale>
        <a:sx n="33" d="100"/>
        <a:sy n="33" d="100"/>
      </p:scale>
      <p:origin x="0" y="8432"/>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11/18/2015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11/18/2015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11/18/2015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11/18/2015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11/18/2015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11/18/2015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11/18/2015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slide" Target="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feature=player_detailpage&amp;v=xL9HrFIedt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7484" y="507439"/>
            <a:ext cx="7772400" cy="1470025"/>
          </a:xfrm>
        </p:spPr>
        <p:txBody>
          <a:bodyPr>
            <a:normAutofit/>
          </a:bodyPr>
          <a:lstStyle/>
          <a:p>
            <a:r>
              <a:rPr lang="en-US" sz="8800" dirty="0" smtClean="0">
                <a:solidFill>
                  <a:schemeClr val="bg1"/>
                </a:solidFill>
                <a:latin typeface="Bradley Hand ITC" panose="03070402050302030203" pitchFamily="66" charset="0"/>
                <a:cs typeface="Apple Chancery"/>
              </a:rPr>
              <a:t>Thanksgiving</a:t>
            </a:r>
            <a:endParaRPr lang="en-US" sz="8800" dirty="0">
              <a:solidFill>
                <a:schemeClr val="bg1"/>
              </a:solidFill>
              <a:latin typeface="Bradley Hand ITC" panose="03070402050302030203" pitchFamily="66" charset="0"/>
              <a:cs typeface="Apple Chancery"/>
            </a:endParaRPr>
          </a:p>
        </p:txBody>
      </p:sp>
      <p:sp>
        <p:nvSpPr>
          <p:cNvPr id="3" name="Subtitle 2"/>
          <p:cNvSpPr>
            <a:spLocks noGrp="1"/>
          </p:cNvSpPr>
          <p:nvPr>
            <p:ph type="subTitle" idx="1"/>
          </p:nvPr>
        </p:nvSpPr>
        <p:spPr>
          <a:xfrm>
            <a:off x="1371600" y="4886601"/>
            <a:ext cx="6400800" cy="776212"/>
          </a:xfrm>
        </p:spPr>
        <p:txBody>
          <a:bodyPr/>
          <a:lstStyle/>
          <a:p>
            <a:r>
              <a:rPr lang="en-US" dirty="0" smtClean="0">
                <a:solidFill>
                  <a:srgbClr val="71481C"/>
                </a:solidFill>
                <a:latin typeface="Bradley Hand ITC" panose="03070402050302030203" pitchFamily="66" charset="0"/>
                <a:cs typeface="Apple Chancery"/>
              </a:rPr>
              <a:t>By. Alison Brady</a:t>
            </a:r>
            <a:endParaRPr lang="en-US" dirty="0">
              <a:solidFill>
                <a:srgbClr val="71481C"/>
              </a:solidFill>
              <a:latin typeface="Bradley Hand ITC" panose="03070402050302030203" pitchFamily="66" charset="0"/>
              <a:cs typeface="Apple Chancery"/>
            </a:endParaRPr>
          </a:p>
        </p:txBody>
      </p:sp>
      <p:pic>
        <p:nvPicPr>
          <p:cNvPr id="7" name="Picture 6" descr="Happy-Thanksgiving-Cornucopia-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421" y="2355440"/>
            <a:ext cx="3153103" cy="1992761"/>
          </a:xfrm>
          <a:prstGeom prst="rect">
            <a:avLst/>
          </a:prstGeom>
        </p:spPr>
      </p:pic>
      <p:sp>
        <p:nvSpPr>
          <p:cNvPr id="8" name="Action Button: Forward or Next 7">
            <a:hlinkClick r:id="" action="ppaction://hlinkshowjump?jump=nextslide"/>
          </p:cNvPr>
          <p:cNvSpPr/>
          <p:nvPr/>
        </p:nvSpPr>
        <p:spPr>
          <a:xfrm>
            <a:off x="8090874" y="5762925"/>
            <a:ext cx="822960" cy="822960"/>
          </a:xfrm>
          <a:prstGeom prst="actionButtonForwardNex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6727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par>
                          <p:cTn id="8" fill="hold">
                            <p:stCondLst>
                              <p:cond delay="2000"/>
                            </p:stCondLst>
                            <p:childTnLst>
                              <p:par>
                                <p:cTn id="9" presetID="2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edge">
                                      <p:cBhvr>
                                        <p:cTn id="11" dur="2000"/>
                                        <p:tgtEl>
                                          <p:spTgt spid="7"/>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latin typeface="Apple Chancery"/>
                <a:cs typeface="Apple Chancery"/>
              </a:rPr>
              <a:t>Try again!</a:t>
            </a:r>
            <a:endParaRPr lang="en-US" dirty="0">
              <a:solidFill>
                <a:srgbClr val="FFFFFF"/>
              </a:solidFill>
              <a:latin typeface="Apple Chancery"/>
              <a:cs typeface="Apple Chancery"/>
            </a:endParaRPr>
          </a:p>
        </p:txBody>
      </p:sp>
      <p:pic>
        <p:nvPicPr>
          <p:cNvPr id="5" name="Content Placeholder 4" descr="burntturkey.pn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2185895" y="2283314"/>
            <a:ext cx="4658324" cy="2561899"/>
          </a:xfrm>
        </p:spPr>
      </p:pic>
      <p:sp>
        <p:nvSpPr>
          <p:cNvPr id="6" name="Action Button: Back or Previous 5">
            <a:hlinkClick r:id="" action="ppaction://hlinkshowjump?jump=lastslideviewed" highlightClick="1"/>
          </p:cNvPr>
          <p:cNvSpPr/>
          <p:nvPr/>
        </p:nvSpPr>
        <p:spPr>
          <a:xfrm>
            <a:off x="457200" y="5768659"/>
            <a:ext cx="971619" cy="917340"/>
          </a:xfrm>
          <a:prstGeom prst="actionButtonBackPrevious">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017245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FF"/>
                </a:solidFill>
                <a:latin typeface="Apple Chancery"/>
                <a:cs typeface="Apple Chancery"/>
              </a:rPr>
              <a:t>Correct!</a:t>
            </a:r>
            <a:endParaRPr lang="en-US" sz="4800" dirty="0">
              <a:solidFill>
                <a:srgbClr val="FFFFFF"/>
              </a:solidFill>
              <a:latin typeface="Apple Chancery"/>
              <a:cs typeface="Apple Chancery"/>
            </a:endParaRPr>
          </a:p>
        </p:txBody>
      </p:sp>
      <p:pic>
        <p:nvPicPr>
          <p:cNvPr id="8" name="Picture 7" descr="smil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457" y="1927971"/>
            <a:ext cx="3157452" cy="3031154"/>
          </a:xfrm>
          <a:prstGeom prst="rect">
            <a:avLst/>
          </a:prstGeom>
        </p:spPr>
      </p:pic>
      <p:sp>
        <p:nvSpPr>
          <p:cNvPr id="9" name="Action Button: Back or Previous 8">
            <a:hlinkClick r:id="" action="ppaction://hlinkshowjump?jump=lastslideviewed" highlightClick="1"/>
          </p:cNvPr>
          <p:cNvSpPr/>
          <p:nvPr/>
        </p:nvSpPr>
        <p:spPr>
          <a:xfrm>
            <a:off x="457200" y="5768659"/>
            <a:ext cx="971619" cy="917340"/>
          </a:xfrm>
          <a:prstGeom prst="actionButtonBackPrevious">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3705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pple Chancery"/>
                <a:cs typeface="Apple Chancery"/>
              </a:rPr>
              <a:t>What month is Thanksgiving in?</a:t>
            </a:r>
            <a:endParaRPr lang="en-US" dirty="0">
              <a:solidFill>
                <a:schemeClr val="accent6">
                  <a:lumMod val="50000"/>
                </a:schemeClr>
              </a:solidFill>
              <a:latin typeface="Apple Chancery"/>
              <a:cs typeface="Apple Chancery"/>
            </a:endParaRPr>
          </a:p>
        </p:txBody>
      </p:sp>
      <p:sp>
        <p:nvSpPr>
          <p:cNvPr id="3" name="Content Placeholder 2"/>
          <p:cNvSpPr>
            <a:spLocks noGrp="1"/>
          </p:cNvSpPr>
          <p:nvPr>
            <p:ph idx="1"/>
          </p:nvPr>
        </p:nvSpPr>
        <p:spPr>
          <a:xfrm>
            <a:off x="457200" y="1600200"/>
            <a:ext cx="8229600" cy="3956765"/>
          </a:xfrm>
        </p:spPr>
        <p:txBody>
          <a:bodyPr>
            <a:normAutofit/>
          </a:bodyPr>
          <a:lstStyle/>
          <a:p>
            <a:pPr marL="0" indent="0" algn="ctr">
              <a:buNone/>
            </a:pPr>
            <a:r>
              <a:rPr lang="en-US" sz="3600" dirty="0" smtClean="0">
                <a:solidFill>
                  <a:schemeClr val="bg1"/>
                </a:solidFill>
              </a:rPr>
              <a:t>June</a:t>
            </a:r>
          </a:p>
          <a:p>
            <a:pPr marL="0" indent="0" algn="ctr">
              <a:buNone/>
            </a:pPr>
            <a:endParaRPr lang="en-US" sz="3600" dirty="0">
              <a:solidFill>
                <a:schemeClr val="bg1"/>
              </a:solidFill>
            </a:endParaRPr>
          </a:p>
          <a:p>
            <a:pPr marL="0" indent="0" algn="ctr">
              <a:buNone/>
            </a:pPr>
            <a:r>
              <a:rPr lang="en-US" sz="3600" dirty="0" smtClean="0">
                <a:solidFill>
                  <a:schemeClr val="bg1"/>
                </a:solidFill>
              </a:rPr>
              <a:t>March</a:t>
            </a:r>
          </a:p>
          <a:p>
            <a:pPr marL="0" indent="0" algn="ctr">
              <a:buNone/>
            </a:pPr>
            <a:endParaRPr lang="en-US" sz="3600" dirty="0">
              <a:solidFill>
                <a:schemeClr val="bg1"/>
              </a:solidFill>
            </a:endParaRPr>
          </a:p>
          <a:p>
            <a:pPr marL="0" indent="0" algn="ctr">
              <a:buNone/>
            </a:pPr>
            <a:r>
              <a:rPr lang="en-US" sz="3600" dirty="0" smtClean="0">
                <a:solidFill>
                  <a:schemeClr val="bg1"/>
                </a:solidFill>
              </a:rPr>
              <a:t>November</a:t>
            </a:r>
            <a:endParaRPr lang="en-US" sz="3600" dirty="0">
              <a:solidFill>
                <a:schemeClr val="bg1"/>
              </a:solidFill>
            </a:endParaRPr>
          </a:p>
        </p:txBody>
      </p:sp>
      <p:sp>
        <p:nvSpPr>
          <p:cNvPr id="4" name="Action Button: Custom 3">
            <a:hlinkClick r:id="rId2" action="ppaction://hlinksldjump" highlightClick="1"/>
          </p:cNvPr>
          <p:cNvSpPr/>
          <p:nvPr/>
        </p:nvSpPr>
        <p:spPr>
          <a:xfrm>
            <a:off x="3951302" y="1728833"/>
            <a:ext cx="1252421" cy="529235"/>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ction Button: Custom 4">
            <a:hlinkClick r:id="rId2" action="ppaction://hlinksldjump" highlightClick="1"/>
          </p:cNvPr>
          <p:cNvSpPr/>
          <p:nvPr/>
        </p:nvSpPr>
        <p:spPr>
          <a:xfrm>
            <a:off x="3774904" y="2893150"/>
            <a:ext cx="1605217" cy="740928"/>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Custom 5">
            <a:hlinkClick r:id="rId3" action="ppaction://hlinksldjump" highlightClick="1"/>
          </p:cNvPr>
          <p:cNvSpPr/>
          <p:nvPr/>
        </p:nvSpPr>
        <p:spPr>
          <a:xfrm>
            <a:off x="3422109" y="4286801"/>
            <a:ext cx="2293167" cy="670364"/>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Forward or Next 6">
            <a:hlinkClick r:id="" action="ppaction://hlinkshowjump?jump=nextslide"/>
          </p:cNvPr>
          <p:cNvSpPr/>
          <p:nvPr/>
        </p:nvSpPr>
        <p:spPr>
          <a:xfrm>
            <a:off x="8090874" y="5762925"/>
            <a:ext cx="822960" cy="822960"/>
          </a:xfrm>
          <a:prstGeom prst="actionButtonForwardNex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Action Button: Custom 7">
            <a:hlinkClick r:id="rId2" action="ppaction://hlinksldjump" highlightClick="1"/>
          </p:cNvPr>
          <p:cNvSpPr/>
          <p:nvPr/>
        </p:nvSpPr>
        <p:spPr>
          <a:xfrm>
            <a:off x="3951302" y="1728833"/>
            <a:ext cx="1252421" cy="529235"/>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Custom 8">
            <a:hlinkClick r:id="rId2" action="ppaction://hlinksldjump" highlightClick="1"/>
          </p:cNvPr>
          <p:cNvSpPr/>
          <p:nvPr/>
        </p:nvSpPr>
        <p:spPr>
          <a:xfrm>
            <a:off x="3863103" y="2893150"/>
            <a:ext cx="1517018" cy="740928"/>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Custom 9">
            <a:hlinkClick r:id="rId3" action="ppaction://hlinksldjump" highlightClick="1"/>
          </p:cNvPr>
          <p:cNvSpPr/>
          <p:nvPr/>
        </p:nvSpPr>
        <p:spPr>
          <a:xfrm>
            <a:off x="3422109" y="4286801"/>
            <a:ext cx="2293167" cy="670364"/>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1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latin typeface="Apple Chancery"/>
                <a:cs typeface="Apple Chancery"/>
              </a:rPr>
              <a:t>Where did the pilgrims land?</a:t>
            </a:r>
            <a:endParaRPr lang="en-US" dirty="0">
              <a:solidFill>
                <a:schemeClr val="accent6">
                  <a:lumMod val="50000"/>
                </a:schemeClr>
              </a:solidFill>
              <a:latin typeface="Apple Chancery"/>
              <a:cs typeface="Apple Chancery"/>
            </a:endParaRPr>
          </a:p>
        </p:txBody>
      </p:sp>
      <p:sp>
        <p:nvSpPr>
          <p:cNvPr id="3" name="Content Placeholder 2"/>
          <p:cNvSpPr>
            <a:spLocks noGrp="1"/>
          </p:cNvSpPr>
          <p:nvPr>
            <p:ph idx="1"/>
          </p:nvPr>
        </p:nvSpPr>
        <p:spPr>
          <a:xfrm>
            <a:off x="457200" y="1693551"/>
            <a:ext cx="8229600" cy="3973942"/>
          </a:xfrm>
        </p:spPr>
        <p:txBody>
          <a:bodyPr>
            <a:normAutofit lnSpcReduction="10000"/>
          </a:bodyPr>
          <a:lstStyle/>
          <a:p>
            <a:pPr marL="0" indent="0" algn="ctr">
              <a:buNone/>
            </a:pPr>
            <a:endParaRPr lang="en-US" dirty="0" smtClean="0">
              <a:solidFill>
                <a:schemeClr val="bg1"/>
              </a:solidFill>
            </a:endParaRPr>
          </a:p>
          <a:p>
            <a:pPr marL="0" indent="0" algn="ctr">
              <a:buNone/>
            </a:pPr>
            <a:r>
              <a:rPr lang="en-US" sz="4000" dirty="0" smtClean="0">
                <a:solidFill>
                  <a:schemeClr val="bg1"/>
                </a:solidFill>
              </a:rPr>
              <a:t>Plymouth Rock</a:t>
            </a:r>
          </a:p>
          <a:p>
            <a:pPr marL="0" indent="0" algn="ctr">
              <a:buNone/>
            </a:pPr>
            <a:endParaRPr lang="en-US" dirty="0">
              <a:solidFill>
                <a:schemeClr val="bg1"/>
              </a:solidFill>
            </a:endParaRPr>
          </a:p>
          <a:p>
            <a:pPr marL="0" indent="0" algn="ctr">
              <a:buNone/>
            </a:pPr>
            <a:r>
              <a:rPr lang="en-US" sz="4000" dirty="0" smtClean="0">
                <a:solidFill>
                  <a:schemeClr val="bg1"/>
                </a:solidFill>
              </a:rPr>
              <a:t>New York City</a:t>
            </a:r>
          </a:p>
          <a:p>
            <a:pPr marL="0" indent="0" algn="ctr">
              <a:buNone/>
            </a:pPr>
            <a:endParaRPr lang="en-US" dirty="0">
              <a:solidFill>
                <a:schemeClr val="bg1"/>
              </a:solidFill>
            </a:endParaRPr>
          </a:p>
          <a:p>
            <a:pPr marL="0" indent="0" algn="ctr">
              <a:buNone/>
            </a:pPr>
            <a:r>
              <a:rPr lang="en-US" sz="4400" dirty="0" smtClean="0">
                <a:solidFill>
                  <a:schemeClr val="bg1"/>
                </a:solidFill>
              </a:rPr>
              <a:t>Binghamton</a:t>
            </a:r>
            <a:endParaRPr lang="en-US" dirty="0">
              <a:solidFill>
                <a:schemeClr val="bg1"/>
              </a:solidFill>
            </a:endParaRPr>
          </a:p>
        </p:txBody>
      </p:sp>
      <p:sp>
        <p:nvSpPr>
          <p:cNvPr id="4" name="Action Button: Forward or Next 3">
            <a:hlinkClick r:id="" action="ppaction://hlinkshowjump?jump=nextslide"/>
          </p:cNvPr>
          <p:cNvSpPr/>
          <p:nvPr/>
        </p:nvSpPr>
        <p:spPr>
          <a:xfrm>
            <a:off x="8090874" y="5762925"/>
            <a:ext cx="822960" cy="822960"/>
          </a:xfrm>
          <a:prstGeom prst="actionButtonForwardNex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Action Button: Custom 4">
            <a:hlinkClick r:id="rId2" action="ppaction://hlinksldjump" highlightClick="1"/>
          </p:cNvPr>
          <p:cNvSpPr/>
          <p:nvPr/>
        </p:nvSpPr>
        <p:spPr>
          <a:xfrm>
            <a:off x="2910557" y="2275709"/>
            <a:ext cx="3298631" cy="670364"/>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Custom 5">
            <a:hlinkClick r:id="rId3" action="ppaction://hlinksldjump" highlightClick="1"/>
          </p:cNvPr>
          <p:cNvSpPr/>
          <p:nvPr/>
        </p:nvSpPr>
        <p:spPr>
          <a:xfrm>
            <a:off x="3034035" y="3404743"/>
            <a:ext cx="3175153" cy="811494"/>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3034035" y="4639624"/>
            <a:ext cx="3175153" cy="846776"/>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386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48348"/>
          </a:xfrm>
        </p:spPr>
        <p:txBody>
          <a:bodyPr>
            <a:normAutofit fontScale="90000"/>
          </a:bodyPr>
          <a:lstStyle/>
          <a:p>
            <a:r>
              <a:rPr lang="en-US" dirty="0" smtClean="0">
                <a:solidFill>
                  <a:schemeClr val="accent6">
                    <a:lumMod val="50000"/>
                  </a:schemeClr>
                </a:solidFill>
                <a:latin typeface="Apple Chancery"/>
                <a:cs typeface="Apple Chancery"/>
              </a:rPr>
              <a:t>What day of the week is Thanksgiving on?</a:t>
            </a:r>
            <a:endParaRPr lang="en-US" dirty="0">
              <a:solidFill>
                <a:schemeClr val="accent6">
                  <a:lumMod val="50000"/>
                </a:schemeClr>
              </a:solidFill>
              <a:latin typeface="Apple Chancery"/>
              <a:cs typeface="Apple Chancery"/>
            </a:endParaRPr>
          </a:p>
        </p:txBody>
      </p:sp>
      <p:sp>
        <p:nvSpPr>
          <p:cNvPr id="3" name="Content Placeholder 2"/>
          <p:cNvSpPr>
            <a:spLocks noGrp="1"/>
          </p:cNvSpPr>
          <p:nvPr>
            <p:ph idx="1"/>
          </p:nvPr>
        </p:nvSpPr>
        <p:spPr>
          <a:xfrm>
            <a:off x="457200" y="2011092"/>
            <a:ext cx="8229600" cy="4115071"/>
          </a:xfrm>
        </p:spPr>
        <p:txBody>
          <a:bodyPr>
            <a:normAutofit/>
          </a:bodyPr>
          <a:lstStyle/>
          <a:p>
            <a:pPr marL="0" indent="0" algn="ctr">
              <a:buNone/>
            </a:pPr>
            <a:r>
              <a:rPr lang="en-US" sz="4000" dirty="0" smtClean="0">
                <a:solidFill>
                  <a:schemeClr val="bg1"/>
                </a:solidFill>
              </a:rPr>
              <a:t>Monday</a:t>
            </a:r>
          </a:p>
          <a:p>
            <a:pPr marL="0" indent="0" algn="ctr">
              <a:buNone/>
            </a:pPr>
            <a:endParaRPr lang="en-US" sz="4000" dirty="0">
              <a:solidFill>
                <a:schemeClr val="bg1"/>
              </a:solidFill>
            </a:endParaRPr>
          </a:p>
          <a:p>
            <a:pPr marL="0" indent="0" algn="ctr">
              <a:buNone/>
            </a:pPr>
            <a:r>
              <a:rPr lang="en-US" sz="4000" dirty="0" smtClean="0">
                <a:solidFill>
                  <a:schemeClr val="bg1"/>
                </a:solidFill>
              </a:rPr>
              <a:t>Wednesday</a:t>
            </a:r>
          </a:p>
          <a:p>
            <a:pPr marL="0" indent="0" algn="ctr">
              <a:buNone/>
            </a:pPr>
            <a:endParaRPr lang="en-US" sz="4000" dirty="0">
              <a:solidFill>
                <a:schemeClr val="bg1"/>
              </a:solidFill>
            </a:endParaRPr>
          </a:p>
          <a:p>
            <a:pPr marL="0" indent="0" algn="ctr">
              <a:buNone/>
            </a:pPr>
            <a:r>
              <a:rPr lang="en-US" sz="4000" dirty="0" smtClean="0">
                <a:solidFill>
                  <a:schemeClr val="bg1"/>
                </a:solidFill>
              </a:rPr>
              <a:t>Thursday</a:t>
            </a:r>
            <a:endParaRPr lang="en-US" sz="4000" dirty="0">
              <a:solidFill>
                <a:schemeClr val="bg1"/>
              </a:solidFill>
            </a:endParaRPr>
          </a:p>
        </p:txBody>
      </p:sp>
      <p:sp>
        <p:nvSpPr>
          <p:cNvPr id="4" name="Action Button: Forward or Next 3">
            <a:hlinkClick r:id="" action="ppaction://hlinkshowjump?jump=nextslide"/>
          </p:cNvPr>
          <p:cNvSpPr/>
          <p:nvPr/>
        </p:nvSpPr>
        <p:spPr>
          <a:xfrm>
            <a:off x="8090874" y="5762925"/>
            <a:ext cx="822960" cy="822960"/>
          </a:xfrm>
          <a:prstGeom prst="actionButtonForwardNex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Action Button: Custom 4">
            <a:hlinkClick r:id="rId2" action="ppaction://hlinksldjump" highlightClick="1"/>
          </p:cNvPr>
          <p:cNvSpPr/>
          <p:nvPr/>
        </p:nvSpPr>
        <p:spPr>
          <a:xfrm>
            <a:off x="3492668" y="2011092"/>
            <a:ext cx="2187328" cy="811493"/>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Custom 5">
            <a:hlinkClick r:id="rId2" action="ppaction://hlinksldjump" highlightClick="1"/>
          </p:cNvPr>
          <p:cNvSpPr/>
          <p:nvPr/>
        </p:nvSpPr>
        <p:spPr>
          <a:xfrm>
            <a:off x="3245712" y="3510590"/>
            <a:ext cx="2734160" cy="829135"/>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3" action="ppaction://hlinksldjump" highlightClick="1"/>
          </p:cNvPr>
          <p:cNvSpPr/>
          <p:nvPr/>
        </p:nvSpPr>
        <p:spPr>
          <a:xfrm>
            <a:off x="3492668" y="4957165"/>
            <a:ext cx="2346086" cy="805760"/>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10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6">
                    <a:lumMod val="50000"/>
                  </a:schemeClr>
                </a:solidFill>
                <a:latin typeface="Apple Chancery"/>
                <a:cs typeface="Apple Chancery"/>
              </a:rPr>
              <a:t>What season is Thanksgiving in?</a:t>
            </a:r>
            <a:endParaRPr lang="en-US" dirty="0">
              <a:solidFill>
                <a:schemeClr val="accent6">
                  <a:lumMod val="50000"/>
                </a:schemeClr>
              </a:solidFill>
              <a:latin typeface="Apple Chancery"/>
              <a:cs typeface="Apple Chancery"/>
            </a:endParaRPr>
          </a:p>
        </p:txBody>
      </p:sp>
      <p:sp>
        <p:nvSpPr>
          <p:cNvPr id="3" name="Content Placeholder 2"/>
          <p:cNvSpPr>
            <a:spLocks noGrp="1"/>
          </p:cNvSpPr>
          <p:nvPr>
            <p:ph idx="1"/>
          </p:nvPr>
        </p:nvSpPr>
        <p:spPr/>
        <p:txBody>
          <a:bodyPr>
            <a:normAutofit/>
          </a:bodyPr>
          <a:lstStyle/>
          <a:p>
            <a:pPr marL="0" indent="0" algn="ctr">
              <a:buNone/>
            </a:pPr>
            <a:r>
              <a:rPr lang="en-US" sz="4000" dirty="0" smtClean="0">
                <a:solidFill>
                  <a:schemeClr val="bg1"/>
                </a:solidFill>
                <a:cs typeface="Apple Chancery"/>
              </a:rPr>
              <a:t>Summer</a:t>
            </a:r>
          </a:p>
          <a:p>
            <a:pPr marL="0" indent="0" algn="ctr">
              <a:buNone/>
            </a:pPr>
            <a:endParaRPr lang="en-US" sz="4000" dirty="0">
              <a:solidFill>
                <a:schemeClr val="bg1"/>
              </a:solidFill>
              <a:cs typeface="Apple Chancery"/>
            </a:endParaRPr>
          </a:p>
          <a:p>
            <a:pPr marL="0" indent="0" algn="ctr">
              <a:buNone/>
            </a:pPr>
            <a:r>
              <a:rPr lang="en-US" sz="4000" dirty="0" smtClean="0">
                <a:solidFill>
                  <a:schemeClr val="bg1"/>
                </a:solidFill>
                <a:cs typeface="Apple Chancery"/>
              </a:rPr>
              <a:t>Spring</a:t>
            </a:r>
          </a:p>
          <a:p>
            <a:pPr marL="0" indent="0" algn="ctr">
              <a:buNone/>
            </a:pPr>
            <a:endParaRPr lang="en-US" sz="4000" dirty="0">
              <a:solidFill>
                <a:schemeClr val="bg1"/>
              </a:solidFill>
              <a:cs typeface="Apple Chancery"/>
            </a:endParaRPr>
          </a:p>
          <a:p>
            <a:pPr marL="0" indent="0" algn="ctr">
              <a:buNone/>
            </a:pPr>
            <a:r>
              <a:rPr lang="en-US" sz="4000" dirty="0" smtClean="0">
                <a:solidFill>
                  <a:schemeClr val="bg1"/>
                </a:solidFill>
                <a:cs typeface="Apple Chancery"/>
              </a:rPr>
              <a:t>Autumn/Fall</a:t>
            </a:r>
            <a:endParaRPr lang="en-US" sz="4000" dirty="0">
              <a:solidFill>
                <a:schemeClr val="bg1"/>
              </a:solidFill>
              <a:cs typeface="Apple Chancery"/>
            </a:endParaRPr>
          </a:p>
        </p:txBody>
      </p:sp>
      <p:sp>
        <p:nvSpPr>
          <p:cNvPr id="5" name="Action Button: Forward or Next 4">
            <a:hlinkClick r:id="" action="ppaction://hlinkshowjump?jump=nextslide"/>
          </p:cNvPr>
          <p:cNvSpPr/>
          <p:nvPr/>
        </p:nvSpPr>
        <p:spPr>
          <a:xfrm>
            <a:off x="8090874" y="5762925"/>
            <a:ext cx="822960" cy="822960"/>
          </a:xfrm>
          <a:prstGeom prst="actionButtonForwardNex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Action Button: Custom 5">
            <a:hlinkClick r:id="rId2" action="ppaction://hlinksldjump" highlightClick="1"/>
          </p:cNvPr>
          <p:cNvSpPr/>
          <p:nvPr/>
        </p:nvSpPr>
        <p:spPr>
          <a:xfrm>
            <a:off x="3263352" y="1600200"/>
            <a:ext cx="2451924" cy="816639"/>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Custom 7">
            <a:hlinkClick r:id="rId2" action="ppaction://hlinksldjump" highlightClick="1"/>
          </p:cNvPr>
          <p:cNvSpPr/>
          <p:nvPr/>
        </p:nvSpPr>
        <p:spPr>
          <a:xfrm>
            <a:off x="3616147" y="3193050"/>
            <a:ext cx="1852172" cy="670364"/>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Custom 8">
            <a:hlinkClick r:id="rId3" action="ppaction://hlinksldjump" highlightClick="1"/>
          </p:cNvPr>
          <p:cNvSpPr/>
          <p:nvPr/>
        </p:nvSpPr>
        <p:spPr>
          <a:xfrm>
            <a:off x="3139874" y="4480853"/>
            <a:ext cx="2928196" cy="829135"/>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08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u="sng" dirty="0" smtClean="0">
                <a:solidFill>
                  <a:schemeClr val="bg1"/>
                </a:solidFill>
                <a:latin typeface="Apple Chancery"/>
                <a:cs typeface="Apple Chancery"/>
              </a:rPr>
              <a:t>Credits</a:t>
            </a:r>
            <a:endParaRPr lang="en-US" u="sng" dirty="0">
              <a:solidFill>
                <a:schemeClr val="bg1"/>
              </a:solidFill>
              <a:latin typeface="Apple Chancery"/>
              <a:cs typeface="Apple Chancery"/>
            </a:endParaRPr>
          </a:p>
        </p:txBody>
      </p:sp>
      <p:sp>
        <p:nvSpPr>
          <p:cNvPr id="3" name="Content Placeholder 2"/>
          <p:cNvSpPr>
            <a:spLocks noGrp="1"/>
          </p:cNvSpPr>
          <p:nvPr>
            <p:ph idx="1"/>
          </p:nvPr>
        </p:nvSpPr>
        <p:spPr/>
        <p:txBody>
          <a:bodyPr/>
          <a:lstStyle/>
          <a:p>
            <a:pPr>
              <a:lnSpc>
                <a:spcPct val="140000"/>
              </a:lnSpc>
            </a:pPr>
            <a:r>
              <a:rPr lang="en-US" dirty="0" err="1" smtClean="0">
                <a:solidFill>
                  <a:schemeClr val="accent6">
                    <a:lumMod val="50000"/>
                  </a:schemeClr>
                </a:solidFill>
                <a:latin typeface="Apple Chancery"/>
                <a:cs typeface="Apple Chancery"/>
              </a:rPr>
              <a:t>Elcivics.com</a:t>
            </a:r>
            <a:endParaRPr lang="en-US" dirty="0" smtClean="0">
              <a:solidFill>
                <a:schemeClr val="accent6">
                  <a:lumMod val="50000"/>
                </a:schemeClr>
              </a:solidFill>
              <a:latin typeface="Apple Chancery"/>
              <a:cs typeface="Apple Chancery"/>
            </a:endParaRPr>
          </a:p>
          <a:p>
            <a:pPr lvl="1">
              <a:lnSpc>
                <a:spcPct val="140000"/>
              </a:lnSpc>
            </a:pPr>
            <a:r>
              <a:rPr lang="en-US" dirty="0" smtClean="0">
                <a:solidFill>
                  <a:schemeClr val="accent6">
                    <a:lumMod val="50000"/>
                  </a:schemeClr>
                </a:solidFill>
                <a:latin typeface="Apple Chancery"/>
                <a:cs typeface="Apple Chancery"/>
              </a:rPr>
              <a:t>All information and questions based off of website.</a:t>
            </a:r>
            <a:endParaRPr lang="en-US" dirty="0">
              <a:solidFill>
                <a:schemeClr val="accent6">
                  <a:lumMod val="50000"/>
                </a:schemeClr>
              </a:solidFill>
              <a:latin typeface="Apple Chancery"/>
              <a:cs typeface="Apple Chancery"/>
            </a:endParaRPr>
          </a:p>
          <a:p>
            <a:pPr>
              <a:lnSpc>
                <a:spcPct val="140000"/>
              </a:lnSpc>
            </a:pPr>
            <a:r>
              <a:rPr lang="en-US" dirty="0" smtClean="0">
                <a:solidFill>
                  <a:schemeClr val="accent6">
                    <a:lumMod val="50000"/>
                  </a:schemeClr>
                </a:solidFill>
                <a:latin typeface="Apple Chancery"/>
                <a:cs typeface="Apple Chancery"/>
              </a:rPr>
              <a:t>Thanksgiving History YouTube video by Amy </a:t>
            </a:r>
            <a:r>
              <a:rPr lang="en-US" dirty="0" err="1" smtClean="0">
                <a:solidFill>
                  <a:schemeClr val="accent6">
                    <a:lumMod val="50000"/>
                  </a:schemeClr>
                </a:solidFill>
                <a:latin typeface="Apple Chancery"/>
                <a:cs typeface="Apple Chancery"/>
              </a:rPr>
              <a:t>Rodulfo</a:t>
            </a:r>
            <a:endParaRPr lang="en-US" dirty="0" smtClean="0">
              <a:solidFill>
                <a:schemeClr val="accent6">
                  <a:lumMod val="50000"/>
                </a:schemeClr>
              </a:solidFill>
              <a:latin typeface="Apple Chancery"/>
              <a:cs typeface="Apple Chancery"/>
            </a:endParaRPr>
          </a:p>
          <a:p>
            <a:pPr>
              <a:lnSpc>
                <a:spcPct val="140000"/>
              </a:lnSpc>
            </a:pPr>
            <a:r>
              <a:rPr lang="en-US" dirty="0" smtClean="0">
                <a:solidFill>
                  <a:schemeClr val="accent6">
                    <a:lumMod val="50000"/>
                  </a:schemeClr>
                </a:solidFill>
                <a:latin typeface="Apple Chancery"/>
                <a:cs typeface="Apple Chancery"/>
              </a:rPr>
              <a:t>All pictures taken from Google images</a:t>
            </a:r>
            <a:endParaRPr lang="en-US" dirty="0">
              <a:solidFill>
                <a:schemeClr val="accent6">
                  <a:lumMod val="50000"/>
                </a:schemeClr>
              </a:solidFill>
              <a:latin typeface="Apple Chancery"/>
              <a:cs typeface="Apple Chancery"/>
            </a:endParaRPr>
          </a:p>
        </p:txBody>
      </p:sp>
    </p:spTree>
    <p:extLst>
      <p:ext uri="{BB962C8B-B14F-4D97-AF65-F5344CB8AC3E}">
        <p14:creationId xmlns:p14="http://schemas.microsoft.com/office/powerpoint/2010/main" val="72963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0" fill="hold"/>
                                        <p:tgtEl>
                                          <p:spTgt spid="2"/>
                                        </p:tgtEl>
                                        <p:attrNameLst>
                                          <p:attrName>ppt_x</p:attrName>
                                        </p:attrNameLst>
                                      </p:cBhvr>
                                      <p:tavLst>
                                        <p:tav tm="0">
                                          <p:val>
                                            <p:strVal val="#ppt_x"/>
                                          </p:val>
                                        </p:tav>
                                        <p:tav tm="100000">
                                          <p:val>
                                            <p:strVal val="#ppt_x"/>
                                          </p:val>
                                        </p:tav>
                                      </p:tavLst>
                                    </p:anim>
                                    <p:anim calcmode="lin" valueType="num">
                                      <p:cBhvr>
                                        <p:cTn id="8" dur="15000" fill="hold"/>
                                        <p:tgtEl>
                                          <p:spTgt spid="2"/>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5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5000" fill="hold"/>
                                        <p:tgtEl>
                                          <p:spTgt spid="3">
                                            <p:txEl>
                                              <p:pRg st="0" end="0"/>
                                            </p:txEl>
                                          </p:spTgt>
                                        </p:tgtEl>
                                        <p:attrNameLst>
                                          <p:attrName>ppt_y</p:attrName>
                                        </p:attrNameLst>
                                      </p:cBhvr>
                                      <p:tavLst>
                                        <p:tav tm="0">
                                          <p:val>
                                            <p:strVal val="#ppt_y+1"/>
                                          </p:val>
                                        </p:tav>
                                        <p:tav tm="100000">
                                          <p:val>
                                            <p:strVal val="#ppt_y-1"/>
                                          </p:val>
                                        </p:tav>
                                      </p:tavLst>
                                    </p:anim>
                                  </p:childTnLst>
                                </p:cTn>
                              </p:par>
                              <p:par>
                                <p:cTn id="13" presetID="28"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5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5000" fill="hold"/>
                                        <p:tgtEl>
                                          <p:spTgt spid="3">
                                            <p:txEl>
                                              <p:pRg st="1" end="1"/>
                                            </p:txEl>
                                          </p:spTgt>
                                        </p:tgtEl>
                                        <p:attrNameLst>
                                          <p:attrName>ppt_y</p:attrName>
                                        </p:attrNameLst>
                                      </p:cBhvr>
                                      <p:tavLst>
                                        <p:tav tm="0">
                                          <p:val>
                                            <p:strVal val="#ppt_y+1"/>
                                          </p:val>
                                        </p:tav>
                                        <p:tav tm="100000">
                                          <p:val>
                                            <p:strVal val="#ppt_y-1"/>
                                          </p:val>
                                        </p:tav>
                                      </p:tavLst>
                                    </p:anim>
                                  </p:childTnLst>
                                </p:cTn>
                              </p:par>
                              <p:par>
                                <p:cTn id="17" presetID="28"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5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5000" fill="hold"/>
                                        <p:tgtEl>
                                          <p:spTgt spid="3">
                                            <p:txEl>
                                              <p:pRg st="2" end="2"/>
                                            </p:txEl>
                                          </p:spTgt>
                                        </p:tgtEl>
                                        <p:attrNameLst>
                                          <p:attrName>ppt_y</p:attrName>
                                        </p:attrNameLst>
                                      </p:cBhvr>
                                      <p:tavLst>
                                        <p:tav tm="0">
                                          <p:val>
                                            <p:strVal val="#ppt_y+1"/>
                                          </p:val>
                                        </p:tav>
                                        <p:tav tm="100000">
                                          <p:val>
                                            <p:strVal val="#ppt_y-1"/>
                                          </p:val>
                                        </p:tav>
                                      </p:tavLst>
                                    </p:anim>
                                  </p:childTnLst>
                                </p:cTn>
                              </p:par>
                              <p:par>
                                <p:cTn id="21" presetID="28"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5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5000" fill="hold"/>
                                        <p:tgtEl>
                                          <p:spTgt spid="3">
                                            <p:txEl>
                                              <p:pRg st="3" end="3"/>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latin typeface="Bradley Hand ITC" panose="03070402050302030203" pitchFamily="66" charset="0"/>
                <a:cs typeface="Apple Chancery"/>
              </a:rPr>
              <a:t>Table of contents</a:t>
            </a:r>
            <a:endParaRPr lang="en-US" sz="5400" b="1" dirty="0">
              <a:solidFill>
                <a:schemeClr val="bg1"/>
              </a:solidFill>
              <a:latin typeface="Bradley Hand ITC" panose="03070402050302030203" pitchFamily="66" charset="0"/>
              <a:cs typeface="Apple Chancery"/>
            </a:endParaRPr>
          </a:p>
        </p:txBody>
      </p:sp>
      <p:sp>
        <p:nvSpPr>
          <p:cNvPr id="3" name="Content Placeholder 2"/>
          <p:cNvSpPr>
            <a:spLocks noGrp="1"/>
          </p:cNvSpPr>
          <p:nvPr>
            <p:ph idx="1"/>
          </p:nvPr>
        </p:nvSpPr>
        <p:spPr>
          <a:xfrm>
            <a:off x="457200" y="1600200"/>
            <a:ext cx="8450868" cy="4768258"/>
          </a:xfrm>
        </p:spPr>
        <p:txBody>
          <a:bodyPr>
            <a:noAutofit/>
          </a:bodyPr>
          <a:lstStyle/>
          <a:p>
            <a:r>
              <a:rPr lang="en-US" sz="2800" b="1" dirty="0" smtClean="0">
                <a:solidFill>
                  <a:schemeClr val="accent6">
                    <a:lumMod val="50000"/>
                  </a:schemeClr>
                </a:solidFill>
                <a:latin typeface="Bradley Hand ITC" panose="03070402050302030203" pitchFamily="66" charset="0"/>
                <a:cs typeface="Apple Chancery"/>
              </a:rPr>
              <a:t>Goals												Slide 3</a:t>
            </a:r>
          </a:p>
          <a:p>
            <a:r>
              <a:rPr lang="en-US" sz="2800" b="1" dirty="0" smtClean="0">
                <a:solidFill>
                  <a:schemeClr val="accent6">
                    <a:lumMod val="50000"/>
                  </a:schemeClr>
                </a:solidFill>
                <a:latin typeface="Bradley Hand ITC" panose="03070402050302030203" pitchFamily="66" charset="0"/>
                <a:cs typeface="Apple Chancery"/>
              </a:rPr>
              <a:t>Video on Thanksgiving					</a:t>
            </a:r>
            <a:r>
              <a:rPr lang="en-US" sz="2800" b="1" dirty="0" smtClean="0">
                <a:solidFill>
                  <a:schemeClr val="accent6">
                    <a:lumMod val="50000"/>
                  </a:schemeClr>
                </a:solidFill>
                <a:latin typeface="Bradley Hand ITC" panose="03070402050302030203" pitchFamily="66" charset="0"/>
                <a:cs typeface="Apple Chancery"/>
              </a:rPr>
              <a:t>	Slide </a:t>
            </a:r>
            <a:r>
              <a:rPr lang="en-US" sz="2800" b="1" dirty="0" smtClean="0">
                <a:solidFill>
                  <a:schemeClr val="accent6">
                    <a:lumMod val="50000"/>
                  </a:schemeClr>
                </a:solidFill>
                <a:latin typeface="Bradley Hand ITC" panose="03070402050302030203" pitchFamily="66" charset="0"/>
                <a:cs typeface="Apple Chancery"/>
              </a:rPr>
              <a:t>4</a:t>
            </a:r>
          </a:p>
          <a:p>
            <a:r>
              <a:rPr lang="en-US" sz="2800" b="1" dirty="0" smtClean="0">
                <a:solidFill>
                  <a:schemeClr val="accent6">
                    <a:lumMod val="50000"/>
                  </a:schemeClr>
                </a:solidFill>
                <a:latin typeface="Bradley Hand ITC" panose="03070402050302030203" pitchFamily="66" charset="0"/>
                <a:cs typeface="Apple Chancery"/>
              </a:rPr>
              <a:t>What is Thanksgiving?					</a:t>
            </a:r>
            <a:r>
              <a:rPr lang="en-US" sz="2800" b="1" dirty="0" smtClean="0">
                <a:solidFill>
                  <a:schemeClr val="accent6">
                    <a:lumMod val="50000"/>
                  </a:schemeClr>
                </a:solidFill>
                <a:latin typeface="Bradley Hand ITC" panose="03070402050302030203" pitchFamily="66" charset="0"/>
                <a:cs typeface="Apple Chancery"/>
              </a:rPr>
              <a:t>	Slide </a:t>
            </a:r>
            <a:r>
              <a:rPr lang="en-US" sz="2800" b="1" dirty="0" smtClean="0">
                <a:solidFill>
                  <a:schemeClr val="accent6">
                    <a:lumMod val="50000"/>
                  </a:schemeClr>
                </a:solidFill>
                <a:latin typeface="Bradley Hand ITC" panose="03070402050302030203" pitchFamily="66" charset="0"/>
                <a:cs typeface="Apple Chancery"/>
              </a:rPr>
              <a:t>5</a:t>
            </a:r>
          </a:p>
          <a:p>
            <a:r>
              <a:rPr lang="en-US" sz="2800" b="1" dirty="0" smtClean="0">
                <a:solidFill>
                  <a:schemeClr val="accent6">
                    <a:lumMod val="50000"/>
                  </a:schemeClr>
                </a:solidFill>
                <a:latin typeface="Bradley Hand ITC" panose="03070402050302030203" pitchFamily="66" charset="0"/>
                <a:cs typeface="Apple Chancery"/>
              </a:rPr>
              <a:t>Who were the pilgrims?				</a:t>
            </a:r>
            <a:r>
              <a:rPr lang="en-US" sz="2800" b="1" dirty="0">
                <a:solidFill>
                  <a:schemeClr val="accent6">
                    <a:lumMod val="50000"/>
                  </a:schemeClr>
                </a:solidFill>
                <a:latin typeface="Bradley Hand ITC" panose="03070402050302030203" pitchFamily="66" charset="0"/>
                <a:cs typeface="Apple Chancery"/>
              </a:rPr>
              <a:t>	</a:t>
            </a:r>
            <a:r>
              <a:rPr lang="en-US" sz="2800" b="1" dirty="0" smtClean="0">
                <a:solidFill>
                  <a:schemeClr val="accent6">
                    <a:lumMod val="50000"/>
                  </a:schemeClr>
                </a:solidFill>
                <a:latin typeface="Bradley Hand ITC" panose="03070402050302030203" pitchFamily="66" charset="0"/>
                <a:cs typeface="Apple Chancery"/>
              </a:rPr>
              <a:t>	Slide </a:t>
            </a:r>
            <a:r>
              <a:rPr lang="en-US" sz="2800" b="1" dirty="0" smtClean="0">
                <a:solidFill>
                  <a:schemeClr val="accent6">
                    <a:lumMod val="50000"/>
                  </a:schemeClr>
                </a:solidFill>
                <a:latin typeface="Bradley Hand ITC" panose="03070402050302030203" pitchFamily="66" charset="0"/>
                <a:cs typeface="Apple Chancery"/>
              </a:rPr>
              <a:t>6</a:t>
            </a:r>
          </a:p>
          <a:p>
            <a:r>
              <a:rPr lang="en-US" sz="2800" b="1" dirty="0" smtClean="0">
                <a:solidFill>
                  <a:schemeClr val="accent6">
                    <a:lumMod val="50000"/>
                  </a:schemeClr>
                </a:solidFill>
                <a:latin typeface="Bradley Hand ITC" panose="03070402050302030203" pitchFamily="66" charset="0"/>
                <a:cs typeface="Apple Chancery"/>
              </a:rPr>
              <a:t>What do we eat on Thanksgiving?	</a:t>
            </a:r>
            <a:r>
              <a:rPr lang="en-US" sz="2800" b="1" dirty="0" smtClean="0">
                <a:solidFill>
                  <a:schemeClr val="accent6">
                    <a:lumMod val="50000"/>
                  </a:schemeClr>
                </a:solidFill>
                <a:latin typeface="Bradley Hand ITC" panose="03070402050302030203" pitchFamily="66" charset="0"/>
                <a:cs typeface="Apple Chancery"/>
              </a:rPr>
              <a:t>		Slide </a:t>
            </a:r>
            <a:r>
              <a:rPr lang="en-US" sz="2800" b="1" dirty="0" smtClean="0">
                <a:solidFill>
                  <a:schemeClr val="accent6">
                    <a:lumMod val="50000"/>
                  </a:schemeClr>
                </a:solidFill>
                <a:latin typeface="Bradley Hand ITC" panose="03070402050302030203" pitchFamily="66" charset="0"/>
                <a:cs typeface="Apple Chancery"/>
              </a:rPr>
              <a:t>7</a:t>
            </a:r>
          </a:p>
          <a:p>
            <a:r>
              <a:rPr lang="en-US" sz="2800" b="1" dirty="0" smtClean="0">
                <a:solidFill>
                  <a:schemeClr val="accent6">
                    <a:lumMod val="50000"/>
                  </a:schemeClr>
                </a:solidFill>
                <a:latin typeface="Bradley Hand ITC" panose="03070402050302030203" pitchFamily="66" charset="0"/>
                <a:cs typeface="Apple Chancery"/>
              </a:rPr>
              <a:t>Dessert!										</a:t>
            </a:r>
            <a:r>
              <a:rPr lang="en-US" sz="2800" b="1" dirty="0" smtClean="0">
                <a:solidFill>
                  <a:schemeClr val="accent6">
                    <a:lumMod val="50000"/>
                  </a:schemeClr>
                </a:solidFill>
                <a:latin typeface="Bradley Hand ITC" panose="03070402050302030203" pitchFamily="66" charset="0"/>
                <a:cs typeface="Apple Chancery"/>
              </a:rPr>
              <a:t>	Slide </a:t>
            </a:r>
            <a:r>
              <a:rPr lang="en-US" sz="2800" b="1" dirty="0" smtClean="0">
                <a:solidFill>
                  <a:schemeClr val="accent6">
                    <a:lumMod val="50000"/>
                  </a:schemeClr>
                </a:solidFill>
                <a:latin typeface="Bradley Hand ITC" panose="03070402050302030203" pitchFamily="66" charset="0"/>
                <a:cs typeface="Apple Chancery"/>
              </a:rPr>
              <a:t>8</a:t>
            </a:r>
          </a:p>
          <a:p>
            <a:r>
              <a:rPr lang="en-US" sz="2800" b="1" dirty="0" smtClean="0">
                <a:solidFill>
                  <a:schemeClr val="accent6">
                    <a:lumMod val="50000"/>
                  </a:schemeClr>
                </a:solidFill>
                <a:latin typeface="Bradley Hand ITC" panose="03070402050302030203" pitchFamily="66" charset="0"/>
                <a:cs typeface="Apple Chancery"/>
              </a:rPr>
              <a:t>Questions										Slides 9-15</a:t>
            </a:r>
          </a:p>
          <a:p>
            <a:r>
              <a:rPr lang="en-US" sz="2800" b="1" dirty="0" smtClean="0">
                <a:solidFill>
                  <a:schemeClr val="accent6">
                    <a:lumMod val="50000"/>
                  </a:schemeClr>
                </a:solidFill>
                <a:latin typeface="Bradley Hand ITC" panose="03070402050302030203" pitchFamily="66" charset="0"/>
                <a:cs typeface="Apple Chancery"/>
              </a:rPr>
              <a:t>Credits											Slide 16</a:t>
            </a:r>
            <a:endParaRPr lang="en-US" sz="2800" b="1" dirty="0">
              <a:solidFill>
                <a:schemeClr val="accent6">
                  <a:lumMod val="50000"/>
                </a:schemeClr>
              </a:solidFill>
              <a:latin typeface="Bradley Hand ITC" panose="03070402050302030203" pitchFamily="66" charset="0"/>
              <a:cs typeface="Apple Chancery"/>
            </a:endParaRPr>
          </a:p>
        </p:txBody>
      </p:sp>
      <p:sp>
        <p:nvSpPr>
          <p:cNvPr id="4" name="Action Button: Forward or Next 3">
            <a:hlinkClick r:id="" action="ppaction://hlinkshowjump?jump=nextslide"/>
          </p:cNvPr>
          <p:cNvSpPr/>
          <p:nvPr/>
        </p:nvSpPr>
        <p:spPr>
          <a:xfrm>
            <a:off x="8321040" y="5956978"/>
            <a:ext cx="822960" cy="822960"/>
          </a:xfrm>
          <a:prstGeom prst="actionButtonForwardNex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Action Button: Custom 4">
            <a:hlinkClick r:id="rId2" action="ppaction://hlinksldjump" highlightClick="1"/>
          </p:cNvPr>
          <p:cNvSpPr/>
          <p:nvPr/>
        </p:nvSpPr>
        <p:spPr>
          <a:xfrm>
            <a:off x="830348" y="1600200"/>
            <a:ext cx="1172255" cy="630176"/>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Custom 5">
            <a:hlinkClick r:id="rId3" action="ppaction://hlinksldjump" highlightClick="1"/>
          </p:cNvPr>
          <p:cNvSpPr/>
          <p:nvPr/>
        </p:nvSpPr>
        <p:spPr>
          <a:xfrm>
            <a:off x="830348" y="2230376"/>
            <a:ext cx="4233145" cy="586085"/>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Custom 6">
            <a:hlinkClick r:id="rId4" action="ppaction://hlinksldjump" highlightClick="1"/>
          </p:cNvPr>
          <p:cNvSpPr/>
          <p:nvPr/>
        </p:nvSpPr>
        <p:spPr>
          <a:xfrm>
            <a:off x="830348" y="2816461"/>
            <a:ext cx="4233145" cy="618644"/>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Action Button: Custom 7">
            <a:hlinkClick r:id="rId5" action="ppaction://hlinksldjump" highlightClick="1"/>
          </p:cNvPr>
          <p:cNvSpPr/>
          <p:nvPr/>
        </p:nvSpPr>
        <p:spPr>
          <a:xfrm>
            <a:off x="830348" y="3435105"/>
            <a:ext cx="4233145" cy="569804"/>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ction Button: Custom 8">
            <a:hlinkClick r:id="rId6" action="ppaction://hlinksldjump" highlightClick="1"/>
          </p:cNvPr>
          <p:cNvSpPr/>
          <p:nvPr/>
        </p:nvSpPr>
        <p:spPr>
          <a:xfrm>
            <a:off x="830348" y="4004909"/>
            <a:ext cx="5861277" cy="569804"/>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ction Button: Custom 9">
            <a:hlinkClick r:id="rId7" action="ppaction://hlinksldjump" highlightClick="1"/>
          </p:cNvPr>
          <p:cNvSpPr/>
          <p:nvPr/>
        </p:nvSpPr>
        <p:spPr>
          <a:xfrm>
            <a:off x="830348" y="4574713"/>
            <a:ext cx="1563007" cy="586085"/>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Custom 10">
            <a:hlinkClick r:id="rId8" action="ppaction://hlinksldjump" highlightClick="1"/>
          </p:cNvPr>
          <p:cNvSpPr/>
          <p:nvPr/>
        </p:nvSpPr>
        <p:spPr>
          <a:xfrm>
            <a:off x="830348" y="5160798"/>
            <a:ext cx="1807227" cy="569804"/>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Action Button: Custom 11">
            <a:hlinkClick r:id="rId9" action="ppaction://hlinksldjump" highlightClick="1"/>
          </p:cNvPr>
          <p:cNvSpPr/>
          <p:nvPr/>
        </p:nvSpPr>
        <p:spPr>
          <a:xfrm>
            <a:off x="830348" y="5730602"/>
            <a:ext cx="1432756" cy="637856"/>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133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1" end="1"/>
                                            </p:txEl>
                                          </p:spTgt>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2" end="2"/>
                                            </p:txEl>
                                          </p:spTgt>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3" end="3"/>
                                            </p:txEl>
                                          </p:spTgt>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4" end="4"/>
                                            </p:txEl>
                                          </p:spTgt>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3" dur="500"/>
                                        <p:tgtEl>
                                          <p:spTgt spid="3">
                                            <p:txEl>
                                              <p:pRg st="6" end="6"/>
                                            </p:txEl>
                                          </p:spTgt>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bg1"/>
                </a:solidFill>
                <a:latin typeface="Bradley Hand ITC" panose="03070402050302030203" pitchFamily="66" charset="0"/>
                <a:cs typeface="Apple Chancery"/>
              </a:rPr>
              <a:t>Goals:</a:t>
            </a:r>
            <a:endParaRPr lang="en-US" sz="6000" b="1" dirty="0">
              <a:solidFill>
                <a:schemeClr val="bg1"/>
              </a:solidFill>
              <a:latin typeface="Bradley Hand ITC" panose="03070402050302030203" pitchFamily="66" charset="0"/>
              <a:cs typeface="Apple Chancery"/>
            </a:endParaRPr>
          </a:p>
        </p:txBody>
      </p:sp>
      <p:sp>
        <p:nvSpPr>
          <p:cNvPr id="3" name="Content Placeholder 2"/>
          <p:cNvSpPr>
            <a:spLocks noGrp="1"/>
          </p:cNvSpPr>
          <p:nvPr>
            <p:ph idx="1"/>
          </p:nvPr>
        </p:nvSpPr>
        <p:spPr/>
        <p:txBody>
          <a:bodyPr/>
          <a:lstStyle/>
          <a:p>
            <a:r>
              <a:rPr lang="en-US" b="1" dirty="0" smtClean="0">
                <a:solidFill>
                  <a:schemeClr val="accent6">
                    <a:lumMod val="50000"/>
                  </a:schemeClr>
                </a:solidFill>
                <a:latin typeface="Bradley Hand ITC" panose="03070402050302030203" pitchFamily="66" charset="0"/>
                <a:cs typeface="Apple Chancery"/>
              </a:rPr>
              <a:t>Students will be able to read what Thanksgiving is and why we celebrate it in the United States.</a:t>
            </a:r>
          </a:p>
          <a:p>
            <a:endParaRPr lang="en-US" b="1" dirty="0">
              <a:solidFill>
                <a:schemeClr val="accent6">
                  <a:lumMod val="50000"/>
                </a:schemeClr>
              </a:solidFill>
              <a:latin typeface="Bradley Hand ITC" panose="03070402050302030203" pitchFamily="66" charset="0"/>
              <a:cs typeface="Apple Chancery"/>
            </a:endParaRPr>
          </a:p>
          <a:p>
            <a:r>
              <a:rPr lang="en-US" b="1" dirty="0" smtClean="0">
                <a:solidFill>
                  <a:schemeClr val="accent6">
                    <a:lumMod val="50000"/>
                  </a:schemeClr>
                </a:solidFill>
                <a:latin typeface="Bradley Hand ITC" panose="03070402050302030203" pitchFamily="66" charset="0"/>
                <a:cs typeface="Apple Chancery"/>
              </a:rPr>
              <a:t>Students will be able to answer questions after the presentation about Thanksgiving.</a:t>
            </a:r>
          </a:p>
        </p:txBody>
      </p:sp>
      <p:sp>
        <p:nvSpPr>
          <p:cNvPr id="4" name="Action Button: Forward or Next 3">
            <a:hlinkClick r:id="" action="ppaction://hlinkshowjump?jump=nextslide"/>
          </p:cNvPr>
          <p:cNvSpPr/>
          <p:nvPr/>
        </p:nvSpPr>
        <p:spPr>
          <a:xfrm>
            <a:off x="8275320" y="5714683"/>
            <a:ext cx="822960" cy="822960"/>
          </a:xfrm>
          <a:prstGeom prst="actionButtonForwardNex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1905786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chemeClr val="bg1"/>
                </a:solidFill>
                <a:latin typeface="Bradley Hand ITC" panose="03070402050302030203" pitchFamily="66" charset="0"/>
                <a:cs typeface="Apple Chancery"/>
              </a:rPr>
              <a:t>Video on Thanksgiving</a:t>
            </a:r>
            <a:endParaRPr lang="en-US" sz="5400" b="1" dirty="0">
              <a:solidFill>
                <a:schemeClr val="bg1"/>
              </a:solidFill>
              <a:latin typeface="Bradley Hand ITC" panose="03070402050302030203" pitchFamily="66" charset="0"/>
              <a:cs typeface="Apple Chancery"/>
            </a:endParaRPr>
          </a:p>
        </p:txBody>
      </p:sp>
      <p:sp>
        <p:nvSpPr>
          <p:cNvPr id="3" name="Content Placeholder 2"/>
          <p:cNvSpPr>
            <a:spLocks noGrp="1"/>
          </p:cNvSpPr>
          <p:nvPr>
            <p:ph idx="1"/>
          </p:nvPr>
        </p:nvSpPr>
        <p:spPr/>
        <p:txBody>
          <a:bodyPr/>
          <a:lstStyle/>
          <a:p>
            <a:r>
              <a:rPr lang="en-US" dirty="0" smtClean="0">
                <a:solidFill>
                  <a:schemeClr val="accent6">
                    <a:lumMod val="50000"/>
                  </a:schemeClr>
                </a:solidFill>
                <a:hlinkClick r:id="rId2"/>
              </a:rPr>
              <a:t>Click here for video</a:t>
            </a:r>
            <a:endParaRPr lang="en-US" dirty="0">
              <a:solidFill>
                <a:schemeClr val="accent6">
                  <a:lumMod val="50000"/>
                </a:schemeClr>
              </a:solidFill>
            </a:endParaRPr>
          </a:p>
        </p:txBody>
      </p:sp>
      <p:sp>
        <p:nvSpPr>
          <p:cNvPr id="4" name="Action Button: Forward or Next 3">
            <a:hlinkClick r:id="" action="ppaction://hlinkshowjump?jump=nextslide"/>
          </p:cNvPr>
          <p:cNvSpPr/>
          <p:nvPr/>
        </p:nvSpPr>
        <p:spPr>
          <a:xfrm>
            <a:off x="8090874" y="5762925"/>
            <a:ext cx="822960" cy="822960"/>
          </a:xfrm>
          <a:prstGeom prst="actionButtonForwardNex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Thanksgivingp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367" y="3222924"/>
            <a:ext cx="4530014" cy="3020009"/>
          </a:xfrm>
          <a:prstGeom prst="rect">
            <a:avLst/>
          </a:prstGeom>
        </p:spPr>
      </p:pic>
    </p:spTree>
    <p:extLst>
      <p:ext uri="{BB962C8B-B14F-4D97-AF65-F5344CB8AC3E}">
        <p14:creationId xmlns:p14="http://schemas.microsoft.com/office/powerpoint/2010/main" val="40693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rgbClr val="FFFFFF"/>
                </a:solidFill>
                <a:latin typeface="Bradley Hand ITC" panose="03070402050302030203" pitchFamily="66" charset="0"/>
                <a:cs typeface="Apple Chancery"/>
              </a:rPr>
              <a:t>What is Thanksgiving?</a:t>
            </a:r>
            <a:endParaRPr lang="en-US" sz="4800" b="1" dirty="0">
              <a:solidFill>
                <a:srgbClr val="FFFFFF"/>
              </a:solidFill>
              <a:latin typeface="Bradley Hand ITC" panose="03070402050302030203" pitchFamily="66" charset="0"/>
              <a:cs typeface="Apple Chancery"/>
            </a:endParaRPr>
          </a:p>
        </p:txBody>
      </p:sp>
      <p:sp>
        <p:nvSpPr>
          <p:cNvPr id="3" name="Content Placeholder 2"/>
          <p:cNvSpPr>
            <a:spLocks noGrp="1"/>
          </p:cNvSpPr>
          <p:nvPr>
            <p:ph idx="1"/>
          </p:nvPr>
        </p:nvSpPr>
        <p:spPr>
          <a:xfrm>
            <a:off x="457200" y="1600201"/>
            <a:ext cx="8080434" cy="4680052"/>
          </a:xfrm>
        </p:spPr>
        <p:txBody>
          <a:bodyPr>
            <a:noAutofit/>
          </a:bodyPr>
          <a:lstStyle/>
          <a:p>
            <a:r>
              <a:rPr lang="en-US" sz="2500" b="1" dirty="0">
                <a:solidFill>
                  <a:schemeClr val="accent6">
                    <a:lumMod val="50000"/>
                  </a:schemeClr>
                </a:solidFill>
                <a:latin typeface="Bradley Hand ITC" panose="03070402050302030203" pitchFamily="66" charset="0"/>
              </a:rPr>
              <a:t>Thanksgiving Day is the fourth Thursday in November. It is a federal holiday, so schools, banks, post offices, and government offices are closed. Thanksgiving was the first holiday celebrated in America. It was first celebrated in the autumn of 1621 when the Wampanoag Indians and the pilgrims got together for a three-day feast and festival of fun. Today, families celebrate Thanksgiving by eating turkey, stuffing, mashed potatoes and gravy, yams, corn, cranberry sauce, and pumpkin pie. Macy's Thanksgiving Day Parade and an NFL football game are special Thanksgiving Day events. </a:t>
            </a:r>
          </a:p>
        </p:txBody>
      </p:sp>
      <p:sp>
        <p:nvSpPr>
          <p:cNvPr id="4" name="Action Button: Forward or Next 3">
            <a:hlinkClick r:id="" action="ppaction://hlinkshowjump?jump=nextslide"/>
          </p:cNvPr>
          <p:cNvSpPr/>
          <p:nvPr/>
        </p:nvSpPr>
        <p:spPr>
          <a:xfrm>
            <a:off x="8090874" y="5762925"/>
            <a:ext cx="822960" cy="822960"/>
          </a:xfrm>
          <a:prstGeom prst="actionButtonForwardNex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Thanksgiving-read-aloud.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24834" y="434389"/>
            <a:ext cx="812800" cy="812800"/>
          </a:xfrm>
          <a:prstGeom prst="rect">
            <a:avLst/>
          </a:prstGeom>
        </p:spPr>
      </p:pic>
    </p:spTree>
    <p:extLst>
      <p:ext uri="{BB962C8B-B14F-4D97-AF65-F5344CB8AC3E}">
        <p14:creationId xmlns:p14="http://schemas.microsoft.com/office/powerpoint/2010/main" val="374986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47205"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solidFill>
                  <a:schemeClr val="bg1"/>
                </a:solidFill>
                <a:latin typeface="Bradley Hand ITC" panose="03070402050302030203" pitchFamily="66" charset="0"/>
                <a:cs typeface="Apple Chancery"/>
              </a:rPr>
              <a:t>Who were the pilgrims? </a:t>
            </a:r>
            <a:endParaRPr lang="en-US" sz="4800" b="1" dirty="0">
              <a:solidFill>
                <a:schemeClr val="bg1"/>
              </a:solidFill>
              <a:latin typeface="Bradley Hand ITC" panose="03070402050302030203" pitchFamily="66" charset="0"/>
              <a:cs typeface="Apple Chancery"/>
            </a:endParaRPr>
          </a:p>
        </p:txBody>
      </p:sp>
      <p:sp>
        <p:nvSpPr>
          <p:cNvPr id="3" name="Content Placeholder 2"/>
          <p:cNvSpPr>
            <a:spLocks noGrp="1"/>
          </p:cNvSpPr>
          <p:nvPr>
            <p:ph idx="1"/>
          </p:nvPr>
        </p:nvSpPr>
        <p:spPr/>
        <p:txBody>
          <a:bodyPr>
            <a:normAutofit fontScale="85000" lnSpcReduction="10000"/>
          </a:bodyPr>
          <a:lstStyle/>
          <a:p>
            <a:r>
              <a:rPr lang="en-US" sz="4800" b="1" dirty="0" smtClean="0">
                <a:solidFill>
                  <a:schemeClr val="accent6">
                    <a:lumMod val="50000"/>
                  </a:schemeClr>
                </a:solidFill>
                <a:latin typeface="Bradley Hand ITC" panose="03070402050302030203" pitchFamily="66" charset="0"/>
              </a:rPr>
              <a:t>Pilgrims- </a:t>
            </a:r>
            <a:r>
              <a:rPr lang="en-US" sz="4800" b="1" dirty="0">
                <a:solidFill>
                  <a:schemeClr val="accent6">
                    <a:lumMod val="50000"/>
                  </a:schemeClr>
                </a:solidFill>
                <a:latin typeface="Bradley Hand ITC" panose="03070402050302030203" pitchFamily="66" charset="0"/>
              </a:rPr>
              <a:t>were a small group of people who sailed to North America in order to </a:t>
            </a:r>
            <a:r>
              <a:rPr lang="en-US" sz="4800" b="1" dirty="0" smtClean="0">
                <a:solidFill>
                  <a:schemeClr val="accent6">
                    <a:lumMod val="50000"/>
                  </a:schemeClr>
                </a:solidFill>
                <a:latin typeface="Bradley Hand ITC" panose="03070402050302030203" pitchFamily="66" charset="0"/>
              </a:rPr>
              <a:t>start a new life.</a:t>
            </a:r>
          </a:p>
          <a:p>
            <a:r>
              <a:rPr lang="en-US" sz="4800" b="1" dirty="0">
                <a:solidFill>
                  <a:schemeClr val="accent6">
                    <a:lumMod val="50000"/>
                  </a:schemeClr>
                </a:solidFill>
                <a:latin typeface="Bradley Hand ITC" panose="03070402050302030203" pitchFamily="66" charset="0"/>
              </a:rPr>
              <a:t>They sailed on the Mayflower ship and landed on </a:t>
            </a:r>
            <a:r>
              <a:rPr lang="en-US" sz="4800" b="1" dirty="0" smtClean="0">
                <a:solidFill>
                  <a:schemeClr val="accent6">
                    <a:lumMod val="50000"/>
                  </a:schemeClr>
                </a:solidFill>
                <a:latin typeface="Bradley Hand ITC" panose="03070402050302030203" pitchFamily="66" charset="0"/>
              </a:rPr>
              <a:t>Plymouth Rock</a:t>
            </a:r>
          </a:p>
          <a:p>
            <a:r>
              <a:rPr lang="en-US" sz="4800" b="1" dirty="0" smtClean="0">
                <a:solidFill>
                  <a:schemeClr val="accent6">
                    <a:lumMod val="50000"/>
                  </a:schemeClr>
                </a:solidFill>
                <a:latin typeface="Bradley Hand ITC" panose="03070402050302030203" pitchFamily="66" charset="0"/>
              </a:rPr>
              <a:t>They </a:t>
            </a:r>
            <a:r>
              <a:rPr lang="en-US" sz="4800" b="1" dirty="0">
                <a:solidFill>
                  <a:schemeClr val="accent6">
                    <a:lumMod val="50000"/>
                  </a:schemeClr>
                </a:solidFill>
                <a:latin typeface="Bradley Hand ITC" panose="03070402050302030203" pitchFamily="66" charset="0"/>
              </a:rPr>
              <a:t>wanted religious freedom.</a:t>
            </a:r>
            <a:r>
              <a:rPr lang="en-US" dirty="0"/>
              <a:t>	</a:t>
            </a:r>
          </a:p>
          <a:p>
            <a:endParaRPr lang="en-US" dirty="0"/>
          </a:p>
        </p:txBody>
      </p:sp>
      <p:sp>
        <p:nvSpPr>
          <p:cNvPr id="4" name="Action Button: Forward or Next 3">
            <a:hlinkClick r:id="" action="ppaction://hlinkshowjump?jump=nextslide"/>
          </p:cNvPr>
          <p:cNvSpPr/>
          <p:nvPr/>
        </p:nvSpPr>
        <p:spPr>
          <a:xfrm>
            <a:off x="8090874" y="5762925"/>
            <a:ext cx="822960" cy="822960"/>
          </a:xfrm>
          <a:prstGeom prst="actionButtonForwardNex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8700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down)">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307" y="210419"/>
            <a:ext cx="8229600" cy="1143000"/>
          </a:xfrm>
        </p:spPr>
        <p:txBody>
          <a:bodyPr>
            <a:normAutofit fontScale="90000"/>
          </a:bodyPr>
          <a:lstStyle/>
          <a:p>
            <a:r>
              <a:rPr lang="en-US" dirty="0" smtClean="0">
                <a:solidFill>
                  <a:schemeClr val="bg1"/>
                </a:solidFill>
                <a:latin typeface="Apple Chancery"/>
                <a:cs typeface="Apple Chancery"/>
              </a:rPr>
              <a:t>What do we eat on Thanksgiving?</a:t>
            </a:r>
            <a:endParaRPr lang="en-US" dirty="0">
              <a:solidFill>
                <a:schemeClr val="bg1"/>
              </a:solidFill>
              <a:latin typeface="Apple Chancery"/>
              <a:cs typeface="Apple Chancery"/>
            </a:endParaRPr>
          </a:p>
        </p:txBody>
      </p:sp>
      <p:pic>
        <p:nvPicPr>
          <p:cNvPr id="5" name="Picture 4" descr="turke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07" y="1264429"/>
            <a:ext cx="2083556" cy="1881922"/>
          </a:xfrm>
          <a:prstGeom prst="rect">
            <a:avLst/>
          </a:prstGeom>
        </p:spPr>
      </p:pic>
      <p:pic>
        <p:nvPicPr>
          <p:cNvPr id="6" name="Picture 5" descr="cookedturke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07" y="3146351"/>
            <a:ext cx="2268374" cy="1504687"/>
          </a:xfrm>
          <a:prstGeom prst="rect">
            <a:avLst/>
          </a:prstGeom>
        </p:spPr>
      </p:pic>
      <p:pic>
        <p:nvPicPr>
          <p:cNvPr id="7" name="Picture 6" descr="dinnerpl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307" y="4780754"/>
            <a:ext cx="2388727" cy="1584521"/>
          </a:xfrm>
          <a:prstGeom prst="rect">
            <a:avLst/>
          </a:prstGeom>
        </p:spPr>
      </p:pic>
      <p:sp>
        <p:nvSpPr>
          <p:cNvPr id="8" name="TextBox 7"/>
          <p:cNvSpPr txBox="1"/>
          <p:nvPr/>
        </p:nvSpPr>
        <p:spPr>
          <a:xfrm>
            <a:off x="3245712" y="1570064"/>
            <a:ext cx="2022195" cy="707886"/>
          </a:xfrm>
          <a:prstGeom prst="rect">
            <a:avLst/>
          </a:prstGeom>
          <a:noFill/>
        </p:spPr>
        <p:txBody>
          <a:bodyPr wrap="none" rtlCol="0">
            <a:spAutoFit/>
          </a:bodyPr>
          <a:lstStyle/>
          <a:p>
            <a:r>
              <a:rPr lang="en-US" sz="4000" dirty="0" smtClean="0">
                <a:solidFill>
                  <a:schemeClr val="accent6">
                    <a:lumMod val="50000"/>
                  </a:schemeClr>
                </a:solidFill>
                <a:latin typeface="Apple Chancery"/>
                <a:cs typeface="Apple Chancery"/>
              </a:rPr>
              <a:t>Turkey!</a:t>
            </a:r>
            <a:endParaRPr lang="en-US" sz="4000" dirty="0">
              <a:solidFill>
                <a:schemeClr val="accent6">
                  <a:lumMod val="50000"/>
                </a:schemeClr>
              </a:solidFill>
              <a:latin typeface="Apple Chancery"/>
              <a:cs typeface="Apple Chancery"/>
            </a:endParaRPr>
          </a:p>
        </p:txBody>
      </p:sp>
      <p:sp>
        <p:nvSpPr>
          <p:cNvPr id="9" name="TextBox 8"/>
          <p:cNvSpPr txBox="1"/>
          <p:nvPr/>
        </p:nvSpPr>
        <p:spPr>
          <a:xfrm>
            <a:off x="4004221" y="5786724"/>
            <a:ext cx="3329758" cy="584776"/>
          </a:xfrm>
          <a:prstGeom prst="rect">
            <a:avLst/>
          </a:prstGeom>
          <a:noFill/>
        </p:spPr>
        <p:txBody>
          <a:bodyPr wrap="none" rtlCol="0">
            <a:spAutoFit/>
          </a:bodyPr>
          <a:lstStyle/>
          <a:p>
            <a:r>
              <a:rPr lang="en-US" sz="3200" dirty="0" smtClean="0">
                <a:solidFill>
                  <a:schemeClr val="accent6">
                    <a:lumMod val="50000"/>
                  </a:schemeClr>
                </a:solidFill>
                <a:latin typeface="Apple Chancery"/>
                <a:cs typeface="Apple Chancery"/>
              </a:rPr>
              <a:t>Mashed Potatoes!</a:t>
            </a:r>
            <a:endParaRPr lang="en-US" sz="3200" dirty="0">
              <a:solidFill>
                <a:schemeClr val="accent6">
                  <a:lumMod val="50000"/>
                </a:schemeClr>
              </a:solidFill>
              <a:latin typeface="Apple Chancery"/>
              <a:cs typeface="Apple Chancery"/>
            </a:endParaRPr>
          </a:p>
        </p:txBody>
      </p:sp>
      <p:sp>
        <p:nvSpPr>
          <p:cNvPr id="10" name="TextBox 9"/>
          <p:cNvSpPr txBox="1"/>
          <p:nvPr/>
        </p:nvSpPr>
        <p:spPr>
          <a:xfrm>
            <a:off x="2928197" y="4083903"/>
            <a:ext cx="3254693" cy="584776"/>
          </a:xfrm>
          <a:prstGeom prst="rect">
            <a:avLst/>
          </a:prstGeom>
          <a:noFill/>
        </p:spPr>
        <p:txBody>
          <a:bodyPr wrap="none" rtlCol="0">
            <a:spAutoFit/>
          </a:bodyPr>
          <a:lstStyle/>
          <a:p>
            <a:r>
              <a:rPr lang="en-US" sz="3200" dirty="0" smtClean="0">
                <a:solidFill>
                  <a:schemeClr val="accent6">
                    <a:lumMod val="50000"/>
                  </a:schemeClr>
                </a:solidFill>
                <a:latin typeface="Apple Chancery"/>
                <a:cs typeface="Apple Chancery"/>
              </a:rPr>
              <a:t>Cranberry Sauce!</a:t>
            </a:r>
            <a:endParaRPr lang="en-US" sz="3200" dirty="0">
              <a:solidFill>
                <a:schemeClr val="accent6">
                  <a:lumMod val="50000"/>
                </a:schemeClr>
              </a:solidFill>
              <a:latin typeface="Apple Chancery"/>
              <a:cs typeface="Apple Chancery"/>
            </a:endParaRPr>
          </a:p>
        </p:txBody>
      </p:sp>
      <p:sp>
        <p:nvSpPr>
          <p:cNvPr id="11" name="TextBox 10"/>
          <p:cNvSpPr txBox="1"/>
          <p:nvPr/>
        </p:nvSpPr>
        <p:spPr>
          <a:xfrm>
            <a:off x="3457388" y="2823185"/>
            <a:ext cx="1946648" cy="646331"/>
          </a:xfrm>
          <a:prstGeom prst="rect">
            <a:avLst/>
          </a:prstGeom>
          <a:noFill/>
        </p:spPr>
        <p:txBody>
          <a:bodyPr wrap="none" rtlCol="0">
            <a:spAutoFit/>
          </a:bodyPr>
          <a:lstStyle/>
          <a:p>
            <a:r>
              <a:rPr lang="en-US" sz="3600" dirty="0" smtClean="0">
                <a:solidFill>
                  <a:schemeClr val="bg1"/>
                </a:solidFill>
                <a:latin typeface="Apple Chancery"/>
                <a:cs typeface="Apple Chancery"/>
              </a:rPr>
              <a:t>Stuffing!</a:t>
            </a:r>
            <a:endParaRPr lang="en-US" sz="3600" dirty="0">
              <a:solidFill>
                <a:schemeClr val="bg1"/>
              </a:solidFill>
              <a:latin typeface="Apple Chancery"/>
              <a:cs typeface="Apple Chancery"/>
            </a:endParaRPr>
          </a:p>
        </p:txBody>
      </p:sp>
      <p:sp>
        <p:nvSpPr>
          <p:cNvPr id="12" name="TextBox 11"/>
          <p:cNvSpPr txBox="1"/>
          <p:nvPr/>
        </p:nvSpPr>
        <p:spPr>
          <a:xfrm>
            <a:off x="6420865" y="1746475"/>
            <a:ext cx="1767718" cy="707886"/>
          </a:xfrm>
          <a:prstGeom prst="rect">
            <a:avLst/>
          </a:prstGeom>
          <a:noFill/>
        </p:spPr>
        <p:txBody>
          <a:bodyPr wrap="none" rtlCol="0">
            <a:spAutoFit/>
          </a:bodyPr>
          <a:lstStyle/>
          <a:p>
            <a:r>
              <a:rPr lang="en-US" sz="4000" dirty="0" smtClean="0">
                <a:solidFill>
                  <a:schemeClr val="bg1"/>
                </a:solidFill>
                <a:latin typeface="Apple Chancery"/>
                <a:cs typeface="Apple Chancery"/>
              </a:rPr>
              <a:t>Gravy!</a:t>
            </a:r>
            <a:endParaRPr lang="en-US" sz="4000" dirty="0">
              <a:solidFill>
                <a:schemeClr val="bg1"/>
              </a:solidFill>
              <a:latin typeface="Apple Chancery"/>
              <a:cs typeface="Apple Chancery"/>
            </a:endParaRPr>
          </a:p>
        </p:txBody>
      </p:sp>
      <p:sp>
        <p:nvSpPr>
          <p:cNvPr id="13" name="TextBox 12"/>
          <p:cNvSpPr txBox="1"/>
          <p:nvPr/>
        </p:nvSpPr>
        <p:spPr>
          <a:xfrm>
            <a:off x="6774578" y="2987580"/>
            <a:ext cx="1797329" cy="707886"/>
          </a:xfrm>
          <a:prstGeom prst="rect">
            <a:avLst/>
          </a:prstGeom>
          <a:noFill/>
        </p:spPr>
        <p:txBody>
          <a:bodyPr wrap="none" rtlCol="0">
            <a:spAutoFit/>
          </a:bodyPr>
          <a:lstStyle/>
          <a:p>
            <a:r>
              <a:rPr lang="en-US" sz="4000" dirty="0" smtClean="0">
                <a:solidFill>
                  <a:schemeClr val="accent6">
                    <a:lumMod val="50000"/>
                  </a:schemeClr>
                </a:solidFill>
                <a:latin typeface="Apple Chancery"/>
                <a:cs typeface="Apple Chancery"/>
              </a:rPr>
              <a:t>Yams!</a:t>
            </a:r>
            <a:endParaRPr lang="en-US" sz="4000" dirty="0">
              <a:solidFill>
                <a:schemeClr val="accent6">
                  <a:lumMod val="50000"/>
                </a:schemeClr>
              </a:solidFill>
              <a:latin typeface="Apple Chancery"/>
              <a:cs typeface="Apple Chancery"/>
            </a:endParaRPr>
          </a:p>
        </p:txBody>
      </p:sp>
      <p:sp>
        <p:nvSpPr>
          <p:cNvPr id="15" name="TextBox 14"/>
          <p:cNvSpPr txBox="1"/>
          <p:nvPr/>
        </p:nvSpPr>
        <p:spPr>
          <a:xfrm>
            <a:off x="6182890" y="4651038"/>
            <a:ext cx="2429471" cy="584776"/>
          </a:xfrm>
          <a:prstGeom prst="rect">
            <a:avLst/>
          </a:prstGeom>
          <a:noFill/>
        </p:spPr>
        <p:txBody>
          <a:bodyPr wrap="none" rtlCol="0">
            <a:spAutoFit/>
          </a:bodyPr>
          <a:lstStyle/>
          <a:p>
            <a:r>
              <a:rPr lang="en-US" sz="3200" dirty="0" smtClean="0">
                <a:solidFill>
                  <a:schemeClr val="bg1"/>
                </a:solidFill>
                <a:latin typeface="Apple Chancery"/>
                <a:cs typeface="Apple Chancery"/>
              </a:rPr>
              <a:t>Green beans!</a:t>
            </a:r>
            <a:endParaRPr lang="en-US" sz="3200" dirty="0">
              <a:solidFill>
                <a:schemeClr val="bg1"/>
              </a:solidFill>
              <a:latin typeface="Apple Chancery"/>
              <a:cs typeface="Apple Chancery"/>
            </a:endParaRPr>
          </a:p>
        </p:txBody>
      </p:sp>
      <p:sp>
        <p:nvSpPr>
          <p:cNvPr id="16" name="Action Button: Forward or Next 15">
            <a:hlinkClick r:id="" action="ppaction://hlinkshowjump?jump=nextslide"/>
          </p:cNvPr>
          <p:cNvSpPr/>
          <p:nvPr/>
        </p:nvSpPr>
        <p:spPr>
          <a:xfrm>
            <a:off x="8090874" y="5762925"/>
            <a:ext cx="822960" cy="822960"/>
          </a:xfrm>
          <a:prstGeom prst="actionButtonForwardNex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9284303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xmlns:p14="http://schemas.microsoft.com/office/powerpoint/2010/mai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500"/>
                                        <p:tgtEl>
                                          <p:spTgt spid="13">
                                            <p:txEl>
                                              <p:pRg st="0" end="0"/>
                                            </p:txEl>
                                          </p:spTgt>
                                        </p:tgtEl>
                                        <p:attrNameLst>
                                          <p:attrName>ppt_y</p:attrName>
                                        </p:attrNameLst>
                                      </p:cBhvr>
                                      <p:tavLst>
                                        <p:tav tm="0">
                                          <p:val>
                                            <p:strVal val="#ppt_y+#ppt_h*1.125000"/>
                                          </p:val>
                                        </p:tav>
                                        <p:tav tm="100000">
                                          <p:val>
                                            <p:strVal val="#ppt_y"/>
                                          </p:val>
                                        </p:tav>
                                      </p:tavLst>
                                    </p:anim>
                                    <p:animEffect transition="in" filter="wipe(up)">
                                      <p:cBhvr>
                                        <p:cTn id="24" dur="500"/>
                                        <p:tgtEl>
                                          <p:spTgt spid="1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dissolv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barn(inVertic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circle(in)">
                                      <p:cBhvr>
                                        <p:cTn id="39"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FF"/>
                </a:solidFill>
                <a:latin typeface="Apple Chancery"/>
                <a:cs typeface="Apple Chancery"/>
              </a:rPr>
              <a:t>Dessert!</a:t>
            </a:r>
            <a:endParaRPr lang="en-US" sz="4800" dirty="0">
              <a:solidFill>
                <a:srgbClr val="FFFFFF"/>
              </a:solidFill>
              <a:latin typeface="Apple Chancery"/>
              <a:cs typeface="Apple Chancery"/>
            </a:endParaRPr>
          </a:p>
        </p:txBody>
      </p:sp>
      <p:sp>
        <p:nvSpPr>
          <p:cNvPr id="4" name="Action Button: Forward or Next 3">
            <a:hlinkClick r:id="" action="ppaction://hlinkshowjump?jump=nextslide"/>
          </p:cNvPr>
          <p:cNvSpPr/>
          <p:nvPr/>
        </p:nvSpPr>
        <p:spPr>
          <a:xfrm>
            <a:off x="8090874" y="5762925"/>
            <a:ext cx="822960" cy="822960"/>
          </a:xfrm>
          <a:prstGeom prst="actionButtonForwardNext">
            <a:avLst/>
          </a:prstGeom>
          <a:solidFill>
            <a:schemeClr val="accent6">
              <a:lumMod val="40000"/>
              <a:lumOff val="6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pecanpi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88" y="3100749"/>
            <a:ext cx="2204897" cy="1653673"/>
          </a:xfrm>
          <a:prstGeom prst="rect">
            <a:avLst/>
          </a:prstGeom>
        </p:spPr>
      </p:pic>
      <p:pic>
        <p:nvPicPr>
          <p:cNvPr id="6" name="Picture 5" descr="chocolatep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69" y="4881854"/>
            <a:ext cx="2381272" cy="1762141"/>
          </a:xfrm>
          <a:prstGeom prst="rect">
            <a:avLst/>
          </a:prstGeom>
        </p:spPr>
      </p:pic>
      <p:pic>
        <p:nvPicPr>
          <p:cNvPr id="7" name="Picture 6" descr="pumpkinpi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769" y="962856"/>
            <a:ext cx="1869719" cy="1869719"/>
          </a:xfrm>
          <a:prstGeom prst="rect">
            <a:avLst/>
          </a:prstGeom>
        </p:spPr>
      </p:pic>
      <p:sp>
        <p:nvSpPr>
          <p:cNvPr id="8" name="TextBox 7"/>
          <p:cNvSpPr txBox="1"/>
          <p:nvPr/>
        </p:nvSpPr>
        <p:spPr>
          <a:xfrm>
            <a:off x="2610680" y="1365881"/>
            <a:ext cx="2716520" cy="584776"/>
          </a:xfrm>
          <a:prstGeom prst="rect">
            <a:avLst/>
          </a:prstGeom>
          <a:noFill/>
        </p:spPr>
        <p:txBody>
          <a:bodyPr wrap="square" rtlCol="0">
            <a:spAutoFit/>
          </a:bodyPr>
          <a:lstStyle/>
          <a:p>
            <a:r>
              <a:rPr lang="en-US" sz="3200" dirty="0" smtClean="0">
                <a:solidFill>
                  <a:schemeClr val="accent6">
                    <a:lumMod val="50000"/>
                  </a:schemeClr>
                </a:solidFill>
                <a:latin typeface="Apple Chancery"/>
                <a:cs typeface="Apple Chancery"/>
              </a:rPr>
              <a:t>Pumpkin Pie</a:t>
            </a:r>
            <a:endParaRPr lang="en-US" sz="3200" dirty="0">
              <a:solidFill>
                <a:schemeClr val="accent6">
                  <a:lumMod val="50000"/>
                </a:schemeClr>
              </a:solidFill>
              <a:latin typeface="Apple Chancery"/>
              <a:cs typeface="Apple Chancery"/>
            </a:endParaRPr>
          </a:p>
        </p:txBody>
      </p:sp>
      <p:sp>
        <p:nvSpPr>
          <p:cNvPr id="9" name="TextBox 8"/>
          <p:cNvSpPr txBox="1"/>
          <p:nvPr/>
        </p:nvSpPr>
        <p:spPr>
          <a:xfrm>
            <a:off x="2851853" y="3475307"/>
            <a:ext cx="2198895" cy="646331"/>
          </a:xfrm>
          <a:prstGeom prst="rect">
            <a:avLst/>
          </a:prstGeom>
          <a:noFill/>
        </p:spPr>
        <p:txBody>
          <a:bodyPr wrap="none" rtlCol="0">
            <a:spAutoFit/>
          </a:bodyPr>
          <a:lstStyle/>
          <a:p>
            <a:r>
              <a:rPr lang="en-US" sz="3600" dirty="0" smtClean="0">
                <a:solidFill>
                  <a:schemeClr val="bg1"/>
                </a:solidFill>
                <a:latin typeface="Apple Chancery"/>
                <a:cs typeface="Apple Chancery"/>
              </a:rPr>
              <a:t>Pecan Pie</a:t>
            </a:r>
            <a:endParaRPr lang="en-US" sz="3600" dirty="0">
              <a:solidFill>
                <a:schemeClr val="bg1"/>
              </a:solidFill>
              <a:latin typeface="Apple Chancery"/>
              <a:cs typeface="Apple Chancery"/>
            </a:endParaRPr>
          </a:p>
        </p:txBody>
      </p:sp>
      <p:sp>
        <p:nvSpPr>
          <p:cNvPr id="10" name="TextBox 9"/>
          <p:cNvSpPr txBox="1"/>
          <p:nvPr/>
        </p:nvSpPr>
        <p:spPr>
          <a:xfrm>
            <a:off x="2851853" y="5470537"/>
            <a:ext cx="2538752" cy="584776"/>
          </a:xfrm>
          <a:prstGeom prst="rect">
            <a:avLst/>
          </a:prstGeom>
          <a:noFill/>
        </p:spPr>
        <p:txBody>
          <a:bodyPr wrap="none" rtlCol="0">
            <a:spAutoFit/>
          </a:bodyPr>
          <a:lstStyle/>
          <a:p>
            <a:r>
              <a:rPr lang="en-US" sz="3200" dirty="0" smtClean="0">
                <a:solidFill>
                  <a:schemeClr val="accent6">
                    <a:lumMod val="50000"/>
                  </a:schemeClr>
                </a:solidFill>
                <a:latin typeface="Apple Chancery"/>
                <a:cs typeface="Apple Chancery"/>
              </a:rPr>
              <a:t>Chocolate Pie</a:t>
            </a:r>
            <a:endParaRPr lang="en-US" sz="3200" dirty="0">
              <a:solidFill>
                <a:schemeClr val="accent6">
                  <a:lumMod val="50000"/>
                </a:schemeClr>
              </a:solidFill>
              <a:latin typeface="Apple Chancery"/>
              <a:cs typeface="Apple Chancery"/>
            </a:endParaRPr>
          </a:p>
        </p:txBody>
      </p:sp>
      <p:pic>
        <p:nvPicPr>
          <p:cNvPr id="11" name="Picture 10" descr="applepi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491" y="1999690"/>
            <a:ext cx="2181343" cy="1228823"/>
          </a:xfrm>
          <a:prstGeom prst="rect">
            <a:avLst/>
          </a:prstGeom>
        </p:spPr>
      </p:pic>
      <p:sp>
        <p:nvSpPr>
          <p:cNvPr id="12" name="TextBox 11"/>
          <p:cNvSpPr txBox="1"/>
          <p:nvPr/>
        </p:nvSpPr>
        <p:spPr>
          <a:xfrm>
            <a:off x="6732491" y="3607427"/>
            <a:ext cx="1945440" cy="584776"/>
          </a:xfrm>
          <a:prstGeom prst="rect">
            <a:avLst/>
          </a:prstGeom>
          <a:noFill/>
        </p:spPr>
        <p:txBody>
          <a:bodyPr wrap="none" rtlCol="0">
            <a:spAutoFit/>
          </a:bodyPr>
          <a:lstStyle/>
          <a:p>
            <a:r>
              <a:rPr lang="en-US" sz="3200" dirty="0" smtClean="0">
                <a:solidFill>
                  <a:schemeClr val="bg1"/>
                </a:solidFill>
                <a:latin typeface="Apple Chancery"/>
                <a:cs typeface="Apple Chancery"/>
              </a:rPr>
              <a:t>Apple Pie</a:t>
            </a:r>
            <a:endParaRPr lang="en-US" sz="3200" dirty="0">
              <a:solidFill>
                <a:schemeClr val="bg1"/>
              </a:solidFill>
              <a:latin typeface="Apple Chancery"/>
              <a:cs typeface="Apple Chancery"/>
            </a:endParaRPr>
          </a:p>
        </p:txBody>
      </p:sp>
    </p:spTree>
    <p:extLst>
      <p:ext uri="{BB962C8B-B14F-4D97-AF65-F5344CB8AC3E}">
        <p14:creationId xmlns:p14="http://schemas.microsoft.com/office/powerpoint/2010/main" val="94074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par>
                          <p:cTn id="17" fill="hold">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par>
                          <p:cTn id="25" fill="hold">
                            <p:stCondLst>
                              <p:cond delay="2500"/>
                            </p:stCondLst>
                            <p:childTnLst>
                              <p:par>
                                <p:cTn id="26" presetID="9"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childTnLst>
                          </p:cTn>
                        </p:par>
                        <p:par>
                          <p:cTn id="29" fill="hold">
                            <p:stCondLst>
                              <p:cond delay="3000"/>
                            </p:stCondLst>
                            <p:childTnLst>
                              <p:par>
                                <p:cTn id="30" presetID="9" presetClass="entr" presetSubtype="0"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par>
                          <p:cTn id="33" fill="hold">
                            <p:stCondLst>
                              <p:cond delay="3500"/>
                            </p:stCondLst>
                            <p:childTnLst>
                              <p:par>
                                <p:cTn id="34" presetID="9"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FFFF"/>
                </a:solidFill>
                <a:latin typeface="Apple Chancery"/>
                <a:cs typeface="Apple Chancery"/>
              </a:rPr>
              <a:t>Let’s see what you know!</a:t>
            </a:r>
            <a:endParaRPr lang="en-US" sz="4800" dirty="0">
              <a:solidFill>
                <a:srgbClr val="FFFFFF"/>
              </a:solidFill>
              <a:latin typeface="Apple Chancery"/>
              <a:cs typeface="Apple Chancery"/>
            </a:endParaRPr>
          </a:p>
        </p:txBody>
      </p:sp>
      <p:sp>
        <p:nvSpPr>
          <p:cNvPr id="3" name="Content Placeholder 2"/>
          <p:cNvSpPr>
            <a:spLocks noGrp="1"/>
          </p:cNvSpPr>
          <p:nvPr>
            <p:ph idx="1"/>
          </p:nvPr>
        </p:nvSpPr>
        <p:spPr>
          <a:xfrm>
            <a:off x="457200" y="1600200"/>
            <a:ext cx="8229600" cy="887203"/>
          </a:xfrm>
        </p:spPr>
        <p:txBody>
          <a:bodyPr>
            <a:normAutofit fontScale="92500"/>
          </a:bodyPr>
          <a:lstStyle/>
          <a:p>
            <a:pPr marL="0" indent="0">
              <a:buNone/>
            </a:pPr>
            <a:r>
              <a:rPr lang="en-US" dirty="0" smtClean="0">
                <a:solidFill>
                  <a:schemeClr val="accent6">
                    <a:lumMod val="50000"/>
                  </a:schemeClr>
                </a:solidFill>
                <a:latin typeface="Apple Chancery"/>
                <a:cs typeface="Apple Chancery"/>
              </a:rPr>
              <a:t>What was the small ship the pilgrims sailed on?</a:t>
            </a:r>
            <a:endParaRPr lang="en-US" dirty="0">
              <a:solidFill>
                <a:schemeClr val="accent6">
                  <a:lumMod val="50000"/>
                </a:schemeClr>
              </a:solidFill>
              <a:latin typeface="Apple Chancery"/>
              <a:cs typeface="Apple Chancery"/>
            </a:endParaRPr>
          </a:p>
        </p:txBody>
      </p:sp>
      <p:sp>
        <p:nvSpPr>
          <p:cNvPr id="5" name="TextBox 4"/>
          <p:cNvSpPr txBox="1"/>
          <p:nvPr/>
        </p:nvSpPr>
        <p:spPr>
          <a:xfrm>
            <a:off x="1186724" y="2998997"/>
            <a:ext cx="2193429" cy="584776"/>
          </a:xfrm>
          <a:prstGeom prst="rect">
            <a:avLst/>
          </a:prstGeom>
          <a:noFill/>
        </p:spPr>
        <p:txBody>
          <a:bodyPr wrap="none" rtlCol="0">
            <a:spAutoFit/>
          </a:bodyPr>
          <a:lstStyle/>
          <a:p>
            <a:r>
              <a:rPr lang="en-US" sz="3200" dirty="0" smtClean="0">
                <a:solidFill>
                  <a:srgbClr val="FFFFFF"/>
                </a:solidFill>
              </a:rPr>
              <a:t>Santa Maria</a:t>
            </a:r>
          </a:p>
        </p:txBody>
      </p:sp>
      <p:sp>
        <p:nvSpPr>
          <p:cNvPr id="6" name="TextBox 5"/>
          <p:cNvSpPr txBox="1"/>
          <p:nvPr/>
        </p:nvSpPr>
        <p:spPr>
          <a:xfrm>
            <a:off x="1199502" y="4064978"/>
            <a:ext cx="1992052" cy="584776"/>
          </a:xfrm>
          <a:prstGeom prst="rect">
            <a:avLst/>
          </a:prstGeom>
          <a:noFill/>
        </p:spPr>
        <p:txBody>
          <a:bodyPr wrap="none" rtlCol="0">
            <a:spAutoFit/>
          </a:bodyPr>
          <a:lstStyle/>
          <a:p>
            <a:r>
              <a:rPr lang="en-US" sz="3200" dirty="0" smtClean="0">
                <a:solidFill>
                  <a:schemeClr val="bg1"/>
                </a:solidFill>
              </a:rPr>
              <a:t>Mayflower</a:t>
            </a:r>
            <a:endParaRPr lang="en-US" sz="3200" dirty="0">
              <a:solidFill>
                <a:schemeClr val="bg1"/>
              </a:solidFill>
            </a:endParaRPr>
          </a:p>
        </p:txBody>
      </p:sp>
      <p:sp>
        <p:nvSpPr>
          <p:cNvPr id="7" name="TextBox 6"/>
          <p:cNvSpPr txBox="1"/>
          <p:nvPr/>
        </p:nvSpPr>
        <p:spPr>
          <a:xfrm>
            <a:off x="1249038" y="5221783"/>
            <a:ext cx="2026516" cy="584776"/>
          </a:xfrm>
          <a:prstGeom prst="rect">
            <a:avLst/>
          </a:prstGeom>
          <a:noFill/>
        </p:spPr>
        <p:txBody>
          <a:bodyPr wrap="none" rtlCol="0">
            <a:spAutoFit/>
          </a:bodyPr>
          <a:lstStyle/>
          <a:p>
            <a:r>
              <a:rPr lang="en-US" sz="3200" dirty="0" smtClean="0">
                <a:solidFill>
                  <a:srgbClr val="FFFFFF"/>
                </a:solidFill>
              </a:rPr>
              <a:t>A row boat</a:t>
            </a:r>
            <a:endParaRPr lang="en-US" sz="3200" dirty="0">
              <a:solidFill>
                <a:srgbClr val="FFFFFF"/>
              </a:solidFill>
            </a:endParaRPr>
          </a:p>
        </p:txBody>
      </p:sp>
      <p:sp>
        <p:nvSpPr>
          <p:cNvPr id="9" name="Action Button: Forward or Next 8">
            <a:hlinkClick r:id="" action="ppaction://hlinkshowjump?jump=nextslide"/>
          </p:cNvPr>
          <p:cNvSpPr/>
          <p:nvPr/>
        </p:nvSpPr>
        <p:spPr>
          <a:xfrm>
            <a:off x="8090874" y="5762925"/>
            <a:ext cx="822960" cy="822960"/>
          </a:xfrm>
          <a:prstGeom prst="actionButtonForwardNex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Action Button: Custom 9">
            <a:hlinkClick r:id="rId2" action="ppaction://hlinksldjump" highlightClick="1"/>
          </p:cNvPr>
          <p:cNvSpPr/>
          <p:nvPr/>
        </p:nvSpPr>
        <p:spPr>
          <a:xfrm>
            <a:off x="1082125" y="2998997"/>
            <a:ext cx="2193429" cy="584776"/>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ction Button: Custom 10">
            <a:hlinkClick r:id="rId3" action="ppaction://hlinksldjump" highlightClick="1"/>
          </p:cNvPr>
          <p:cNvSpPr/>
          <p:nvPr/>
        </p:nvSpPr>
        <p:spPr>
          <a:xfrm>
            <a:off x="1186724" y="4064978"/>
            <a:ext cx="2004830" cy="584776"/>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Action Button: Custom 11">
            <a:hlinkClick r:id="rId2" action="ppaction://hlinksldjump" highlightClick="1"/>
          </p:cNvPr>
          <p:cNvSpPr/>
          <p:nvPr/>
        </p:nvSpPr>
        <p:spPr>
          <a:xfrm>
            <a:off x="1249038" y="5221783"/>
            <a:ext cx="2026516" cy="541142"/>
          </a:xfrm>
          <a:prstGeom prst="actionButtonBlank">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9218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anim calcmode="lin" valueType="num">
                                      <p:cBhvr>
                                        <p:cTn id="12"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2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par>
                          <p:cTn id="18" fill="hold">
                            <p:stCondLst>
                              <p:cond delay="3000"/>
                            </p:stCondLst>
                            <p:childTnLst>
                              <p:par>
                                <p:cTn id="19" presetID="22" presetClass="entr" presetSubtype="4"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500"/>
                                        <p:tgtEl>
                                          <p:spTgt spid="6">
                                            <p:txEl>
                                              <p:pRg st="0" end="0"/>
                                            </p:txEl>
                                          </p:spTgt>
                                        </p:tgtEl>
                                      </p:cBhvr>
                                    </p:animEffect>
                                  </p:childTnLst>
                                </p:cTn>
                              </p:par>
                            </p:childTnLst>
                          </p:cTn>
                        </p:par>
                        <p:par>
                          <p:cTn id="22" fill="hold">
                            <p:stCondLst>
                              <p:cond delay="3500"/>
                            </p:stCondLst>
                            <p:childTnLst>
                              <p:par>
                                <p:cTn id="23" presetID="22" presetClass="entr" presetSubtype="4" fill="hold"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 Them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www.w3.org/XML/1998/namespace"/>
    <ds:schemaRef ds:uri="http://purl.org/dc/dcmitype/"/>
    <ds:schemaRef ds:uri="http://schemas.microsoft.com/office/2006/documentManagement/types"/>
    <ds:schemaRef ds:uri="http://purl.org/dc/terms/"/>
    <ds:schemaRef ds:uri="http://schemas.microsoft.com/sharepoint/v3/fields"/>
    <ds:schemaRef ds:uri="http://schemas.microsoft.com/office/2006/metadata/properti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3710</TotalTime>
  <Words>329</Words>
  <Application>Microsoft Office PowerPoint</Application>
  <PresentationFormat>On-screen Show (4:3)</PresentationFormat>
  <Paragraphs>73</Paragraphs>
  <Slides>16</Slides>
  <Notes>0</Notes>
  <HiddenSlides>2</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Apple Chancery</vt:lpstr>
      <vt:lpstr>Arial</vt:lpstr>
      <vt:lpstr>Bradley Hand ITC</vt:lpstr>
      <vt:lpstr>Calibri</vt:lpstr>
      <vt:lpstr>Office Theme</vt:lpstr>
      <vt:lpstr>Thanksgiving</vt:lpstr>
      <vt:lpstr>Table of contents</vt:lpstr>
      <vt:lpstr>Goals:</vt:lpstr>
      <vt:lpstr>Video on Thanksgiving</vt:lpstr>
      <vt:lpstr>What is Thanksgiving?</vt:lpstr>
      <vt:lpstr>Who were the pilgrims? </vt:lpstr>
      <vt:lpstr>What do we eat on Thanksgiving?</vt:lpstr>
      <vt:lpstr>Dessert!</vt:lpstr>
      <vt:lpstr>Let’s see what you know!</vt:lpstr>
      <vt:lpstr>Try again!</vt:lpstr>
      <vt:lpstr>Correct!</vt:lpstr>
      <vt:lpstr>What month is Thanksgiving in?</vt:lpstr>
      <vt:lpstr>Where did the pilgrims land?</vt:lpstr>
      <vt:lpstr>What day of the week is Thanksgiving on?</vt:lpstr>
      <vt:lpstr>What season is Thanksgiving in?</vt:lpstr>
      <vt:lpstr>Credits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Alison Brady alison.brady@cortland.edu</cp:lastModifiedBy>
  <cp:revision>76</cp:revision>
  <dcterms:created xsi:type="dcterms:W3CDTF">2010-04-12T23:12:02Z</dcterms:created>
  <dcterms:modified xsi:type="dcterms:W3CDTF">2015-11-18T20:40:31Z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