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pdf" ContentType="application/pdf"/>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58" r:id="rId5"/>
    <p:sldId id="259" r:id="rId6"/>
    <p:sldId id="261" r:id="rId7"/>
    <p:sldId id="262" r:id="rId8"/>
    <p:sldId id="270" r:id="rId9"/>
    <p:sldId id="264" r:id="rId10"/>
    <p:sldId id="266" r:id="rId11"/>
    <p:sldId id="267" r:id="rId12"/>
    <p:sldId id="271"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33BEB9-4068-3F4C-8366-44C1C310D03C}"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1E0B6-EE63-534F-AF3F-116B8FB8DE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3BEB9-4068-3F4C-8366-44C1C310D03C}"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1E0B6-EE63-534F-AF3F-116B8FB8DE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3BEB9-4068-3F4C-8366-44C1C310D03C}"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1E0B6-EE63-534F-AF3F-116B8FB8DE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3BEB9-4068-3F4C-8366-44C1C310D03C}"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1E0B6-EE63-534F-AF3F-116B8FB8DE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33BEB9-4068-3F4C-8366-44C1C310D03C}"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1E0B6-EE63-534F-AF3F-116B8FB8DE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33BEB9-4068-3F4C-8366-44C1C310D03C}" type="datetimeFigureOut">
              <a:rPr lang="en-US" smtClean="0"/>
              <a:pPr/>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1E0B6-EE63-534F-AF3F-116B8FB8DE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33BEB9-4068-3F4C-8366-44C1C310D03C}" type="datetimeFigureOut">
              <a:rPr lang="en-US" smtClean="0"/>
              <a:pPr/>
              <a:t>11/3/2010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41E0B6-EE63-534F-AF3F-116B8FB8DE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33BEB9-4068-3F4C-8366-44C1C310D03C}" type="datetimeFigureOut">
              <a:rPr lang="en-US" smtClean="0"/>
              <a:pPr/>
              <a:t>11/3/2010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41E0B6-EE63-534F-AF3F-116B8FB8DE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3BEB9-4068-3F4C-8366-44C1C310D03C}" type="datetimeFigureOut">
              <a:rPr lang="en-US" smtClean="0"/>
              <a:pPr/>
              <a:t>11/3/2010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41E0B6-EE63-534F-AF3F-116B8FB8DE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33BEB9-4068-3F4C-8366-44C1C310D03C}" type="datetimeFigureOut">
              <a:rPr lang="en-US" smtClean="0"/>
              <a:pPr/>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1E0B6-EE63-534F-AF3F-116B8FB8DE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33BEB9-4068-3F4C-8366-44C1C310D03C}" type="datetimeFigureOut">
              <a:rPr lang="en-US" smtClean="0"/>
              <a:pPr/>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1E0B6-EE63-534F-AF3F-116B8FB8DE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3BEB9-4068-3F4C-8366-44C1C310D03C}" type="datetimeFigureOut">
              <a:rPr lang="en-US" smtClean="0"/>
              <a:pPr/>
              <a:t>11/3/2010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1E0B6-EE63-534F-AF3F-116B8FB8DE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3.png"/><Relationship Id="rId4" Type="http://schemas.openxmlformats.org/officeDocument/2006/relationships/image" Target="../media/image4.pdf"/></Relationships>
</file>

<file path=ppt/slides/_rels/slide11.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slide" Target="slide7.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audio" Target="file:///F:\Andrea\midterm\Death.mp3" TargetMode="External"/><Relationship Id="rId6" Type="http://schemas.openxmlformats.org/officeDocument/2006/relationships/image" Target="../media/image2.png"/><Relationship Id="rId5" Type="http://schemas.openxmlformats.org/officeDocument/2006/relationships/image" Target="../media/image2.pdf"/><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jco.usfca.edu/arthurmiller.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3.png"/><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image" Target="../media/image4.pdf"/><Relationship Id="rId5" Type="http://schemas.openxmlformats.org/officeDocument/2006/relationships/image" Target="../media/image2.png"/><Relationship Id="rId4" Type="http://schemas.openxmlformats.org/officeDocument/2006/relationships/image" Target="../media/image2.pd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6487"/>
            <a:ext cx="7772400" cy="1470025"/>
          </a:xfrm>
        </p:spPr>
        <p:txBody>
          <a:bodyPr>
            <a:noAutofit/>
          </a:bodyPr>
          <a:lstStyle/>
          <a:p>
            <a:r>
              <a:rPr lang="en-US" sz="4800" dirty="0" smtClean="0">
                <a:solidFill>
                  <a:schemeClr val="bg1"/>
                </a:solidFill>
              </a:rPr>
              <a:t>“Death of a Salesman”</a:t>
            </a:r>
            <a:br>
              <a:rPr lang="en-US" sz="4800" dirty="0" smtClean="0">
                <a:solidFill>
                  <a:schemeClr val="bg1"/>
                </a:solidFill>
              </a:rPr>
            </a:br>
            <a:r>
              <a:rPr lang="en-US" sz="4800" dirty="0" smtClean="0">
                <a:solidFill>
                  <a:schemeClr val="bg1"/>
                </a:solidFill>
              </a:rPr>
              <a:t>By: Arthur Miller</a:t>
            </a:r>
            <a:endParaRPr lang="en-US" sz="4800" dirty="0">
              <a:solidFill>
                <a:schemeClr val="bg1"/>
              </a:solidFill>
            </a:endParaRPr>
          </a:p>
        </p:txBody>
      </p:sp>
      <p:sp>
        <p:nvSpPr>
          <p:cNvPr id="3" name="Subtitle 2"/>
          <p:cNvSpPr>
            <a:spLocks noGrp="1"/>
          </p:cNvSpPr>
          <p:nvPr>
            <p:ph type="subTitle" idx="1"/>
          </p:nvPr>
        </p:nvSpPr>
        <p:spPr>
          <a:xfrm>
            <a:off x="1371600" y="5740376"/>
            <a:ext cx="6400800" cy="843455"/>
          </a:xfrm>
        </p:spPr>
        <p:txBody>
          <a:bodyPr/>
          <a:lstStyle/>
          <a:p>
            <a:r>
              <a:rPr lang="en-US" dirty="0" smtClean="0">
                <a:solidFill>
                  <a:schemeClr val="tx1"/>
                </a:solidFill>
              </a:rPr>
              <a:t>Character Analysis</a:t>
            </a:r>
            <a:endParaRPr lang="en-US" dirty="0">
              <a:solidFill>
                <a:schemeClr val="tx1"/>
              </a:solidFill>
            </a:endParaRPr>
          </a:p>
        </p:txBody>
      </p:sp>
      <p:pic>
        <p:nvPicPr>
          <p:cNvPr id="5" name="Picture 4" descr="death-of-a-salesman.jpg"/>
          <p:cNvPicPr>
            <a:picLocks noChangeAspect="1"/>
          </p:cNvPicPr>
          <p:nvPr/>
        </p:nvPicPr>
        <p:blipFill>
          <a:blip r:embed="rId2"/>
          <a:stretch>
            <a:fillRect/>
          </a:stretch>
        </p:blipFill>
        <p:spPr>
          <a:xfrm>
            <a:off x="3354330" y="1936512"/>
            <a:ext cx="2308772" cy="3607456"/>
          </a:xfrm>
          <a:prstGeom prst="rect">
            <a:avLst/>
          </a:prstGeo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chemeClr val="bg1"/>
                </a:solidFill>
              </a:rPr>
              <a:t>Which son shares the most </a:t>
            </a:r>
            <a:br>
              <a:rPr lang="en-US" sz="4800" dirty="0" smtClean="0">
                <a:solidFill>
                  <a:schemeClr val="bg1"/>
                </a:solidFill>
              </a:rPr>
            </a:br>
            <a:r>
              <a:rPr lang="en-US" sz="4800" dirty="0" smtClean="0">
                <a:solidFill>
                  <a:schemeClr val="bg1"/>
                </a:solidFill>
              </a:rPr>
              <a:t>characteristics with Willy?</a:t>
            </a:r>
            <a:endParaRPr lang="en-US" sz="4800" dirty="0">
              <a:solidFill>
                <a:schemeClr val="bg1"/>
              </a:solidFill>
            </a:endParaRPr>
          </a:p>
        </p:txBody>
      </p:sp>
      <p:sp>
        <p:nvSpPr>
          <p:cNvPr id="3" name="Content Placeholder 2"/>
          <p:cNvSpPr>
            <a:spLocks noGrp="1"/>
          </p:cNvSpPr>
          <p:nvPr>
            <p:ph idx="1"/>
          </p:nvPr>
        </p:nvSpPr>
        <p:spPr>
          <a:xfrm>
            <a:off x="0" y="5181516"/>
            <a:ext cx="3067573" cy="641527"/>
          </a:xfrm>
        </p:spPr>
        <p:txBody>
          <a:bodyPr/>
          <a:lstStyle/>
          <a:p>
            <a:pPr>
              <a:buNone/>
            </a:pPr>
            <a:r>
              <a:rPr lang="en-US" dirty="0" smtClean="0">
                <a:hlinkClick r:id="rId2" action="ppaction://hlinksldjump"/>
              </a:rPr>
              <a:t>Biff </a:t>
            </a:r>
            <a:r>
              <a:rPr lang="en-US" dirty="0" err="1" smtClean="0">
                <a:hlinkClick r:id="rId2" action="ppaction://hlinksldjump"/>
              </a:rPr>
              <a:t>Loman</a:t>
            </a:r>
            <a:endParaRPr lang="en-US" dirty="0"/>
          </a:p>
        </p:txBody>
      </p:sp>
      <p:sp>
        <p:nvSpPr>
          <p:cNvPr id="4" name="TextBox 3"/>
          <p:cNvSpPr txBox="1"/>
          <p:nvPr/>
        </p:nvSpPr>
        <p:spPr>
          <a:xfrm>
            <a:off x="5326036" y="5181516"/>
            <a:ext cx="2773167" cy="584776"/>
          </a:xfrm>
          <a:prstGeom prst="rect">
            <a:avLst/>
          </a:prstGeom>
          <a:noFill/>
        </p:spPr>
        <p:txBody>
          <a:bodyPr wrap="square" rtlCol="0">
            <a:spAutoFit/>
          </a:bodyPr>
          <a:lstStyle/>
          <a:p>
            <a:r>
              <a:rPr lang="en-US" sz="3200" dirty="0" smtClean="0">
                <a:hlinkClick r:id="rId3" action="ppaction://hlinksldjump"/>
              </a:rPr>
              <a:t>Happy </a:t>
            </a:r>
            <a:r>
              <a:rPr lang="en-US" sz="3200" dirty="0" err="1" smtClean="0">
                <a:hlinkClick r:id="rId3" action="ppaction://hlinksldjump"/>
              </a:rPr>
              <a:t>Loman</a:t>
            </a:r>
            <a:endParaRPr lang="en-US" sz="3200" dirty="0"/>
          </a:p>
        </p:txBody>
      </p:sp>
      <p:pic>
        <p:nvPicPr>
          <p:cNvPr id="5" name="Picture 4">
            <a:hlinkClick r:id="rId2" action="ppaction://hlinksldjump"/>
          </p:cNvPr>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0" y="2202855"/>
            <a:ext cx="2871873" cy="2746098"/>
          </a:xfrm>
          <a:prstGeom prst="rect">
            <a:avLst/>
          </a:prstGeom>
        </p:spPr>
      </p:pic>
      <p:sp>
        <p:nvSpPr>
          <p:cNvPr id="7" name="Action Button: Forward or Next 6">
            <a:hlinkClick r:id="" action="ppaction://hlinkshowjump?jump=nextslide" highlightClick="1"/>
          </p:cNvPr>
          <p:cNvSpPr/>
          <p:nvPr/>
        </p:nvSpPr>
        <p:spPr>
          <a:xfrm>
            <a:off x="6764454" y="5957638"/>
            <a:ext cx="1632799" cy="450181"/>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6" descr="C:\Documents and Settings\andrea.barrette\Local Settings\Temporary Internet Files\Content.IE5\CZBH1LJE\MC900437491[1].wmf">
            <a:hlinkClick r:id="rId3" action="ppaction://hlinksldjump"/>
          </p:cNvPr>
          <p:cNvPicPr>
            <a:picLocks noChangeAspect="1" noChangeArrowheads="1"/>
          </p:cNvPicPr>
          <p:nvPr/>
        </p:nvPicPr>
        <p:blipFill>
          <a:blip r:embed="rId6"/>
          <a:srcRect/>
          <a:stretch>
            <a:fillRect/>
          </a:stretch>
        </p:blipFill>
        <p:spPr bwMode="auto">
          <a:xfrm>
            <a:off x="5326036" y="2334409"/>
            <a:ext cx="2543999" cy="2614544"/>
          </a:xfrm>
          <a:prstGeom prst="rect">
            <a:avLst/>
          </a:prstGeom>
          <a:noFill/>
        </p:spPr>
      </p:pic>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chemeClr val="bg1"/>
                </a:solidFill>
              </a:rPr>
              <a:t>Listen to the following monologue.</a:t>
            </a:r>
            <a:br>
              <a:rPr lang="en-US" sz="4800" dirty="0" smtClean="0">
                <a:solidFill>
                  <a:schemeClr val="bg1"/>
                </a:solidFill>
              </a:rPr>
            </a:br>
            <a:r>
              <a:rPr lang="en-US" sz="4800" dirty="0" smtClean="0">
                <a:solidFill>
                  <a:schemeClr val="bg1"/>
                </a:solidFill>
              </a:rPr>
              <a:t>Who is speaking?</a:t>
            </a:r>
            <a:endParaRPr lang="en-US" sz="4800" dirty="0">
              <a:solidFill>
                <a:schemeClr val="bg1"/>
              </a:solidFill>
            </a:endParaRPr>
          </a:p>
        </p:txBody>
      </p:sp>
      <p:sp>
        <p:nvSpPr>
          <p:cNvPr id="3" name="Content Placeholder 2"/>
          <p:cNvSpPr>
            <a:spLocks noGrp="1"/>
          </p:cNvSpPr>
          <p:nvPr>
            <p:ph idx="1"/>
          </p:nvPr>
        </p:nvSpPr>
        <p:spPr>
          <a:xfrm>
            <a:off x="172108" y="5131352"/>
            <a:ext cx="2432596" cy="809980"/>
          </a:xfrm>
        </p:spPr>
        <p:txBody>
          <a:bodyPr/>
          <a:lstStyle/>
          <a:p>
            <a:pPr>
              <a:buNone/>
            </a:pPr>
            <a:r>
              <a:rPr lang="en-US" dirty="0" smtClean="0">
                <a:hlinkClick r:id="rId3" action="ppaction://hlinksldjump"/>
              </a:rPr>
              <a:t>Willy </a:t>
            </a:r>
            <a:r>
              <a:rPr lang="en-US" dirty="0" err="1" smtClean="0">
                <a:hlinkClick r:id="rId3" action="ppaction://hlinksldjump"/>
              </a:rPr>
              <a:t>Loman</a:t>
            </a:r>
            <a:endParaRPr lang="en-US" dirty="0"/>
          </a:p>
        </p:txBody>
      </p:sp>
      <p:sp>
        <p:nvSpPr>
          <p:cNvPr id="4" name="TextBox 3"/>
          <p:cNvSpPr txBox="1"/>
          <p:nvPr/>
        </p:nvSpPr>
        <p:spPr>
          <a:xfrm>
            <a:off x="5442664" y="5131352"/>
            <a:ext cx="2721332" cy="584776"/>
          </a:xfrm>
          <a:prstGeom prst="rect">
            <a:avLst/>
          </a:prstGeom>
          <a:noFill/>
        </p:spPr>
        <p:txBody>
          <a:bodyPr wrap="square" rtlCol="0">
            <a:spAutoFit/>
          </a:bodyPr>
          <a:lstStyle/>
          <a:p>
            <a:r>
              <a:rPr lang="en-US" sz="3200" dirty="0" smtClean="0">
                <a:hlinkClick r:id="rId4" action="ppaction://hlinksldjump"/>
              </a:rPr>
              <a:t>Linda </a:t>
            </a:r>
            <a:r>
              <a:rPr lang="en-US" sz="3200" dirty="0" err="1" smtClean="0">
                <a:hlinkClick r:id="rId4" action="ppaction://hlinksldjump"/>
              </a:rPr>
              <a:t>Loman</a:t>
            </a:r>
            <a:endParaRPr lang="en-US" sz="3200" dirty="0"/>
          </a:p>
        </p:txBody>
      </p:sp>
      <p:pic>
        <p:nvPicPr>
          <p:cNvPr id="6" name="Picture 5">
            <a:hlinkClick r:id="rId3" action="ppaction://hlinksldjump"/>
          </p:cNvPr>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5"/>
              <a:stretch>
                <a:fillRect/>
              </a:stretch>
            </p:blipFill>
          </mc:Choice>
          <mc:Fallback>
            <p:blipFill>
              <a:blip r:embed="rId6"/>
              <a:stretch>
                <a:fillRect/>
              </a:stretch>
            </p:blipFill>
          </mc:Fallback>
        </mc:AlternateContent>
        <p:spPr>
          <a:xfrm>
            <a:off x="457200" y="2223624"/>
            <a:ext cx="2584646" cy="2907727"/>
          </a:xfrm>
          <a:prstGeom prst="rect">
            <a:avLst/>
          </a:prstGeom>
        </p:spPr>
      </p:pic>
      <p:sp>
        <p:nvSpPr>
          <p:cNvPr id="7" name="Action Button: Forward or Next 6">
            <a:hlinkClick r:id="" action="ppaction://hlinkshowjump?jump=nextslide" highlightClick="1"/>
          </p:cNvPr>
          <p:cNvSpPr/>
          <p:nvPr/>
        </p:nvSpPr>
        <p:spPr>
          <a:xfrm>
            <a:off x="6816289" y="6206863"/>
            <a:ext cx="1870511" cy="46648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Death.mp3">
            <a:hlinkClick r:id="" action="ppaction://media"/>
          </p:cNvPr>
          <p:cNvPicPr>
            <a:picLocks noRot="1" noChangeAspect="1"/>
          </p:cNvPicPr>
          <p:nvPr>
            <a:audioFile r:link="rId1"/>
          </p:nvPr>
        </p:nvPicPr>
        <p:blipFill>
          <a:blip r:embed="rId7"/>
          <a:stretch>
            <a:fillRect/>
          </a:stretch>
        </p:blipFill>
        <p:spPr>
          <a:xfrm>
            <a:off x="3776472" y="1661119"/>
            <a:ext cx="863889" cy="863889"/>
          </a:xfrm>
          <a:prstGeom prst="rect">
            <a:avLst/>
          </a:prstGeom>
        </p:spPr>
      </p:pic>
      <p:pic>
        <p:nvPicPr>
          <p:cNvPr id="9" name="Picture 3" descr="C:\Documents and Settings\andrea.barrette\Local Settings\Temporary Internet Files\Content.IE5\DXN0NZ1G\MC900440691[1].wmf">
            <a:hlinkClick r:id="rId4" action="ppaction://hlinksldjump"/>
          </p:cNvPr>
          <p:cNvPicPr>
            <a:picLocks noChangeAspect="1" noChangeArrowheads="1"/>
          </p:cNvPicPr>
          <p:nvPr/>
        </p:nvPicPr>
        <p:blipFill>
          <a:blip r:embed="rId8"/>
          <a:srcRect/>
          <a:stretch>
            <a:fillRect/>
          </a:stretch>
        </p:blipFill>
        <p:spPr bwMode="auto">
          <a:xfrm>
            <a:off x="5174176" y="2678655"/>
            <a:ext cx="3025697" cy="2342814"/>
          </a:xfrm>
          <a:prstGeom prst="rect">
            <a:avLst/>
          </a:prstGeom>
          <a:noFill/>
        </p:spPr>
      </p:pic>
    </p:spTree>
  </p:cSld>
  <p:clrMapOvr>
    <a:masterClrMapping/>
  </p:clrMapOvr>
  <p:transition>
    <p:wheel spokes="2"/>
  </p:transition>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0228"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For more information about “Death of a Salesman” and Arthur Miller:</a:t>
            </a:r>
            <a:endParaRPr lang="en-US" dirty="0">
              <a:solidFill>
                <a:schemeClr val="bg1"/>
              </a:solidFill>
            </a:endParaRPr>
          </a:p>
        </p:txBody>
      </p:sp>
      <p:sp>
        <p:nvSpPr>
          <p:cNvPr id="3" name="Content Placeholder 2"/>
          <p:cNvSpPr>
            <a:spLocks noGrp="1"/>
          </p:cNvSpPr>
          <p:nvPr>
            <p:ph idx="1"/>
          </p:nvPr>
        </p:nvSpPr>
        <p:spPr>
          <a:xfrm>
            <a:off x="457200" y="1600201"/>
            <a:ext cx="8229600" cy="886968"/>
          </a:xfrm>
        </p:spPr>
        <p:txBody>
          <a:bodyPr/>
          <a:lstStyle/>
          <a:p>
            <a:r>
              <a:rPr lang="en-US" dirty="0" smtClean="0"/>
              <a:t>Please visit: </a:t>
            </a:r>
            <a:r>
              <a:rPr lang="en-US" dirty="0" smtClean="0">
                <a:hlinkClick r:id="rId2"/>
              </a:rPr>
              <a:t>Here</a:t>
            </a:r>
            <a:endParaRPr lang="en-US" dirty="0"/>
          </a:p>
        </p:txBody>
      </p:sp>
      <p:pic>
        <p:nvPicPr>
          <p:cNvPr id="4" name="Picture 3" descr="miller.jpg"/>
          <p:cNvPicPr>
            <a:picLocks noChangeAspect="1"/>
          </p:cNvPicPr>
          <p:nvPr/>
        </p:nvPicPr>
        <p:blipFill>
          <a:blip r:embed="rId3"/>
          <a:stretch>
            <a:fillRect/>
          </a:stretch>
        </p:blipFill>
        <p:spPr>
          <a:xfrm>
            <a:off x="120396" y="3730180"/>
            <a:ext cx="2667000" cy="3000375"/>
          </a:xfrm>
          <a:prstGeom prst="rect">
            <a:avLst/>
          </a:prstGeom>
        </p:spPr>
      </p:pic>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smtClean="0">
                <a:solidFill>
                  <a:schemeClr val="bg1"/>
                </a:solidFill>
              </a:rPr>
              <a:t>Bilbliography</a:t>
            </a:r>
            <a:endParaRPr lang="en-US" sz="4800" dirty="0">
              <a:solidFill>
                <a:schemeClr val="bg1"/>
              </a:solidFill>
            </a:endParaRPr>
          </a:p>
        </p:txBody>
      </p:sp>
      <p:sp>
        <p:nvSpPr>
          <p:cNvPr id="3" name="Content Placeholder 2"/>
          <p:cNvSpPr>
            <a:spLocks noGrp="1"/>
          </p:cNvSpPr>
          <p:nvPr>
            <p:ph idx="1"/>
          </p:nvPr>
        </p:nvSpPr>
        <p:spPr>
          <a:xfrm>
            <a:off x="457200" y="1152144"/>
            <a:ext cx="8229600" cy="4525963"/>
          </a:xfrm>
        </p:spPr>
        <p:txBody>
          <a:bodyPr>
            <a:normAutofit/>
          </a:bodyPr>
          <a:lstStyle/>
          <a:p>
            <a:endParaRPr lang="en-US" sz="2000" dirty="0" smtClean="0"/>
          </a:p>
          <a:p>
            <a:pPr>
              <a:buNone/>
            </a:pPr>
            <a:r>
              <a:rPr lang="en-US" sz="1800" dirty="0" smtClean="0"/>
              <a:t>Miller, Arthur. </a:t>
            </a:r>
            <a:r>
              <a:rPr lang="en-US" sz="1800" i="1" dirty="0" smtClean="0"/>
              <a:t>Death of a Salesman</a:t>
            </a:r>
            <a:r>
              <a:rPr lang="en-US" sz="1800" dirty="0" smtClean="0"/>
              <a:t>. New York: Penguin Group, 1976. Print.</a:t>
            </a:r>
          </a:p>
          <a:p>
            <a:pPr>
              <a:buNone/>
            </a:pPr>
            <a:endParaRPr lang="en-US" sz="1800" u="sng" dirty="0" smtClean="0"/>
          </a:p>
          <a:p>
            <a:pPr>
              <a:buNone/>
            </a:pPr>
            <a:r>
              <a:rPr lang="en-US" sz="1800" u="sng" dirty="0" smtClean="0"/>
              <a:t>Picture:</a:t>
            </a:r>
          </a:p>
          <a:p>
            <a:pPr>
              <a:buNone/>
            </a:pPr>
            <a:r>
              <a:rPr lang="en-US" sz="1800" dirty="0" smtClean="0"/>
              <a:t>"Death of a Salesman by Arthur Miller « Blue Blazes Book Blog." </a:t>
            </a:r>
            <a:r>
              <a:rPr lang="en-US" sz="1800" i="1" dirty="0" smtClean="0"/>
              <a:t>Blue Blazes Book Blog</a:t>
            </a:r>
            <a:r>
              <a:rPr lang="en-US" sz="1800" dirty="0" smtClean="0"/>
              <a:t>. 19 Jan. 2010. Web. 02 Nov. 2010. &lt;http://blueblazeslib.wordpress.com/2010/01/19/death-of-a-salesman-by-arthur-miller</a:t>
            </a:r>
            <a:r>
              <a:rPr lang="en-US" sz="1800" dirty="0" smtClean="0"/>
              <a:t>/&gt;.</a:t>
            </a:r>
          </a:p>
          <a:p>
            <a:pPr>
              <a:buNone/>
            </a:pPr>
            <a:r>
              <a:rPr lang="en-US" sz="1800" dirty="0" smtClean="0"/>
              <a:t>"Arthur Miller's Greatest Work Was Never Performed." </a:t>
            </a:r>
            <a:r>
              <a:rPr lang="en-US" sz="1800" i="1" dirty="0" smtClean="0"/>
              <a:t>The Book Den</a:t>
            </a:r>
            <a:r>
              <a:rPr lang="en-US" sz="1800" dirty="0" smtClean="0"/>
              <a:t>. 2005. Web. 03 Nov. 2010. &lt;http://thebookden.blogspot.com/2008/09/arthur-millers-greatest-work-was-never.html&gt;.</a:t>
            </a:r>
          </a:p>
          <a:p>
            <a:pPr>
              <a:buNone/>
            </a:pPr>
            <a:endParaRPr lang="en-US" sz="2000" dirty="0"/>
          </a:p>
        </p:txBody>
      </p:sp>
      <p:pic>
        <p:nvPicPr>
          <p:cNvPr id="4" name="Picture 3" descr="Untitled-1.jpg"/>
          <p:cNvPicPr>
            <a:picLocks noChangeAspect="1"/>
          </p:cNvPicPr>
          <p:nvPr/>
        </p:nvPicPr>
        <p:blipFill>
          <a:blip r:embed="rId2"/>
          <a:srcRect r="40350" b="32979"/>
          <a:stretch>
            <a:fillRect/>
          </a:stretch>
        </p:blipFill>
        <p:spPr>
          <a:xfrm>
            <a:off x="0" y="4581202"/>
            <a:ext cx="2130552" cy="1709870"/>
          </a:xfrm>
          <a:prstGeom prst="rect">
            <a:avLst/>
          </a:prstGeom>
        </p:spPr>
      </p:pic>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Willy </a:t>
            </a:r>
            <a:r>
              <a:rPr lang="en-US" dirty="0" err="1" smtClean="0">
                <a:solidFill>
                  <a:schemeClr val="bg1"/>
                </a:solidFill>
              </a:rPr>
              <a:t>Loman</a:t>
            </a:r>
            <a:endParaRPr lang="en-US" dirty="0">
              <a:solidFill>
                <a:schemeClr val="bg1"/>
              </a:solidFill>
            </a:endParaRPr>
          </a:p>
        </p:txBody>
      </p:sp>
      <p:sp>
        <p:nvSpPr>
          <p:cNvPr id="3" name="Content Placeholder 2"/>
          <p:cNvSpPr>
            <a:spLocks noGrp="1"/>
          </p:cNvSpPr>
          <p:nvPr>
            <p:ph idx="1"/>
          </p:nvPr>
        </p:nvSpPr>
        <p:spPr>
          <a:xfrm>
            <a:off x="457200" y="1140300"/>
            <a:ext cx="8229600" cy="5717700"/>
          </a:xfrm>
        </p:spPr>
        <p:txBody>
          <a:bodyPr>
            <a:normAutofit fontScale="55000" lnSpcReduction="20000"/>
          </a:bodyPr>
          <a:lstStyle/>
          <a:p>
            <a:r>
              <a:rPr lang="en-US" sz="3840" dirty="0" smtClean="0"/>
              <a:t> The </a:t>
            </a:r>
            <a:r>
              <a:rPr lang="en-US" sz="3840" dirty="0"/>
              <a:t>common man</a:t>
            </a:r>
            <a:endParaRPr lang="en-US" sz="3840" dirty="0" smtClean="0"/>
          </a:p>
          <a:p>
            <a:r>
              <a:rPr lang="en-US" sz="3840" dirty="0" smtClean="0"/>
              <a:t>Symbolizes </a:t>
            </a:r>
            <a:r>
              <a:rPr lang="en-US" sz="3840" dirty="0"/>
              <a:t>the cruel paradox of human existence.</a:t>
            </a:r>
            <a:endParaRPr lang="en-US" sz="3840" dirty="0" smtClean="0"/>
          </a:p>
          <a:p>
            <a:r>
              <a:rPr lang="en-US" sz="3840" dirty="0" smtClean="0"/>
              <a:t>Seen </a:t>
            </a:r>
            <a:r>
              <a:rPr lang="en-US" sz="3840" dirty="0"/>
              <a:t>as ritual head of the family.</a:t>
            </a:r>
            <a:endParaRPr lang="en-US" sz="3840" dirty="0" smtClean="0"/>
          </a:p>
          <a:p>
            <a:r>
              <a:rPr lang="en-US" sz="3840" dirty="0" smtClean="0"/>
              <a:t>Seeks </a:t>
            </a:r>
            <a:r>
              <a:rPr lang="en-US" sz="3840" dirty="0"/>
              <a:t>to discover a design in the paradoxical movement of life; </a:t>
            </a:r>
            <a:r>
              <a:rPr lang="en-US" sz="3840" dirty="0" smtClean="0"/>
              <a:t>to</a:t>
            </a:r>
            <a:r>
              <a:rPr lang="en-US" sz="3840" dirty="0"/>
              <a:t> </a:t>
            </a:r>
            <a:r>
              <a:rPr lang="en-US" sz="3840" dirty="0" smtClean="0"/>
              <a:t>impose </a:t>
            </a:r>
            <a:r>
              <a:rPr lang="en-US" sz="3840" dirty="0"/>
              <a:t>upon it a sense of meaning greater that that conferred upon it </a:t>
            </a:r>
            <a:r>
              <a:rPr lang="en-US" sz="3840" dirty="0" smtClean="0"/>
              <a:t>by</a:t>
            </a:r>
            <a:r>
              <a:rPr lang="en-US" sz="3840" dirty="0"/>
              <a:t> </a:t>
            </a:r>
            <a:r>
              <a:rPr lang="en-US" sz="3840" dirty="0" smtClean="0"/>
              <a:t>reality</a:t>
            </a:r>
            <a:r>
              <a:rPr lang="en-US" sz="3840" dirty="0"/>
              <a:t>.</a:t>
            </a:r>
            <a:endParaRPr lang="en-US" sz="3840" dirty="0" smtClean="0"/>
          </a:p>
          <a:p>
            <a:r>
              <a:rPr lang="en-US" sz="3840" dirty="0" smtClean="0"/>
              <a:t>His </a:t>
            </a:r>
            <a:r>
              <a:rPr lang="en-US" sz="3840" dirty="0"/>
              <a:t>life experiences seem to intermingle and disturb the logical flow </a:t>
            </a:r>
            <a:r>
              <a:rPr lang="en-US" sz="3840" dirty="0" smtClean="0"/>
              <a:t>of reality</a:t>
            </a:r>
            <a:r>
              <a:rPr lang="en-US" sz="3840" dirty="0"/>
              <a:t>.</a:t>
            </a:r>
            <a:endParaRPr lang="en-US" sz="3840" dirty="0" smtClean="0"/>
          </a:p>
          <a:p>
            <a:r>
              <a:rPr lang="en-US" sz="3840" dirty="0" smtClean="0"/>
              <a:t>He </a:t>
            </a:r>
            <a:r>
              <a:rPr lang="en-US" sz="3840" dirty="0"/>
              <a:t>views his life as a totality. Conventions of time and place are not</a:t>
            </a:r>
            <a:r>
              <a:rPr lang="en-US" sz="3840" dirty="0" smtClean="0"/>
              <a:t> relevant </a:t>
            </a:r>
            <a:r>
              <a:rPr lang="en-US" sz="3840" dirty="0"/>
              <a:t>for him.</a:t>
            </a:r>
            <a:endParaRPr lang="en-US" sz="3840" dirty="0" smtClean="0"/>
          </a:p>
          <a:p>
            <a:r>
              <a:rPr lang="en-US" sz="3840" dirty="0" smtClean="0"/>
              <a:t>Has </a:t>
            </a:r>
            <a:r>
              <a:rPr lang="en-US" sz="3840" dirty="0"/>
              <a:t>high ideals; possibly unattainable ones</a:t>
            </a:r>
            <a:endParaRPr lang="en-US" sz="3840" dirty="0" smtClean="0"/>
          </a:p>
          <a:p>
            <a:r>
              <a:rPr lang="en-US" sz="3840" dirty="0" smtClean="0"/>
              <a:t>Wants </a:t>
            </a:r>
            <a:r>
              <a:rPr lang="en-US" sz="3840" dirty="0"/>
              <a:t>to be loved by all; Wants to succeed by terms that do not suit </a:t>
            </a:r>
            <a:r>
              <a:rPr lang="en-US" sz="3840" dirty="0" smtClean="0"/>
              <a:t>his</a:t>
            </a:r>
            <a:r>
              <a:rPr lang="en-US" sz="3840" dirty="0"/>
              <a:t> </a:t>
            </a:r>
            <a:r>
              <a:rPr lang="en-US" sz="3840" dirty="0" smtClean="0"/>
              <a:t>nature</a:t>
            </a:r>
            <a:r>
              <a:rPr lang="en-US" sz="3840" dirty="0"/>
              <a:t>; wants to leave his mark upon the world.</a:t>
            </a:r>
            <a:endParaRPr lang="en-US" sz="3840" dirty="0" smtClean="0"/>
          </a:p>
          <a:p>
            <a:r>
              <a:rPr lang="en-US" sz="3840" dirty="0" smtClean="0"/>
              <a:t>Feels </a:t>
            </a:r>
            <a:r>
              <a:rPr lang="en-US" sz="3840" dirty="0"/>
              <a:t>he has to succeed and the only way to show his success is to</a:t>
            </a:r>
            <a:r>
              <a:rPr lang="en-US" sz="3840" dirty="0" smtClean="0"/>
              <a:t> acquire </a:t>
            </a:r>
            <a:r>
              <a:rPr lang="en-US" sz="3840" dirty="0"/>
              <a:t>money and material goods. He does not want to face the fact </a:t>
            </a:r>
            <a:r>
              <a:rPr lang="en-US" sz="3840" dirty="0" smtClean="0"/>
              <a:t>that</a:t>
            </a:r>
            <a:r>
              <a:rPr lang="en-US" sz="3840" dirty="0"/>
              <a:t> </a:t>
            </a:r>
            <a:r>
              <a:rPr lang="en-US" sz="3840" dirty="0" smtClean="0"/>
              <a:t>he </a:t>
            </a:r>
            <a:r>
              <a:rPr lang="en-US" sz="3840" dirty="0"/>
              <a:t>is not earning enough.</a:t>
            </a:r>
            <a:endParaRPr lang="en-US" sz="3840" dirty="0" smtClean="0"/>
          </a:p>
          <a:p>
            <a:r>
              <a:rPr lang="en-US" sz="3840" dirty="0" smtClean="0"/>
              <a:t>When </a:t>
            </a:r>
            <a:r>
              <a:rPr lang="en-US" sz="3840" dirty="0"/>
              <a:t>he finally evaluates his performance he realizes that he has fallen</a:t>
            </a:r>
            <a:r>
              <a:rPr lang="en-US" sz="3840" dirty="0" smtClean="0"/>
              <a:t> far </a:t>
            </a:r>
            <a:r>
              <a:rPr lang="en-US" sz="3840" dirty="0"/>
              <a:t>short of his goals at that point. Suicide becomes an act of valor for him.</a:t>
            </a:r>
          </a:p>
          <a:p>
            <a:endParaRPr lang="en-U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Linda </a:t>
            </a:r>
            <a:r>
              <a:rPr lang="en-US" dirty="0" err="1" smtClean="0">
                <a:solidFill>
                  <a:schemeClr val="bg1"/>
                </a:solidFill>
              </a:rPr>
              <a:t>Loman</a:t>
            </a:r>
            <a:endParaRPr lang="en-US" dirty="0">
              <a:solidFill>
                <a:schemeClr val="bg1"/>
              </a:solidFill>
            </a:endParaRPr>
          </a:p>
        </p:txBody>
      </p:sp>
      <p:sp>
        <p:nvSpPr>
          <p:cNvPr id="3" name="Content Placeholder 2"/>
          <p:cNvSpPr>
            <a:spLocks noGrp="1"/>
          </p:cNvSpPr>
          <p:nvPr>
            <p:ph idx="1"/>
          </p:nvPr>
        </p:nvSpPr>
        <p:spPr>
          <a:xfrm>
            <a:off x="457200" y="1140300"/>
            <a:ext cx="8229600" cy="5717700"/>
          </a:xfrm>
        </p:spPr>
        <p:txBody>
          <a:bodyPr>
            <a:normAutofit fontScale="70000" lnSpcReduction="20000"/>
          </a:bodyPr>
          <a:lstStyle/>
          <a:p>
            <a:r>
              <a:rPr lang="en-US" sz="2824" dirty="0" smtClean="0"/>
              <a:t>Tries to share in Willy’s ideals and suffers great torment as she observes Willy’s decline knowing that she is unable to help Willy or her family.</a:t>
            </a:r>
          </a:p>
          <a:p>
            <a:r>
              <a:rPr lang="en-US" sz="2824" dirty="0" smtClean="0"/>
              <a:t> Fails to understand what happens to Willy and fails to believe what has occurred between him and Biff, but still manages to retain a belief in the need to treat human beings properly.</a:t>
            </a:r>
          </a:p>
          <a:p>
            <a:r>
              <a:rPr lang="en-US" sz="2824" dirty="0" smtClean="0"/>
              <a:t>Loyal and supportive wife and mother.</a:t>
            </a:r>
          </a:p>
          <a:p>
            <a:r>
              <a:rPr lang="en-US" sz="2824" dirty="0" smtClean="0"/>
              <a:t>Her anger stems from her beliefs in the </a:t>
            </a:r>
            <a:r>
              <a:rPr lang="en-US" sz="2824" dirty="0" err="1" smtClean="0"/>
              <a:t>Loman</a:t>
            </a:r>
            <a:r>
              <a:rPr lang="en-US" sz="2824" dirty="0" smtClean="0"/>
              <a:t> family and memories of her happy time in the past.</a:t>
            </a:r>
          </a:p>
          <a:p>
            <a:r>
              <a:rPr lang="en-US" sz="2824" dirty="0" smtClean="0"/>
              <a:t>She is a woman struggling to come to terms with her city, her husband, and he sons.</a:t>
            </a:r>
          </a:p>
          <a:p>
            <a:r>
              <a:rPr lang="en-US" sz="2824" dirty="0" smtClean="0"/>
              <a:t>Linda, as the eternal wife and mother, the fixed point of affection both given and received, the woman who suffers and endures, is in many ways, the earth mother who embodies the play’s ultimate moral value, love. </a:t>
            </a:r>
          </a:p>
          <a:p>
            <a:r>
              <a:rPr lang="en-US" sz="2824" dirty="0" smtClean="0"/>
              <a:t>In the beautiful, ironic complexity of her creation, she is also Willy’s and their sons’ destroyer. In her love Linda has accepted Willy’s greatness and his dream, but while in her admiration for his dreams, it is lethal. She encourages Willy’s dream yet she will not let him leave her for the New Continent, the only realm where the dream can be fulfilled. </a:t>
            </a:r>
          </a:p>
          <a:p>
            <a:pPr>
              <a:buNone/>
            </a:pPr>
            <a:endParaRPr lang="en-US"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Biff </a:t>
            </a:r>
            <a:r>
              <a:rPr lang="en-US" dirty="0" err="1" smtClean="0">
                <a:solidFill>
                  <a:schemeClr val="bg1"/>
                </a:solidFill>
              </a:rPr>
              <a:t>Loman</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595" dirty="0" smtClean="0"/>
              <a:t>Lacks self- assurance because of the uncertainty about his father’s attitude towards him and his doubts about his own life and future.</a:t>
            </a:r>
          </a:p>
          <a:p>
            <a:r>
              <a:rPr lang="en-US" sz="2595" dirty="0" smtClean="0"/>
              <a:t>Has not found his place in society, but also realizes that he does not fit into any of the openings that society has made.</a:t>
            </a:r>
          </a:p>
          <a:p>
            <a:r>
              <a:rPr lang="en-US" sz="2595" dirty="0" smtClean="0"/>
              <a:t>	As a result of Willy’s lies he is undisciplined and disillusioned.</a:t>
            </a:r>
          </a:p>
          <a:p>
            <a:r>
              <a:rPr lang="en-US" sz="2595" dirty="0" smtClean="0"/>
              <a:t>	Sees the city as a concrete jungle, but refuses to conform to the city’s demands.</a:t>
            </a:r>
          </a:p>
          <a:p>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Happy </a:t>
            </a:r>
            <a:r>
              <a:rPr lang="en-US" dirty="0" err="1" smtClean="0">
                <a:solidFill>
                  <a:schemeClr val="bg1"/>
                </a:solidFill>
              </a:rPr>
              <a:t>Loman</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sz="2824" dirty="0" smtClean="0"/>
              <a:t>Similar to Willy because he is lost due to the fact that he has never allowed himself to turn his face towards defeat.</a:t>
            </a:r>
          </a:p>
          <a:p>
            <a:r>
              <a:rPr lang="en-US" sz="2824" dirty="0" smtClean="0"/>
              <a:t>Regular guy, has a job, hopes for promotion, committed to conform</a:t>
            </a:r>
          </a:p>
          <a:p>
            <a:r>
              <a:rPr lang="en-US" sz="2824" dirty="0" smtClean="0"/>
              <a:t>Needs to pretend to be more than he really is (Like father like son)</a:t>
            </a:r>
          </a:p>
          <a:p>
            <a:r>
              <a:rPr lang="en-US" sz="2824" dirty="0" smtClean="0"/>
              <a:t>Likes women but treats them disrespectfully.</a:t>
            </a:r>
          </a:p>
          <a:p>
            <a:r>
              <a:rPr lang="en-US" sz="2824" dirty="0" smtClean="0"/>
              <a:t>Never acquires </a:t>
            </a:r>
            <a:r>
              <a:rPr lang="en-US" sz="2824" dirty="0" err="1" smtClean="0"/>
              <a:t>Biff’s</a:t>
            </a:r>
            <a:r>
              <a:rPr lang="en-US" sz="2824" dirty="0" smtClean="0"/>
              <a:t> ultimate self-knowledge and realization of the truth.</a:t>
            </a:r>
          </a:p>
          <a:p>
            <a:r>
              <a:rPr lang="en-US" sz="2824" dirty="0" smtClean="0"/>
              <a:t>Remains the </a:t>
            </a:r>
            <a:r>
              <a:rPr lang="en-US" sz="2824" dirty="0" err="1" smtClean="0"/>
              <a:t>Loman</a:t>
            </a:r>
            <a:r>
              <a:rPr lang="en-US" sz="2824" dirty="0" smtClean="0"/>
              <a:t> that he always was, incapable of interpreting the message of Willy’s failure.</a:t>
            </a:r>
          </a:p>
          <a:p>
            <a:endParaRPr lang="en-US"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Who is the protagonist of this play?</a:t>
            </a:r>
            <a:endParaRPr lang="en-US" dirty="0">
              <a:solidFill>
                <a:schemeClr val="bg1"/>
              </a:solidFill>
            </a:endParaRPr>
          </a:p>
        </p:txBody>
      </p:sp>
      <p:sp>
        <p:nvSpPr>
          <p:cNvPr id="3" name="Content Placeholder 2"/>
          <p:cNvSpPr>
            <a:spLocks noGrp="1"/>
          </p:cNvSpPr>
          <p:nvPr>
            <p:ph idx="1"/>
          </p:nvPr>
        </p:nvSpPr>
        <p:spPr>
          <a:xfrm>
            <a:off x="185068" y="5247975"/>
            <a:ext cx="2393718" cy="647898"/>
          </a:xfrm>
        </p:spPr>
        <p:txBody>
          <a:bodyPr/>
          <a:lstStyle/>
          <a:p>
            <a:pPr>
              <a:buNone/>
            </a:pPr>
            <a:r>
              <a:rPr lang="en-US" dirty="0" smtClean="0">
                <a:hlinkClick r:id="rId2" action="ppaction://hlinksldjump"/>
              </a:rPr>
              <a:t>Willy </a:t>
            </a:r>
            <a:r>
              <a:rPr lang="en-US" dirty="0" err="1" smtClean="0">
                <a:hlinkClick r:id="rId2" action="ppaction://hlinksldjump"/>
              </a:rPr>
              <a:t>Loman</a:t>
            </a:r>
            <a:endParaRPr lang="en-US" dirty="0"/>
          </a:p>
        </p:txBody>
      </p:sp>
      <p:sp>
        <p:nvSpPr>
          <p:cNvPr id="4" name="TextBox 3"/>
          <p:cNvSpPr txBox="1"/>
          <p:nvPr/>
        </p:nvSpPr>
        <p:spPr>
          <a:xfrm>
            <a:off x="5144614" y="5311097"/>
            <a:ext cx="3187846" cy="584776"/>
          </a:xfrm>
          <a:prstGeom prst="rect">
            <a:avLst/>
          </a:prstGeom>
          <a:noFill/>
        </p:spPr>
        <p:txBody>
          <a:bodyPr wrap="square" rtlCol="0">
            <a:spAutoFit/>
          </a:bodyPr>
          <a:lstStyle/>
          <a:p>
            <a:r>
              <a:rPr lang="en-US" sz="3200" dirty="0" smtClean="0">
                <a:hlinkClick r:id="rId3" action="ppaction://hlinksldjump"/>
              </a:rPr>
              <a:t>Biff </a:t>
            </a:r>
            <a:r>
              <a:rPr lang="en-US" sz="3200" dirty="0" err="1" smtClean="0">
                <a:hlinkClick r:id="rId3" action="ppaction://hlinksldjump"/>
              </a:rPr>
              <a:t>Loman</a:t>
            </a:r>
            <a:endParaRPr lang="en-US" sz="3200" dirty="0"/>
          </a:p>
        </p:txBody>
      </p:sp>
      <p:pic>
        <p:nvPicPr>
          <p:cNvPr id="6" name="Picture 5">
            <a:hlinkClick r:id="rId2" action="ppaction://hlinksldjump"/>
          </p:cNvPr>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457200" y="2223625"/>
            <a:ext cx="2341884" cy="2634620"/>
          </a:xfrm>
          <a:prstGeom prst="rect">
            <a:avLst/>
          </a:prstGeom>
        </p:spPr>
      </p:pic>
      <p:pic>
        <p:nvPicPr>
          <p:cNvPr id="7" name="Picture 6">
            <a:hlinkClick r:id="rId3" action="ppaction://hlinksldjump"/>
          </p:cNvPr>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6"/>
              <a:stretch>
                <a:fillRect/>
              </a:stretch>
            </p:blipFill>
          </mc:Choice>
          <mc:Fallback>
            <p:blipFill>
              <a:blip r:embed="rId7"/>
              <a:stretch>
                <a:fillRect/>
              </a:stretch>
            </p:blipFill>
          </mc:Fallback>
        </mc:AlternateContent>
        <p:spPr>
          <a:xfrm>
            <a:off x="5144614" y="2539760"/>
            <a:ext cx="2424675" cy="2318485"/>
          </a:xfrm>
          <a:prstGeom prst="rect">
            <a:avLst/>
          </a:prstGeom>
        </p:spPr>
      </p:pic>
      <p:sp>
        <p:nvSpPr>
          <p:cNvPr id="8" name="Action Button: Forward or Next 7">
            <a:hlinkClick r:id="" action="ppaction://hlinkshowjump?jump=nextslide" highlightClick="1"/>
          </p:cNvPr>
          <p:cNvSpPr/>
          <p:nvPr/>
        </p:nvSpPr>
        <p:spPr>
          <a:xfrm>
            <a:off x="7569289" y="6180947"/>
            <a:ext cx="1117511" cy="453528"/>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941173"/>
          </a:xfrm>
        </p:spPr>
        <p:txBody>
          <a:bodyPr>
            <a:noAutofit/>
          </a:bodyPr>
          <a:lstStyle/>
          <a:p>
            <a:r>
              <a:rPr lang="en-US" sz="4800" dirty="0" smtClean="0">
                <a:solidFill>
                  <a:schemeClr val="bg1"/>
                </a:solidFill>
              </a:rPr>
              <a:t>Correct!</a:t>
            </a:r>
            <a:br>
              <a:rPr lang="en-US" sz="4800" dirty="0" smtClean="0">
                <a:solidFill>
                  <a:schemeClr val="bg1"/>
                </a:solidFill>
              </a:rPr>
            </a:br>
            <a:r>
              <a:rPr lang="en-US" sz="4800" dirty="0" smtClean="0">
                <a:solidFill>
                  <a:schemeClr val="bg1"/>
                </a:solidFill>
              </a:rPr>
              <a:t>Great Job!</a:t>
            </a:r>
            <a:endParaRPr lang="en-US" sz="4800" dirty="0">
              <a:solidFill>
                <a:schemeClr val="bg1"/>
              </a:solidFill>
            </a:endParaRPr>
          </a:p>
        </p:txBody>
      </p:sp>
      <p:pic>
        <p:nvPicPr>
          <p:cNvPr id="6" name="Content Placeholder 5"/>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9800" r="-19800"/>
              <a:stretch>
                <a:fillRect/>
              </a:stretch>
            </p:blipFill>
          </mc:Choice>
          <mc:Fallback>
            <p:blipFill>
              <a:blip r:embed="rId3"/>
              <a:srcRect l="-19800" r="-19800"/>
              <a:stretch>
                <a:fillRect/>
              </a:stretch>
            </p:blipFill>
          </mc:Fallback>
        </mc:AlternateContent>
        <p:spPr>
          <a:xfrm>
            <a:off x="2097741" y="2391893"/>
            <a:ext cx="5111469" cy="2811111"/>
          </a:xfrm>
        </p:spPr>
      </p:pic>
      <p:sp>
        <p:nvSpPr>
          <p:cNvPr id="7" name="Action Button: Custom 6">
            <a:hlinkClick r:id="" action="ppaction://hlinkshowjump?jump=lastslideviewed" highlightClick="1"/>
          </p:cNvPr>
          <p:cNvSpPr/>
          <p:nvPr/>
        </p:nvSpPr>
        <p:spPr>
          <a:xfrm>
            <a:off x="0" y="0"/>
            <a:ext cx="9144000" cy="6858000"/>
          </a:xfrm>
          <a:prstGeom prst="actionButtonBlank">
            <a:avLst/>
          </a:prstGeom>
          <a:solidFill>
            <a:schemeClr val="accent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Try Again</a:t>
            </a:r>
            <a:endParaRPr lang="en-US" sz="4800" dirty="0">
              <a:solidFill>
                <a:schemeClr val="bg1"/>
              </a:solidFill>
            </a:endParaRPr>
          </a:p>
        </p:txBody>
      </p:sp>
      <p:pic>
        <p:nvPicPr>
          <p:cNvPr id="4" name="Picture 2" descr="C:\Documents and Settings\andrea.barrette\Local Settings\Temporary Internet Files\Content.IE5\CZBH1LJE\MC900423165[1].wmf"/>
          <p:cNvPicPr>
            <a:picLocks noGrp="1" noChangeAspect="1" noChangeArrowheads="1"/>
          </p:cNvPicPr>
          <p:nvPr>
            <p:ph idx="1"/>
          </p:nvPr>
        </p:nvPicPr>
        <p:blipFill>
          <a:blip r:embed="rId2"/>
          <a:srcRect/>
          <a:stretch>
            <a:fillRect/>
          </a:stretch>
        </p:blipFill>
        <p:spPr bwMode="auto">
          <a:xfrm>
            <a:off x="3356304" y="2272125"/>
            <a:ext cx="2504999" cy="2504999"/>
          </a:xfrm>
          <a:prstGeom prst="rect">
            <a:avLst/>
          </a:prstGeom>
          <a:noFill/>
        </p:spPr>
      </p:pic>
      <p:sp>
        <p:nvSpPr>
          <p:cNvPr id="6" name="Action Button: Custom 5">
            <a:hlinkClick r:id="" action="ppaction://hlinkshowjump?jump=lastslideviewed" highlightClick="1"/>
          </p:cNvPr>
          <p:cNvSpPr/>
          <p:nvPr/>
        </p:nvSpPr>
        <p:spPr>
          <a:xfrm>
            <a:off x="0" y="0"/>
            <a:ext cx="9144000" cy="6858000"/>
          </a:xfrm>
          <a:prstGeom prst="actionButtonBlank">
            <a:avLst/>
          </a:prstGeom>
          <a:solidFill>
            <a:schemeClr val="accent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863425"/>
          </a:xfrm>
        </p:spPr>
        <p:txBody>
          <a:bodyPr>
            <a:noAutofit/>
          </a:bodyPr>
          <a:lstStyle/>
          <a:p>
            <a:r>
              <a:rPr lang="en-US" dirty="0" smtClean="0">
                <a:solidFill>
                  <a:schemeClr val="bg1"/>
                </a:solidFill>
              </a:rPr>
              <a:t>Who contributes to the destruction</a:t>
            </a:r>
            <a:br>
              <a:rPr lang="en-US" dirty="0" smtClean="0">
                <a:solidFill>
                  <a:schemeClr val="bg1"/>
                </a:solidFill>
              </a:rPr>
            </a:br>
            <a:r>
              <a:rPr lang="en-US" dirty="0" smtClean="0">
                <a:solidFill>
                  <a:schemeClr val="bg1"/>
                </a:solidFill>
              </a:rPr>
              <a:t>of more than one of the main characters?</a:t>
            </a:r>
            <a:endParaRPr lang="en-US" dirty="0">
              <a:solidFill>
                <a:schemeClr val="bg1"/>
              </a:solidFill>
            </a:endParaRPr>
          </a:p>
        </p:txBody>
      </p:sp>
      <p:sp>
        <p:nvSpPr>
          <p:cNvPr id="3" name="Content Placeholder 2"/>
          <p:cNvSpPr>
            <a:spLocks noGrp="1"/>
          </p:cNvSpPr>
          <p:nvPr>
            <p:ph idx="1"/>
          </p:nvPr>
        </p:nvSpPr>
        <p:spPr>
          <a:xfrm>
            <a:off x="5174176" y="5429386"/>
            <a:ext cx="2445554" cy="584776"/>
          </a:xfrm>
        </p:spPr>
        <p:txBody>
          <a:bodyPr/>
          <a:lstStyle/>
          <a:p>
            <a:pPr>
              <a:buNone/>
            </a:pPr>
            <a:r>
              <a:rPr lang="en-US" dirty="0" smtClean="0">
                <a:hlinkClick r:id="rId2" action="ppaction://hlinksldjump"/>
              </a:rPr>
              <a:t>Linda </a:t>
            </a:r>
            <a:r>
              <a:rPr lang="en-US" dirty="0" err="1" smtClean="0">
                <a:hlinkClick r:id="rId2" action="ppaction://hlinksldjump"/>
              </a:rPr>
              <a:t>Loman</a:t>
            </a:r>
            <a:endParaRPr lang="en-US" dirty="0"/>
          </a:p>
        </p:txBody>
      </p:sp>
      <p:sp>
        <p:nvSpPr>
          <p:cNvPr id="4" name="TextBox 3"/>
          <p:cNvSpPr txBox="1"/>
          <p:nvPr/>
        </p:nvSpPr>
        <p:spPr>
          <a:xfrm>
            <a:off x="246216" y="5429386"/>
            <a:ext cx="2513992" cy="584776"/>
          </a:xfrm>
          <a:prstGeom prst="rect">
            <a:avLst/>
          </a:prstGeom>
          <a:noFill/>
        </p:spPr>
        <p:txBody>
          <a:bodyPr wrap="square" rtlCol="0">
            <a:spAutoFit/>
          </a:bodyPr>
          <a:lstStyle/>
          <a:p>
            <a:r>
              <a:rPr lang="en-US" sz="3200" dirty="0" smtClean="0">
                <a:hlinkClick r:id="rId3" action="ppaction://hlinksldjump"/>
              </a:rPr>
              <a:t>Happy </a:t>
            </a:r>
            <a:r>
              <a:rPr lang="en-US" sz="3200" dirty="0" err="1" smtClean="0">
                <a:hlinkClick r:id="rId3" action="ppaction://hlinksldjump"/>
              </a:rPr>
              <a:t>Loman</a:t>
            </a:r>
            <a:endParaRPr lang="en-US" sz="3200" dirty="0"/>
          </a:p>
        </p:txBody>
      </p:sp>
      <p:sp>
        <p:nvSpPr>
          <p:cNvPr id="7" name="Action Button: Forward or Next 6">
            <a:hlinkClick r:id="" action="ppaction://hlinkshowjump?jump=nextslide" highlightClick="1"/>
          </p:cNvPr>
          <p:cNvSpPr/>
          <p:nvPr/>
        </p:nvSpPr>
        <p:spPr>
          <a:xfrm>
            <a:off x="7127298" y="6104982"/>
            <a:ext cx="1559502" cy="502012"/>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075" name="Picture 3" descr="C:\Documents and Settings\andrea.barrette\Local Settings\Temporary Internet Files\Content.IE5\DXN0NZ1G\MC900440691[1].wmf">
            <a:hlinkClick r:id="rId2" action="ppaction://hlinksldjump"/>
          </p:cNvPr>
          <p:cNvPicPr>
            <a:picLocks noChangeAspect="1" noChangeArrowheads="1"/>
          </p:cNvPicPr>
          <p:nvPr/>
        </p:nvPicPr>
        <p:blipFill>
          <a:blip r:embed="rId4"/>
          <a:srcRect/>
          <a:stretch>
            <a:fillRect/>
          </a:stretch>
        </p:blipFill>
        <p:spPr bwMode="auto">
          <a:xfrm>
            <a:off x="5174176" y="2678655"/>
            <a:ext cx="3025697" cy="2342814"/>
          </a:xfrm>
          <a:prstGeom prst="rect">
            <a:avLst/>
          </a:prstGeom>
          <a:noFill/>
        </p:spPr>
      </p:pic>
      <p:pic>
        <p:nvPicPr>
          <p:cNvPr id="1026" name="Picture 2" descr="C:\Documents and Settings\andrea.barrette\Local Settings\Temporary Internet Files\Content.IE5\CZBH1LJE\MC900437491[1].wmf">
            <a:hlinkClick r:id="rId3" action="ppaction://hlinksldjump"/>
          </p:cNvPr>
          <p:cNvPicPr>
            <a:picLocks noChangeAspect="1" noChangeArrowheads="1"/>
          </p:cNvPicPr>
          <p:nvPr/>
        </p:nvPicPr>
        <p:blipFill>
          <a:blip r:embed="rId5"/>
          <a:srcRect/>
          <a:stretch>
            <a:fillRect/>
          </a:stretch>
        </p:blipFill>
        <p:spPr bwMode="auto">
          <a:xfrm>
            <a:off x="312843" y="2678655"/>
            <a:ext cx="2447365" cy="2515230"/>
          </a:xfrm>
          <a:prstGeom prst="rect">
            <a:avLst/>
          </a:prstGeom>
          <a:noFill/>
        </p:spPr>
      </p:pic>
    </p:spTree>
  </p:cSld>
  <p:clrMapOvr>
    <a:masterClrMapping/>
  </p:clrMapOvr>
  <p:transition>
    <p:pull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TotalTime>
  <Words>710</Words>
  <Application>Microsoft Office PowerPoint</Application>
  <PresentationFormat>On-screen Show (4:3)</PresentationFormat>
  <Paragraphs>56</Paragraphs>
  <Slides>13</Slides>
  <Notes>0</Notes>
  <HiddenSlides>2</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“Death of a Salesman” By: Arthur Miller</vt:lpstr>
      <vt:lpstr>Willy Loman</vt:lpstr>
      <vt:lpstr>Linda Loman</vt:lpstr>
      <vt:lpstr>Biff Loman</vt:lpstr>
      <vt:lpstr>Happy Loman</vt:lpstr>
      <vt:lpstr>Who is the protagonist of this play?</vt:lpstr>
      <vt:lpstr>Correct! Great Job!</vt:lpstr>
      <vt:lpstr>Try Again</vt:lpstr>
      <vt:lpstr>Who contributes to the destruction of more than one of the main characters?</vt:lpstr>
      <vt:lpstr>Which son shares the most  characteristics with Willy?</vt:lpstr>
      <vt:lpstr>Listen to the following monologue. Who is speaking?</vt:lpstr>
      <vt:lpstr>For more information about “Death of a Salesman” and Arthur Miller:</vt:lpstr>
      <vt:lpstr>Bilbliography</vt:lpstr>
    </vt:vector>
  </TitlesOfParts>
  <Company>SUNY Geneseo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of a Salesman” By: Arthur Miller</dc:title>
  <dc:creator>Andrea Barrette</dc:creator>
  <cp:lastModifiedBy>labman</cp:lastModifiedBy>
  <cp:revision>45</cp:revision>
  <dcterms:created xsi:type="dcterms:W3CDTF">2010-11-03T21:30:47Z</dcterms:created>
  <dcterms:modified xsi:type="dcterms:W3CDTF">2010-11-03T21:51:34Z</dcterms:modified>
</cp:coreProperties>
</file>