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83" r:id="rId13"/>
    <p:sldId id="267" r:id="rId14"/>
    <p:sldId id="269" r:id="rId15"/>
    <p:sldId id="271" r:id="rId16"/>
    <p:sldId id="270" r:id="rId17"/>
    <p:sldId id="272" r:id="rId18"/>
    <p:sldId id="273" r:id="rId19"/>
    <p:sldId id="274" r:id="rId20"/>
    <p:sldId id="275" r:id="rId21"/>
    <p:sldId id="276" r:id="rId22"/>
    <p:sldId id="280" r:id="rId23"/>
    <p:sldId id="279" r:id="rId24"/>
    <p:sldId id="277" r:id="rId25"/>
    <p:sldId id="278" r:id="rId26"/>
    <p:sldId id="281"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717" autoAdjust="0"/>
    <p:restoredTop sz="94718" autoAdjust="0"/>
  </p:normalViewPr>
  <p:slideViewPr>
    <p:cSldViewPr>
      <p:cViewPr varScale="1">
        <p:scale>
          <a:sx n="70" d="100"/>
          <a:sy n="70" d="100"/>
        </p:scale>
        <p:origin x="-516"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6589B76-8A5F-4C9A-B0E5-201B8E1D1F45}" type="datetimeFigureOut">
              <a:rPr lang="en-US" smtClean="0"/>
              <a:pPr/>
              <a:t>10/26/2008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ED379DA-DF67-49F7-9022-3B2F9938D8A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589B76-8A5F-4C9A-B0E5-201B8E1D1F45}" type="datetimeFigureOut">
              <a:rPr lang="en-US" smtClean="0"/>
              <a:pPr/>
              <a:t>10/26/2008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ED379DA-DF67-49F7-9022-3B2F9938D8A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589B76-8A5F-4C9A-B0E5-201B8E1D1F45}" type="datetimeFigureOut">
              <a:rPr lang="en-US" smtClean="0"/>
              <a:pPr/>
              <a:t>10/26/2008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ED379DA-DF67-49F7-9022-3B2F9938D8A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589B76-8A5F-4C9A-B0E5-201B8E1D1F45}" type="datetimeFigureOut">
              <a:rPr lang="en-US" smtClean="0"/>
              <a:pPr/>
              <a:t>10/26/2008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ED379DA-DF67-49F7-9022-3B2F9938D8A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589B76-8A5F-4C9A-B0E5-201B8E1D1F45}" type="datetimeFigureOut">
              <a:rPr lang="en-US" smtClean="0"/>
              <a:pPr/>
              <a:t>10/26/2008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ED379DA-DF67-49F7-9022-3B2F9938D8A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6589B76-8A5F-4C9A-B0E5-201B8E1D1F45}" type="datetimeFigureOut">
              <a:rPr lang="en-US" smtClean="0"/>
              <a:pPr/>
              <a:t>10/26/2008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ED379DA-DF67-49F7-9022-3B2F9938D8A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6589B76-8A5F-4C9A-B0E5-201B8E1D1F45}" type="datetimeFigureOut">
              <a:rPr lang="en-US" smtClean="0"/>
              <a:pPr/>
              <a:t>10/26/2008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ED379DA-DF67-49F7-9022-3B2F9938D8A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6589B76-8A5F-4C9A-B0E5-201B8E1D1F45}" type="datetimeFigureOut">
              <a:rPr lang="en-US" smtClean="0"/>
              <a:pPr/>
              <a:t>10/26/2008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ED379DA-DF67-49F7-9022-3B2F9938D8A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589B76-8A5F-4C9A-B0E5-201B8E1D1F45}" type="datetimeFigureOut">
              <a:rPr lang="en-US" smtClean="0"/>
              <a:pPr/>
              <a:t>10/26/2008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D379DA-DF67-49F7-9022-3B2F9938D8A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589B76-8A5F-4C9A-B0E5-201B8E1D1F45}" type="datetimeFigureOut">
              <a:rPr lang="en-US" smtClean="0"/>
              <a:pPr/>
              <a:t>10/26/2008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ED379DA-DF67-49F7-9022-3B2F9938D8A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589B76-8A5F-4C9A-B0E5-201B8E1D1F45}" type="datetimeFigureOut">
              <a:rPr lang="en-US" smtClean="0"/>
              <a:pPr/>
              <a:t>10/26/2008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ED379DA-DF67-49F7-9022-3B2F9938D8A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589B76-8A5F-4C9A-B0E5-201B8E1D1F45}" type="datetimeFigureOut">
              <a:rPr lang="en-US" smtClean="0"/>
              <a:pPr/>
              <a:t>10/26/2008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D379DA-DF67-49F7-9022-3B2F9938D8A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609600"/>
          </a:xfrm>
        </p:spPr>
        <p:txBody>
          <a:bodyPr>
            <a:noAutofit/>
          </a:bodyPr>
          <a:lstStyle/>
          <a:p>
            <a:r>
              <a:rPr lang="en-US" sz="2800" dirty="0" smtClean="0"/>
              <a:t>House of Shapes </a:t>
            </a:r>
            <a:br>
              <a:rPr lang="en-US" sz="2800" dirty="0" smtClean="0"/>
            </a:br>
            <a:r>
              <a:rPr lang="en-US" sz="2800" dirty="0" smtClean="0"/>
              <a:t>By: Andrea </a:t>
            </a:r>
            <a:r>
              <a:rPr lang="en-US" sz="2800" dirty="0" err="1" smtClean="0"/>
              <a:t>Oddo</a:t>
            </a:r>
            <a:endParaRPr lang="en-US" sz="2800" dirty="0"/>
          </a:p>
        </p:txBody>
      </p:sp>
      <p:sp>
        <p:nvSpPr>
          <p:cNvPr id="3" name="Subtitle 2"/>
          <p:cNvSpPr>
            <a:spLocks noGrp="1"/>
          </p:cNvSpPr>
          <p:nvPr>
            <p:ph type="subTitle" idx="1"/>
          </p:nvPr>
        </p:nvSpPr>
        <p:spPr/>
        <p:txBody>
          <a:bodyPr/>
          <a:lstStyle/>
          <a:p>
            <a:endParaRPr lang="en-US" dirty="0"/>
          </a:p>
        </p:txBody>
      </p:sp>
      <p:pic>
        <p:nvPicPr>
          <p:cNvPr id="4" name="Picture 3" descr="cortlandgeometry.jpg"/>
          <p:cNvPicPr>
            <a:picLocks noChangeAspect="1"/>
          </p:cNvPicPr>
          <p:nvPr/>
        </p:nvPicPr>
        <p:blipFill>
          <a:blip r:embed="rId3" cstate="print"/>
          <a:stretch>
            <a:fillRect/>
          </a:stretch>
        </p:blipFill>
        <p:spPr>
          <a:xfrm>
            <a:off x="0" y="914400"/>
            <a:ext cx="9144000" cy="5181600"/>
          </a:xfrm>
          <a:prstGeom prst="rect">
            <a:avLst/>
          </a:prstGeom>
        </p:spPr>
      </p:pic>
      <p:sp>
        <p:nvSpPr>
          <p:cNvPr id="6" name="TextBox 5"/>
          <p:cNvSpPr txBox="1"/>
          <p:nvPr/>
        </p:nvSpPr>
        <p:spPr>
          <a:xfrm>
            <a:off x="2438400" y="6172200"/>
            <a:ext cx="4114800" cy="646331"/>
          </a:xfrm>
          <a:prstGeom prst="rect">
            <a:avLst/>
          </a:prstGeom>
          <a:noFill/>
        </p:spPr>
        <p:txBody>
          <a:bodyPr wrap="square" rtlCol="0">
            <a:spAutoFit/>
          </a:bodyPr>
          <a:lstStyle/>
          <a:p>
            <a:pPr algn="ctr"/>
            <a:r>
              <a:rPr lang="en-US" dirty="0" smtClean="0"/>
              <a:t>Front Street</a:t>
            </a:r>
          </a:p>
          <a:p>
            <a:pPr algn="ctr"/>
            <a:r>
              <a:rPr lang="en-US" dirty="0" smtClean="0"/>
              <a:t>Owego, NY 13827</a:t>
            </a:r>
            <a:endParaRPr lang="en-US" dirty="0"/>
          </a:p>
        </p:txBody>
      </p:sp>
    </p:spTree>
  </p:cSld>
  <p:clrMapOvr>
    <a:masterClrMapping/>
  </p:clrMapOvr>
  <p:transition spd="med">
    <p:dissolve/>
    <p:sndAc>
      <p:stSnd>
        <p:snd r:embed="rId2" name="chimes.wav" builtIn="1"/>
      </p:stSnd>
    </p:sndAc>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a:bodyPr>
          <a:lstStyle/>
          <a:p>
            <a:r>
              <a:rPr lang="en-US" sz="2000" dirty="0" smtClean="0"/>
              <a:t>Congruent Angles</a:t>
            </a:r>
            <a:endParaRPr lang="en-US" sz="2000" dirty="0"/>
          </a:p>
        </p:txBody>
      </p:sp>
      <p:pic>
        <p:nvPicPr>
          <p:cNvPr id="4" name="Content Placeholder 3" descr="cortlandgeometry.jpg"/>
          <p:cNvPicPr>
            <a:picLocks noGrp="1" noChangeAspect="1"/>
          </p:cNvPicPr>
          <p:nvPr>
            <p:ph idx="1"/>
          </p:nvPr>
        </p:nvPicPr>
        <p:blipFill>
          <a:blip r:embed="rId2" cstate="print"/>
          <a:stretch>
            <a:fillRect/>
          </a:stretch>
        </p:blipFill>
        <p:spPr>
          <a:xfrm>
            <a:off x="685800" y="914400"/>
            <a:ext cx="7619999" cy="5211763"/>
          </a:xfrm>
        </p:spPr>
      </p:pic>
      <p:cxnSp>
        <p:nvCxnSpPr>
          <p:cNvPr id="6" name="Straight Connector 5"/>
          <p:cNvCxnSpPr/>
          <p:nvPr/>
        </p:nvCxnSpPr>
        <p:spPr>
          <a:xfrm rot="16200000" flipV="1">
            <a:off x="2247900" y="1562100"/>
            <a:ext cx="1524000" cy="1143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524000" y="2895600"/>
            <a:ext cx="2057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flipH="1" flipV="1">
            <a:off x="1181100" y="1714500"/>
            <a:ext cx="16002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H="1">
            <a:off x="5067300" y="1790700"/>
            <a:ext cx="1219200" cy="838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5400000">
            <a:off x="4076700" y="1714500"/>
            <a:ext cx="1295400" cy="1066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4191000" y="2819400"/>
            <a:ext cx="19050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4838700" y="3390900"/>
            <a:ext cx="8382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800600" y="3733800"/>
            <a:ext cx="4572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800600" y="3048000"/>
            <a:ext cx="4572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a:off x="4457700" y="3390900"/>
            <a:ext cx="6858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1371600" y="6324600"/>
            <a:ext cx="7086600" cy="369332"/>
          </a:xfrm>
          <a:prstGeom prst="rect">
            <a:avLst/>
          </a:prstGeom>
          <a:noFill/>
        </p:spPr>
        <p:txBody>
          <a:bodyPr wrap="square" rtlCol="0">
            <a:spAutoFit/>
          </a:bodyPr>
          <a:lstStyle/>
          <a:p>
            <a:r>
              <a:rPr lang="en-US" dirty="0" smtClean="0"/>
              <a:t>Congruent angle:  Angles with the same degree</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85800"/>
          </a:xfrm>
        </p:spPr>
        <p:txBody>
          <a:bodyPr>
            <a:normAutofit/>
          </a:bodyPr>
          <a:lstStyle/>
          <a:p>
            <a:r>
              <a:rPr lang="en-US" sz="2000" dirty="0" smtClean="0"/>
              <a:t>Does this house have any adjacent or complementary angels?</a:t>
            </a:r>
            <a:endParaRPr lang="en-US" sz="2000" dirty="0"/>
          </a:p>
        </p:txBody>
      </p:sp>
      <p:pic>
        <p:nvPicPr>
          <p:cNvPr id="5" name="Content Placeholder 4" descr="cortlandgeometry.jpg"/>
          <p:cNvPicPr>
            <a:picLocks noGrp="1" noChangeAspect="1"/>
          </p:cNvPicPr>
          <p:nvPr>
            <p:ph idx="1"/>
          </p:nvPr>
        </p:nvPicPr>
        <p:blipFill>
          <a:blip r:embed="rId2" cstate="print"/>
          <a:stretch>
            <a:fillRect/>
          </a:stretch>
        </p:blipFill>
        <p:spPr>
          <a:xfrm>
            <a:off x="533400" y="990601"/>
            <a:ext cx="8000999" cy="4648200"/>
          </a:xfrm>
        </p:spPr>
      </p:pic>
      <p:sp>
        <p:nvSpPr>
          <p:cNvPr id="4" name="TextBox 3"/>
          <p:cNvSpPr txBox="1"/>
          <p:nvPr/>
        </p:nvSpPr>
        <p:spPr>
          <a:xfrm>
            <a:off x="609600" y="5867400"/>
            <a:ext cx="8305800" cy="646331"/>
          </a:xfrm>
          <a:prstGeom prst="rect">
            <a:avLst/>
          </a:prstGeom>
          <a:noFill/>
        </p:spPr>
        <p:txBody>
          <a:bodyPr wrap="square" rtlCol="0">
            <a:spAutoFit/>
          </a:bodyPr>
          <a:lstStyle/>
          <a:p>
            <a:r>
              <a:rPr lang="en-US" dirty="0" smtClean="0"/>
              <a:t>Adjacent Angles: Two angles which share a common vertex and side but don’t overlap</a:t>
            </a:r>
          </a:p>
          <a:p>
            <a:r>
              <a:rPr lang="en-US" dirty="0" smtClean="0"/>
              <a:t>Complementary Angles: Two angles with a total degree of 90</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a:bodyPr>
          <a:lstStyle/>
          <a:p>
            <a:r>
              <a:rPr lang="en-US" sz="2000" dirty="0" smtClean="0"/>
              <a:t>Complementary Angles</a:t>
            </a:r>
            <a:endParaRPr lang="en-US" sz="2000" dirty="0"/>
          </a:p>
        </p:txBody>
      </p:sp>
      <p:pic>
        <p:nvPicPr>
          <p:cNvPr id="4" name="Content Placeholder 3" descr="cortlandgeometry.jpg"/>
          <p:cNvPicPr>
            <a:picLocks noGrp="1" noChangeAspect="1"/>
          </p:cNvPicPr>
          <p:nvPr>
            <p:ph idx="1"/>
          </p:nvPr>
        </p:nvPicPr>
        <p:blipFill>
          <a:blip r:embed="rId2" cstate="print"/>
          <a:stretch>
            <a:fillRect/>
          </a:stretch>
        </p:blipFill>
        <p:spPr>
          <a:xfrm>
            <a:off x="762000" y="1143001"/>
            <a:ext cx="7238999" cy="4724400"/>
          </a:xfrm>
        </p:spPr>
      </p:pic>
      <p:cxnSp>
        <p:nvCxnSpPr>
          <p:cNvPr id="6" name="Straight Connector 5"/>
          <p:cNvCxnSpPr/>
          <p:nvPr/>
        </p:nvCxnSpPr>
        <p:spPr>
          <a:xfrm rot="16200000" flipH="1">
            <a:off x="4648200" y="2286000"/>
            <a:ext cx="9906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5400000">
            <a:off x="3962400" y="1905000"/>
            <a:ext cx="1143000" cy="990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H="1">
            <a:off x="4914900" y="2019300"/>
            <a:ext cx="1143000" cy="762000"/>
          </a:xfrm>
          <a:prstGeom prst="line">
            <a:avLst/>
          </a:prstGeom>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1143000" y="6019800"/>
            <a:ext cx="6477000" cy="369332"/>
          </a:xfrm>
          <a:prstGeom prst="rect">
            <a:avLst/>
          </a:prstGeom>
          <a:noFill/>
        </p:spPr>
        <p:txBody>
          <a:bodyPr wrap="square" rtlCol="0">
            <a:spAutoFit/>
          </a:bodyPr>
          <a:lstStyle/>
          <a:p>
            <a:r>
              <a:rPr lang="en-US" dirty="0" smtClean="0"/>
              <a:t>Complementary Angles: Two angles with a total degree of 90</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a:bodyPr>
          <a:lstStyle/>
          <a:p>
            <a:r>
              <a:rPr lang="en-US" sz="2200" dirty="0" smtClean="0"/>
              <a:t>Adjacent Angles</a:t>
            </a:r>
            <a:endParaRPr lang="en-US" sz="2000" dirty="0"/>
          </a:p>
        </p:txBody>
      </p:sp>
      <p:pic>
        <p:nvPicPr>
          <p:cNvPr id="4" name="Content Placeholder 3" descr="cortlandgeometry.jpg"/>
          <p:cNvPicPr>
            <a:picLocks noGrp="1" noChangeAspect="1"/>
          </p:cNvPicPr>
          <p:nvPr>
            <p:ph idx="1"/>
          </p:nvPr>
        </p:nvPicPr>
        <p:blipFill>
          <a:blip r:embed="rId2" cstate="print"/>
          <a:stretch>
            <a:fillRect/>
          </a:stretch>
        </p:blipFill>
        <p:spPr>
          <a:xfrm>
            <a:off x="762000" y="914401"/>
            <a:ext cx="7696199" cy="4876800"/>
          </a:xfrm>
        </p:spPr>
      </p:pic>
      <p:cxnSp>
        <p:nvCxnSpPr>
          <p:cNvPr id="6" name="Straight Connector 5"/>
          <p:cNvCxnSpPr/>
          <p:nvPr/>
        </p:nvCxnSpPr>
        <p:spPr>
          <a:xfrm rot="5400000">
            <a:off x="4152900" y="1714500"/>
            <a:ext cx="1295400" cy="1066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16200000" flipH="1">
            <a:off x="4800600" y="2133600"/>
            <a:ext cx="12192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6200000" flipH="1">
            <a:off x="5182394" y="1753394"/>
            <a:ext cx="1218406" cy="913606"/>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a:off x="1219200" y="1600200"/>
            <a:ext cx="1600200" cy="1143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flipH="1">
            <a:off x="2400300" y="1562100"/>
            <a:ext cx="1524000" cy="1143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590800" y="1371600"/>
            <a:ext cx="838200" cy="45720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219200" y="5943601"/>
            <a:ext cx="6400800" cy="646331"/>
          </a:xfrm>
          <a:prstGeom prst="rect">
            <a:avLst/>
          </a:prstGeom>
          <a:noFill/>
        </p:spPr>
        <p:txBody>
          <a:bodyPr wrap="square" rtlCol="0">
            <a:spAutoFit/>
          </a:bodyPr>
          <a:lstStyle/>
          <a:p>
            <a:r>
              <a:rPr lang="en-US" dirty="0" smtClean="0"/>
              <a:t>Adjacent Angles: Two angles which share a common vertex and side but don’t overlap</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normAutofit/>
          </a:bodyPr>
          <a:lstStyle/>
          <a:p>
            <a:r>
              <a:rPr lang="en-US" sz="2000" dirty="0" smtClean="0"/>
              <a:t>Can you see any Acute Triangles?</a:t>
            </a:r>
            <a:endParaRPr lang="en-US" sz="2000" dirty="0"/>
          </a:p>
        </p:txBody>
      </p:sp>
      <p:pic>
        <p:nvPicPr>
          <p:cNvPr id="4" name="Content Placeholder 3" descr="cortlandgeometry.jpg"/>
          <p:cNvPicPr>
            <a:picLocks noGrp="1" noChangeAspect="1"/>
          </p:cNvPicPr>
          <p:nvPr>
            <p:ph idx="1"/>
          </p:nvPr>
        </p:nvPicPr>
        <p:blipFill>
          <a:blip r:embed="rId2" cstate="print"/>
          <a:stretch>
            <a:fillRect/>
          </a:stretch>
        </p:blipFill>
        <p:spPr>
          <a:xfrm>
            <a:off x="381000" y="990601"/>
            <a:ext cx="8153399" cy="4800600"/>
          </a:xfrm>
        </p:spPr>
      </p:pic>
      <p:sp>
        <p:nvSpPr>
          <p:cNvPr id="5" name="TextBox 4"/>
          <p:cNvSpPr txBox="1"/>
          <p:nvPr/>
        </p:nvSpPr>
        <p:spPr>
          <a:xfrm>
            <a:off x="685800" y="6096000"/>
            <a:ext cx="7848600" cy="381000"/>
          </a:xfrm>
          <a:prstGeom prst="rect">
            <a:avLst/>
          </a:prstGeom>
          <a:noFill/>
        </p:spPr>
        <p:txBody>
          <a:bodyPr wrap="square" rtlCol="0">
            <a:spAutoFit/>
          </a:bodyPr>
          <a:lstStyle/>
          <a:p>
            <a:r>
              <a:rPr lang="en-US" dirty="0" smtClean="0"/>
              <a:t>Acute Triangle:  A triangle with one or more angles less than 90 degrees</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normAutofit/>
          </a:bodyPr>
          <a:lstStyle/>
          <a:p>
            <a:r>
              <a:rPr lang="en-US" sz="2000" dirty="0" smtClean="0"/>
              <a:t>Acute Triangles</a:t>
            </a:r>
            <a:endParaRPr lang="en-US" sz="2000" dirty="0"/>
          </a:p>
        </p:txBody>
      </p:sp>
      <p:pic>
        <p:nvPicPr>
          <p:cNvPr id="4" name="Content Placeholder 3" descr="cortlandgeometry.jpg"/>
          <p:cNvPicPr>
            <a:picLocks noGrp="1" noChangeAspect="1"/>
          </p:cNvPicPr>
          <p:nvPr>
            <p:ph idx="1"/>
          </p:nvPr>
        </p:nvPicPr>
        <p:blipFill>
          <a:blip r:embed="rId2" cstate="print"/>
          <a:stretch>
            <a:fillRect/>
          </a:stretch>
        </p:blipFill>
        <p:spPr>
          <a:xfrm>
            <a:off x="381000" y="990601"/>
            <a:ext cx="8153399" cy="4800600"/>
          </a:xfrm>
        </p:spPr>
      </p:pic>
      <p:cxnSp>
        <p:nvCxnSpPr>
          <p:cNvPr id="6" name="Straight Connector 5"/>
          <p:cNvCxnSpPr/>
          <p:nvPr/>
        </p:nvCxnSpPr>
        <p:spPr>
          <a:xfrm rot="5400000">
            <a:off x="4076700" y="1714500"/>
            <a:ext cx="1219200" cy="1143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6200000" flipH="1">
            <a:off x="5105400" y="1752600"/>
            <a:ext cx="12192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191000" y="2819400"/>
            <a:ext cx="2057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6172200" y="3657600"/>
            <a:ext cx="3048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0800000">
            <a:off x="6172200" y="3733800"/>
            <a:ext cx="3048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6363494" y="3772694"/>
            <a:ext cx="22701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6819900" y="2552700"/>
            <a:ext cx="8382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10800000">
            <a:off x="7162800" y="3048000"/>
            <a:ext cx="3048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16200000" flipH="1">
            <a:off x="6972300" y="2628900"/>
            <a:ext cx="8382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16200000" flipH="1">
            <a:off x="2133600" y="1524000"/>
            <a:ext cx="1447800" cy="1143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1143000" y="2743200"/>
            <a:ext cx="22860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5400000">
            <a:off x="1104900" y="1562100"/>
            <a:ext cx="1371600" cy="1143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5400000">
            <a:off x="2247900" y="5448300"/>
            <a:ext cx="3810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10800000">
            <a:off x="2438400" y="5181600"/>
            <a:ext cx="228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5400000">
            <a:off x="2400300" y="5219700"/>
            <a:ext cx="381000" cy="304800"/>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066800" y="6096000"/>
            <a:ext cx="7239000" cy="369332"/>
          </a:xfrm>
          <a:prstGeom prst="rect">
            <a:avLst/>
          </a:prstGeom>
          <a:noFill/>
        </p:spPr>
        <p:txBody>
          <a:bodyPr wrap="square" rtlCol="0">
            <a:spAutoFit/>
          </a:bodyPr>
          <a:lstStyle/>
          <a:p>
            <a:r>
              <a:rPr lang="en-US" dirty="0" smtClean="0"/>
              <a:t>Acute Triangle:  A triangle with one or more angles less than 90 degrees</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a:bodyPr>
          <a:lstStyle/>
          <a:p>
            <a:r>
              <a:rPr lang="en-US" sz="2000" dirty="0" smtClean="0"/>
              <a:t>Now try to find an equilateral triangle</a:t>
            </a:r>
            <a:endParaRPr lang="en-US" sz="2000" dirty="0"/>
          </a:p>
        </p:txBody>
      </p:sp>
      <p:sp>
        <p:nvSpPr>
          <p:cNvPr id="5" name="TextBox 4"/>
          <p:cNvSpPr txBox="1"/>
          <p:nvPr/>
        </p:nvSpPr>
        <p:spPr>
          <a:xfrm>
            <a:off x="685800" y="6019800"/>
            <a:ext cx="7543800" cy="369332"/>
          </a:xfrm>
          <a:prstGeom prst="rect">
            <a:avLst/>
          </a:prstGeom>
          <a:noFill/>
        </p:spPr>
        <p:txBody>
          <a:bodyPr wrap="square" rtlCol="0">
            <a:spAutoFit/>
          </a:bodyPr>
          <a:lstStyle/>
          <a:p>
            <a:r>
              <a:rPr lang="en-US" dirty="0" smtClean="0"/>
              <a:t>Equilateral Triangle:  A triangle with all three sides of equal length</a:t>
            </a:r>
            <a:endParaRPr lang="en-US" dirty="0"/>
          </a:p>
        </p:txBody>
      </p:sp>
      <p:cxnSp>
        <p:nvCxnSpPr>
          <p:cNvPr id="17" name="Straight Connector 16"/>
          <p:cNvCxnSpPr/>
          <p:nvPr/>
        </p:nvCxnSpPr>
        <p:spPr>
          <a:xfrm rot="5400000">
            <a:off x="2400300" y="5372100"/>
            <a:ext cx="381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41" name="Content Placeholder 40" descr="cortlandgeometry.jpg"/>
          <p:cNvPicPr>
            <a:picLocks noGrp="1" noChangeAspect="1"/>
          </p:cNvPicPr>
          <p:nvPr>
            <p:ph idx="1"/>
          </p:nvPr>
        </p:nvPicPr>
        <p:blipFill>
          <a:blip r:embed="rId2" cstate="print"/>
          <a:stretch>
            <a:fillRect/>
          </a:stretch>
        </p:blipFill>
        <p:spPr>
          <a:xfrm>
            <a:off x="914400" y="990601"/>
            <a:ext cx="7543799" cy="4876800"/>
          </a:xfr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a:bodyPr>
          <a:lstStyle/>
          <a:p>
            <a:r>
              <a:rPr lang="en-US" sz="2000" dirty="0" smtClean="0"/>
              <a:t>Equilateral Triangles</a:t>
            </a:r>
            <a:endParaRPr lang="en-US" sz="2000" dirty="0"/>
          </a:p>
        </p:txBody>
      </p:sp>
      <p:pic>
        <p:nvPicPr>
          <p:cNvPr id="4" name="Content Placeholder 3" descr="cortlandgeometry.jpg"/>
          <p:cNvPicPr>
            <a:picLocks noGrp="1" noChangeAspect="1"/>
          </p:cNvPicPr>
          <p:nvPr>
            <p:ph idx="1"/>
          </p:nvPr>
        </p:nvPicPr>
        <p:blipFill>
          <a:blip r:embed="rId2" cstate="print"/>
          <a:stretch>
            <a:fillRect/>
          </a:stretch>
        </p:blipFill>
        <p:spPr>
          <a:xfrm>
            <a:off x="762000" y="1066800"/>
            <a:ext cx="7543799" cy="5059363"/>
          </a:xfrm>
        </p:spPr>
      </p:pic>
      <p:cxnSp>
        <p:nvCxnSpPr>
          <p:cNvPr id="6" name="Straight Connector 5"/>
          <p:cNvCxnSpPr/>
          <p:nvPr/>
        </p:nvCxnSpPr>
        <p:spPr>
          <a:xfrm rot="10800000" flipV="1">
            <a:off x="1524000" y="2971800"/>
            <a:ext cx="19812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6200000" flipH="1">
            <a:off x="2400300" y="1790700"/>
            <a:ext cx="1371600" cy="990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1333500" y="1790700"/>
            <a:ext cx="1447800" cy="1066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267200" y="2895600"/>
            <a:ext cx="19050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6200000" flipH="1">
            <a:off x="5105400" y="1905000"/>
            <a:ext cx="12192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a:off x="4152900" y="1866900"/>
            <a:ext cx="1219200" cy="990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5400000" flipH="1" flipV="1">
            <a:off x="6667500" y="2705100"/>
            <a:ext cx="8382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7010400" y="3200400"/>
            <a:ext cx="381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6200000" flipH="1">
            <a:off x="6743700" y="2857500"/>
            <a:ext cx="990600" cy="152400"/>
          </a:xfrm>
          <a:prstGeom prst="line">
            <a:avLst/>
          </a:prstGeom>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838200" y="6324600"/>
            <a:ext cx="6858000" cy="369332"/>
          </a:xfrm>
          <a:prstGeom prst="rect">
            <a:avLst/>
          </a:prstGeom>
          <a:noFill/>
        </p:spPr>
        <p:txBody>
          <a:bodyPr wrap="square" rtlCol="0">
            <a:spAutoFit/>
          </a:bodyPr>
          <a:lstStyle/>
          <a:p>
            <a:r>
              <a:rPr lang="en-US" dirty="0" smtClean="0"/>
              <a:t>Equilateral Triangle:  A triangle with all three sides of equal length</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a:bodyPr>
          <a:lstStyle/>
          <a:p>
            <a:r>
              <a:rPr lang="en-US" sz="2000" dirty="0" smtClean="0"/>
              <a:t>Do you see any rectangles?</a:t>
            </a:r>
            <a:endParaRPr lang="en-US" sz="2000" dirty="0"/>
          </a:p>
        </p:txBody>
      </p:sp>
      <p:pic>
        <p:nvPicPr>
          <p:cNvPr id="4" name="Content Placeholder 3" descr="cortlandgeometry.jpg"/>
          <p:cNvPicPr>
            <a:picLocks noGrp="1" noChangeAspect="1"/>
          </p:cNvPicPr>
          <p:nvPr>
            <p:ph idx="1"/>
          </p:nvPr>
        </p:nvPicPr>
        <p:blipFill>
          <a:blip r:embed="rId2" cstate="print"/>
          <a:stretch>
            <a:fillRect/>
          </a:stretch>
        </p:blipFill>
        <p:spPr>
          <a:xfrm>
            <a:off x="1066800" y="1066801"/>
            <a:ext cx="7315199" cy="4648200"/>
          </a:xfrm>
        </p:spPr>
      </p:pic>
      <p:sp>
        <p:nvSpPr>
          <p:cNvPr id="5" name="TextBox 4"/>
          <p:cNvSpPr txBox="1"/>
          <p:nvPr/>
        </p:nvSpPr>
        <p:spPr>
          <a:xfrm>
            <a:off x="1371600" y="6019800"/>
            <a:ext cx="6705600" cy="369332"/>
          </a:xfrm>
          <a:prstGeom prst="rect">
            <a:avLst/>
          </a:prstGeom>
          <a:noFill/>
        </p:spPr>
        <p:txBody>
          <a:bodyPr wrap="square" rtlCol="0">
            <a:spAutoFit/>
          </a:bodyPr>
          <a:lstStyle/>
          <a:p>
            <a:r>
              <a:rPr lang="en-US" dirty="0" smtClean="0"/>
              <a:t>Rectangle:  A 4-sided polygon where all interior angles are 90°</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normAutofit/>
          </a:bodyPr>
          <a:lstStyle/>
          <a:p>
            <a:r>
              <a:rPr lang="en-US" sz="2000" dirty="0" smtClean="0"/>
              <a:t>Rectangles</a:t>
            </a:r>
            <a:endParaRPr lang="en-US" sz="2000" dirty="0"/>
          </a:p>
        </p:txBody>
      </p:sp>
      <p:pic>
        <p:nvPicPr>
          <p:cNvPr id="4" name="Content Placeholder 3" descr="cortlandgeometry.jpg"/>
          <p:cNvPicPr>
            <a:picLocks noGrp="1" noChangeAspect="1"/>
          </p:cNvPicPr>
          <p:nvPr>
            <p:ph idx="1"/>
          </p:nvPr>
        </p:nvPicPr>
        <p:blipFill>
          <a:blip r:embed="rId2" cstate="print"/>
          <a:stretch>
            <a:fillRect/>
          </a:stretch>
        </p:blipFill>
        <p:spPr>
          <a:xfrm>
            <a:off x="838200" y="990600"/>
            <a:ext cx="7467599" cy="5135563"/>
          </a:xfrm>
        </p:spPr>
      </p:pic>
      <p:cxnSp>
        <p:nvCxnSpPr>
          <p:cNvPr id="6" name="Straight Connector 5"/>
          <p:cNvCxnSpPr/>
          <p:nvPr/>
        </p:nvCxnSpPr>
        <p:spPr>
          <a:xfrm rot="10800000">
            <a:off x="4876800" y="3810000"/>
            <a:ext cx="4572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5400000">
            <a:off x="4953000" y="3429000"/>
            <a:ext cx="7620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4495800" y="3429000"/>
            <a:ext cx="7620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876800" y="3048000"/>
            <a:ext cx="4572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2667000" y="2514600"/>
            <a:ext cx="3048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5400000">
            <a:off x="2895600" y="2514600"/>
            <a:ext cx="3048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819400" y="2667000"/>
            <a:ext cx="228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819400" y="2362200"/>
            <a:ext cx="228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6019800" y="2971800"/>
            <a:ext cx="3810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5981700" y="3390900"/>
            <a:ext cx="8382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10800000">
            <a:off x="6019800" y="3810000"/>
            <a:ext cx="3810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5400000">
            <a:off x="5600700" y="3390900"/>
            <a:ext cx="8382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a:off x="6629400" y="2667000"/>
            <a:ext cx="9144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5400000" flipH="1" flipV="1">
            <a:off x="6248400" y="2667000"/>
            <a:ext cx="9906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10800000">
            <a:off x="6705600" y="3200400"/>
            <a:ext cx="3048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6781800" y="2286000"/>
            <a:ext cx="3810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5400000">
            <a:off x="4114800" y="4648200"/>
            <a:ext cx="7620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10800000">
            <a:off x="4495800" y="4267200"/>
            <a:ext cx="228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10800000">
            <a:off x="4495800" y="5029200"/>
            <a:ext cx="228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5400000">
            <a:off x="4305300" y="4686300"/>
            <a:ext cx="8382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990600" y="6324600"/>
            <a:ext cx="7239000" cy="369332"/>
          </a:xfrm>
          <a:prstGeom prst="rect">
            <a:avLst/>
          </a:prstGeom>
          <a:noFill/>
        </p:spPr>
        <p:txBody>
          <a:bodyPr wrap="square" rtlCol="0">
            <a:spAutoFit/>
          </a:bodyPr>
          <a:lstStyle/>
          <a:p>
            <a:r>
              <a:rPr lang="en-US" dirty="0" smtClean="0"/>
              <a:t>Rectangle:  A 4-sided polygon where all interior angles are 90°</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000" dirty="0" smtClean="0"/>
              <a:t>Have you ever noticed the different geometrical shapes that make up a house? We will explore the structure of this house and try to pick out the shapes that are hidden.    </a:t>
            </a:r>
            <a:endParaRPr lang="en-US" sz="2000" dirty="0"/>
          </a:p>
        </p:txBody>
      </p:sp>
      <p:sp>
        <p:nvSpPr>
          <p:cNvPr id="3" name="Content Placeholder 2"/>
          <p:cNvSpPr>
            <a:spLocks noGrp="1"/>
          </p:cNvSpPr>
          <p:nvPr>
            <p:ph idx="1"/>
          </p:nvPr>
        </p:nvSpPr>
        <p:spPr/>
        <p:txBody>
          <a:bodyPr>
            <a:normAutofit/>
          </a:bodyPr>
          <a:lstStyle/>
          <a:p>
            <a:pPr algn="ctr">
              <a:buNone/>
            </a:pPr>
            <a:r>
              <a:rPr lang="en-US" sz="2000" dirty="0" smtClean="0"/>
              <a:t>Some shapes that are most noticeable in the structure of a house are triangles (roof peaks) and rectangles (windows, doors).  Did you ever think, though, that you might be able to find  a trapezoid or a rhombus?  Let’s take a look at this geometrically rich house to find polygons, congruent angles, acute and equilateral triangles, concave polygons and more!</a:t>
            </a:r>
            <a:endParaRPr lang="en-US" sz="2000" dirty="0"/>
          </a:p>
        </p:txBody>
      </p:sp>
      <p:sp>
        <p:nvSpPr>
          <p:cNvPr id="4" name="Parallelogram 3"/>
          <p:cNvSpPr/>
          <p:nvPr/>
        </p:nvSpPr>
        <p:spPr>
          <a:xfrm>
            <a:off x="1828800" y="5410200"/>
            <a:ext cx="1216152" cy="914400"/>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248400" y="5410200"/>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533400" y="3810000"/>
            <a:ext cx="914400" cy="914400"/>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exagon 7"/>
          <p:cNvSpPr/>
          <p:nvPr/>
        </p:nvSpPr>
        <p:spPr>
          <a:xfrm>
            <a:off x="4038600" y="3886200"/>
            <a:ext cx="1060704" cy="9144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apezoid 8"/>
          <p:cNvSpPr/>
          <p:nvPr/>
        </p:nvSpPr>
        <p:spPr>
          <a:xfrm>
            <a:off x="7696200" y="3733800"/>
            <a:ext cx="914400" cy="1216152"/>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linds(horizont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8229600" cy="457200"/>
          </a:xfrm>
        </p:spPr>
        <p:txBody>
          <a:bodyPr>
            <a:normAutofit/>
          </a:bodyPr>
          <a:lstStyle/>
          <a:p>
            <a:r>
              <a:rPr lang="en-US" sz="2000" dirty="0" smtClean="0"/>
              <a:t>Are there any parallel lines on this house?</a:t>
            </a:r>
            <a:endParaRPr lang="en-US" sz="2000" dirty="0"/>
          </a:p>
        </p:txBody>
      </p:sp>
      <p:pic>
        <p:nvPicPr>
          <p:cNvPr id="4" name="Content Placeholder 3" descr="cortlandgeometry.jpg"/>
          <p:cNvPicPr>
            <a:picLocks noGrp="1" noChangeAspect="1"/>
          </p:cNvPicPr>
          <p:nvPr>
            <p:ph idx="1"/>
          </p:nvPr>
        </p:nvPicPr>
        <p:blipFill>
          <a:blip r:embed="rId2" cstate="print"/>
          <a:stretch>
            <a:fillRect/>
          </a:stretch>
        </p:blipFill>
        <p:spPr>
          <a:xfrm>
            <a:off x="1554691" y="1219201"/>
            <a:ext cx="6034617" cy="4724400"/>
          </a:xfrm>
        </p:spPr>
      </p:pic>
      <p:sp>
        <p:nvSpPr>
          <p:cNvPr id="5" name="TextBox 4"/>
          <p:cNvSpPr txBox="1"/>
          <p:nvPr/>
        </p:nvSpPr>
        <p:spPr>
          <a:xfrm>
            <a:off x="1600200" y="6248400"/>
            <a:ext cx="6324600" cy="369332"/>
          </a:xfrm>
          <a:prstGeom prst="rect">
            <a:avLst/>
          </a:prstGeom>
          <a:noFill/>
        </p:spPr>
        <p:txBody>
          <a:bodyPr wrap="square" rtlCol="0">
            <a:spAutoFit/>
          </a:bodyPr>
          <a:lstStyle/>
          <a:p>
            <a:r>
              <a:rPr lang="en-US" dirty="0" smtClean="0"/>
              <a:t>Parallel lines: Two lines that run side by side but never intersect,</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normAutofit/>
          </a:bodyPr>
          <a:lstStyle/>
          <a:p>
            <a:r>
              <a:rPr lang="en-US" sz="2000" dirty="0" smtClean="0"/>
              <a:t>Parallel Lines</a:t>
            </a:r>
            <a:endParaRPr lang="en-US" sz="2000" dirty="0"/>
          </a:p>
        </p:txBody>
      </p:sp>
      <p:pic>
        <p:nvPicPr>
          <p:cNvPr id="4" name="Content Placeholder 3" descr="cortlandgeometry.jpg"/>
          <p:cNvPicPr>
            <a:picLocks noGrp="1" noChangeAspect="1"/>
          </p:cNvPicPr>
          <p:nvPr>
            <p:ph idx="1"/>
          </p:nvPr>
        </p:nvPicPr>
        <p:blipFill>
          <a:blip r:embed="rId2" cstate="print"/>
          <a:stretch>
            <a:fillRect/>
          </a:stretch>
        </p:blipFill>
        <p:spPr>
          <a:xfrm>
            <a:off x="914400" y="1143000"/>
            <a:ext cx="7162799" cy="4983163"/>
          </a:xfrm>
        </p:spPr>
      </p:pic>
      <p:cxnSp>
        <p:nvCxnSpPr>
          <p:cNvPr id="6" name="Straight Connector 5"/>
          <p:cNvCxnSpPr/>
          <p:nvPr/>
        </p:nvCxnSpPr>
        <p:spPr>
          <a:xfrm rot="5400000">
            <a:off x="2132806" y="4724400"/>
            <a:ext cx="762794" cy="794"/>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5400000">
            <a:off x="4076700" y="4686300"/>
            <a:ext cx="6858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5400000">
            <a:off x="6134100" y="2781300"/>
            <a:ext cx="914400"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flipH="1" flipV="1">
            <a:off x="6438900" y="2781300"/>
            <a:ext cx="9144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flipH="1" flipV="1">
            <a:off x="4419600" y="3505200"/>
            <a:ext cx="7620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5400000">
            <a:off x="4838700" y="3467100"/>
            <a:ext cx="6858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3810000" y="3200400"/>
            <a:ext cx="3810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2895600" y="1524000"/>
            <a:ext cx="36576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1562100" y="1943100"/>
            <a:ext cx="990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5400000">
            <a:off x="1943100" y="1790700"/>
            <a:ext cx="6858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1219200" y="6324600"/>
            <a:ext cx="6400800" cy="369332"/>
          </a:xfrm>
          <a:prstGeom prst="rect">
            <a:avLst/>
          </a:prstGeom>
          <a:noFill/>
        </p:spPr>
        <p:txBody>
          <a:bodyPr wrap="square" rtlCol="0">
            <a:spAutoFit/>
          </a:bodyPr>
          <a:lstStyle/>
          <a:p>
            <a:r>
              <a:rPr lang="en-US" dirty="0" smtClean="0"/>
              <a:t>Parallel lines: Two lines that run side by side but never intersect,</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2000" dirty="0" smtClean="0"/>
              <a:t>Can you find any squares?</a:t>
            </a:r>
            <a:endParaRPr lang="en-US" sz="2000" dirty="0"/>
          </a:p>
        </p:txBody>
      </p:sp>
      <p:pic>
        <p:nvPicPr>
          <p:cNvPr id="4" name="Content Placeholder 3" descr="cortlandgeometry.jpg"/>
          <p:cNvPicPr>
            <a:picLocks noGrp="1" noChangeAspect="1"/>
          </p:cNvPicPr>
          <p:nvPr>
            <p:ph idx="1"/>
          </p:nvPr>
        </p:nvPicPr>
        <p:blipFill>
          <a:blip r:embed="rId2" cstate="print"/>
          <a:stretch>
            <a:fillRect/>
          </a:stretch>
        </p:blipFill>
        <p:spPr>
          <a:xfrm>
            <a:off x="990600" y="1143000"/>
            <a:ext cx="7086599" cy="4983163"/>
          </a:xfrm>
        </p:spPr>
      </p:pic>
      <p:sp>
        <p:nvSpPr>
          <p:cNvPr id="5" name="TextBox 4"/>
          <p:cNvSpPr txBox="1"/>
          <p:nvPr/>
        </p:nvSpPr>
        <p:spPr>
          <a:xfrm>
            <a:off x="1676400" y="6324600"/>
            <a:ext cx="6019800" cy="369332"/>
          </a:xfrm>
          <a:prstGeom prst="rect">
            <a:avLst/>
          </a:prstGeom>
          <a:noFill/>
        </p:spPr>
        <p:txBody>
          <a:bodyPr wrap="square" rtlCol="0">
            <a:spAutoFit/>
          </a:bodyPr>
          <a:lstStyle/>
          <a:p>
            <a:r>
              <a:rPr lang="en-US" dirty="0" smtClean="0"/>
              <a:t>Square: A quadrilateral with four equal sides.</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a:bodyPr>
          <a:lstStyle/>
          <a:p>
            <a:r>
              <a:rPr lang="en-US" sz="2200" dirty="0" smtClean="0"/>
              <a:t>Squares</a:t>
            </a:r>
            <a:endParaRPr lang="en-US" sz="2200" dirty="0"/>
          </a:p>
        </p:txBody>
      </p:sp>
      <p:pic>
        <p:nvPicPr>
          <p:cNvPr id="4" name="Content Placeholder 3" descr="cortlandgeometry.jpg"/>
          <p:cNvPicPr>
            <a:picLocks noGrp="1" noChangeAspect="1"/>
          </p:cNvPicPr>
          <p:nvPr>
            <p:ph idx="1"/>
          </p:nvPr>
        </p:nvPicPr>
        <p:blipFill>
          <a:blip r:embed="rId2" cstate="print"/>
          <a:stretch>
            <a:fillRect/>
          </a:stretch>
        </p:blipFill>
        <p:spPr>
          <a:xfrm>
            <a:off x="762000" y="914400"/>
            <a:ext cx="7620000" cy="5211763"/>
          </a:xfrm>
        </p:spPr>
      </p:pic>
      <p:cxnSp>
        <p:nvCxnSpPr>
          <p:cNvPr id="6" name="Straight Connector 5"/>
          <p:cNvCxnSpPr/>
          <p:nvPr/>
        </p:nvCxnSpPr>
        <p:spPr>
          <a:xfrm>
            <a:off x="2438400" y="2362200"/>
            <a:ext cx="3048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5400000" flipH="1" flipV="1">
            <a:off x="2324894" y="2475706"/>
            <a:ext cx="228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2667794" y="2513806"/>
            <a:ext cx="152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438400" y="2590800"/>
            <a:ext cx="228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953000" y="3048000"/>
            <a:ext cx="3048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5400000" flipH="1" flipV="1">
            <a:off x="5106194" y="3199606"/>
            <a:ext cx="3048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4801394" y="3199606"/>
            <a:ext cx="3048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4876800" y="3352800"/>
            <a:ext cx="3810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4876800" y="4191000"/>
            <a:ext cx="7620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0800000">
            <a:off x="4876800" y="5029200"/>
            <a:ext cx="8382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5400000">
            <a:off x="5334794" y="4571206"/>
            <a:ext cx="7620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5400000">
            <a:off x="4496594" y="4647406"/>
            <a:ext cx="762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600200" y="6400800"/>
            <a:ext cx="4405758" cy="369332"/>
          </a:xfrm>
          <a:prstGeom prst="rect">
            <a:avLst/>
          </a:prstGeom>
          <a:noFill/>
        </p:spPr>
        <p:txBody>
          <a:bodyPr wrap="none" rtlCol="0">
            <a:spAutoFit/>
          </a:bodyPr>
          <a:lstStyle/>
          <a:p>
            <a:r>
              <a:rPr lang="en-US" dirty="0" smtClean="0"/>
              <a:t>Square: A quadrilateral with four equal sides.</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2000" dirty="0" smtClean="0"/>
              <a:t>Where are the perpendicular lines?</a:t>
            </a:r>
            <a:endParaRPr lang="en-US" sz="2000" dirty="0"/>
          </a:p>
        </p:txBody>
      </p:sp>
      <p:pic>
        <p:nvPicPr>
          <p:cNvPr id="4" name="Content Placeholder 3" descr="cortlandgeometry.jpg"/>
          <p:cNvPicPr>
            <a:picLocks noGrp="1" noChangeAspect="1"/>
          </p:cNvPicPr>
          <p:nvPr>
            <p:ph idx="1"/>
          </p:nvPr>
        </p:nvPicPr>
        <p:blipFill>
          <a:blip r:embed="rId2" cstate="print"/>
          <a:stretch>
            <a:fillRect/>
          </a:stretch>
        </p:blipFill>
        <p:spPr>
          <a:xfrm>
            <a:off x="1554691" y="1600201"/>
            <a:ext cx="6034617" cy="4114800"/>
          </a:xfrm>
        </p:spPr>
      </p:pic>
      <p:sp>
        <p:nvSpPr>
          <p:cNvPr id="5" name="TextBox 4"/>
          <p:cNvSpPr txBox="1"/>
          <p:nvPr/>
        </p:nvSpPr>
        <p:spPr>
          <a:xfrm>
            <a:off x="1600200" y="6096000"/>
            <a:ext cx="6096000" cy="369332"/>
          </a:xfrm>
          <a:prstGeom prst="rect">
            <a:avLst/>
          </a:prstGeom>
          <a:noFill/>
        </p:spPr>
        <p:txBody>
          <a:bodyPr wrap="square" rtlCol="0">
            <a:spAutoFit/>
          </a:bodyPr>
          <a:lstStyle/>
          <a:p>
            <a:r>
              <a:rPr lang="en-US" dirty="0" smtClean="0"/>
              <a:t>Perpendicular Lines: Lines that meet at a 90 degree angle.</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sz="2000" dirty="0" smtClean="0"/>
              <a:t>Perpendicular Lines</a:t>
            </a:r>
            <a:endParaRPr lang="en-US" sz="2000" dirty="0"/>
          </a:p>
        </p:txBody>
      </p:sp>
      <p:pic>
        <p:nvPicPr>
          <p:cNvPr id="4" name="Content Placeholder 3" descr="cortlandgeometry.jpg"/>
          <p:cNvPicPr>
            <a:picLocks noGrp="1" noChangeAspect="1"/>
          </p:cNvPicPr>
          <p:nvPr>
            <p:ph idx="1"/>
          </p:nvPr>
        </p:nvPicPr>
        <p:blipFill>
          <a:blip r:embed="rId2" cstate="print"/>
          <a:stretch>
            <a:fillRect/>
          </a:stretch>
        </p:blipFill>
        <p:spPr>
          <a:xfrm>
            <a:off x="990600" y="990600"/>
            <a:ext cx="7467599" cy="5135563"/>
          </a:xfrm>
        </p:spPr>
      </p:pic>
      <p:cxnSp>
        <p:nvCxnSpPr>
          <p:cNvPr id="6" name="Straight Connector 5"/>
          <p:cNvCxnSpPr/>
          <p:nvPr/>
        </p:nvCxnSpPr>
        <p:spPr>
          <a:xfrm rot="5400000">
            <a:off x="5753100" y="3390900"/>
            <a:ext cx="8382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0800000">
            <a:off x="6096000" y="3810000"/>
            <a:ext cx="3810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flipV="1">
            <a:off x="4800600" y="3810000"/>
            <a:ext cx="13716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a:off x="1981200" y="3505200"/>
            <a:ext cx="7620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10800000">
            <a:off x="2133600" y="3886200"/>
            <a:ext cx="228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362200" y="3886200"/>
            <a:ext cx="3048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524000" y="6324600"/>
            <a:ext cx="6172200" cy="369332"/>
          </a:xfrm>
          <a:prstGeom prst="rect">
            <a:avLst/>
          </a:prstGeom>
          <a:noFill/>
        </p:spPr>
        <p:txBody>
          <a:bodyPr wrap="square" rtlCol="0">
            <a:spAutoFit/>
          </a:bodyPr>
          <a:lstStyle/>
          <a:p>
            <a:r>
              <a:rPr lang="en-US" dirty="0" smtClean="0"/>
              <a:t>Perpendicular Lines: Lines that meet at a 90 degree angle.</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2000" dirty="0" smtClean="0"/>
              <a:t>Can you spot any polygons with more than four sides?</a:t>
            </a:r>
            <a:endParaRPr lang="en-US" sz="2000" dirty="0"/>
          </a:p>
        </p:txBody>
      </p:sp>
      <p:pic>
        <p:nvPicPr>
          <p:cNvPr id="4" name="Content Placeholder 3" descr="cortlandgeometry.jpg"/>
          <p:cNvPicPr>
            <a:picLocks noGrp="1" noChangeAspect="1"/>
          </p:cNvPicPr>
          <p:nvPr>
            <p:ph idx="1"/>
          </p:nvPr>
        </p:nvPicPr>
        <p:blipFill>
          <a:blip r:embed="rId2" cstate="print"/>
          <a:stretch>
            <a:fillRect/>
          </a:stretch>
        </p:blipFill>
        <p:spPr>
          <a:xfrm>
            <a:off x="1219200" y="1143000"/>
            <a:ext cx="6858000" cy="4525963"/>
          </a:xfrm>
        </p:spPr>
      </p:pic>
      <p:sp>
        <p:nvSpPr>
          <p:cNvPr id="5" name="TextBox 4"/>
          <p:cNvSpPr txBox="1"/>
          <p:nvPr/>
        </p:nvSpPr>
        <p:spPr>
          <a:xfrm>
            <a:off x="1219200" y="6096000"/>
            <a:ext cx="7010400" cy="369332"/>
          </a:xfrm>
          <a:prstGeom prst="rect">
            <a:avLst/>
          </a:prstGeom>
          <a:noFill/>
        </p:spPr>
        <p:txBody>
          <a:bodyPr wrap="square" rtlCol="0">
            <a:spAutoFit/>
          </a:bodyPr>
          <a:lstStyle/>
          <a:p>
            <a:r>
              <a:rPr lang="en-US" dirty="0" smtClean="0"/>
              <a:t>Any shape with more than four sides.  Examples: hexagon, octagon</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a:bodyPr>
          <a:lstStyle/>
          <a:p>
            <a:r>
              <a:rPr lang="en-US" sz="2000" dirty="0" smtClean="0"/>
              <a:t>Polygon with more than four sides</a:t>
            </a:r>
            <a:endParaRPr lang="en-US" sz="2000" dirty="0"/>
          </a:p>
        </p:txBody>
      </p:sp>
      <p:pic>
        <p:nvPicPr>
          <p:cNvPr id="4" name="Content Placeholder 3" descr="cortlandgeometry.jpg"/>
          <p:cNvPicPr>
            <a:picLocks noGrp="1" noChangeAspect="1"/>
          </p:cNvPicPr>
          <p:nvPr>
            <p:ph idx="1"/>
          </p:nvPr>
        </p:nvPicPr>
        <p:blipFill>
          <a:blip r:embed="rId2" cstate="print"/>
          <a:stretch>
            <a:fillRect/>
          </a:stretch>
        </p:blipFill>
        <p:spPr>
          <a:xfrm>
            <a:off x="533400" y="1066800"/>
            <a:ext cx="7944908" cy="5211763"/>
          </a:xfrm>
        </p:spPr>
      </p:pic>
      <p:cxnSp>
        <p:nvCxnSpPr>
          <p:cNvPr id="8" name="Straight Connector 7"/>
          <p:cNvCxnSpPr/>
          <p:nvPr/>
        </p:nvCxnSpPr>
        <p:spPr>
          <a:xfrm rot="5400000">
            <a:off x="6057900" y="3467100"/>
            <a:ext cx="8382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5867400" y="2057400"/>
            <a:ext cx="16002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16200000" flipV="1">
            <a:off x="6477000" y="1905000"/>
            <a:ext cx="8382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10800000">
            <a:off x="6553200" y="4419600"/>
            <a:ext cx="2286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V="1">
            <a:off x="6210300" y="3848100"/>
            <a:ext cx="12192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6209506" y="4077494"/>
            <a:ext cx="610394" cy="75406"/>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5400000" flipH="1" flipV="1">
            <a:off x="6400006" y="2743994"/>
            <a:ext cx="915988"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V="1">
            <a:off x="1905000" y="3657600"/>
            <a:ext cx="1447800" cy="533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3352800" y="3733800"/>
            <a:ext cx="14478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rot="5400000">
            <a:off x="4038600" y="4800600"/>
            <a:ext cx="15240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rot="10800000">
            <a:off x="2057400" y="5562600"/>
            <a:ext cx="27432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5400000">
            <a:off x="1295400" y="4876800"/>
            <a:ext cx="13716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12" name="TextBox 111"/>
          <p:cNvSpPr txBox="1"/>
          <p:nvPr/>
        </p:nvSpPr>
        <p:spPr>
          <a:xfrm>
            <a:off x="1066800" y="6477000"/>
            <a:ext cx="7162800" cy="369332"/>
          </a:xfrm>
          <a:prstGeom prst="rect">
            <a:avLst/>
          </a:prstGeom>
          <a:noFill/>
        </p:spPr>
        <p:txBody>
          <a:bodyPr wrap="square" rtlCol="0">
            <a:spAutoFit/>
          </a:bodyPr>
          <a:lstStyle/>
          <a:p>
            <a:r>
              <a:rPr lang="en-US" dirty="0" smtClean="0"/>
              <a:t>Any shape with more than four sides.  Examples: hexagon, octagon</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a:bodyPr>
          <a:lstStyle/>
          <a:p>
            <a:r>
              <a:rPr lang="en-US" sz="2000" dirty="0" smtClean="0"/>
              <a:t>Could you find a symmetric polygon?</a:t>
            </a:r>
            <a:endParaRPr lang="en-US" sz="2000" dirty="0"/>
          </a:p>
        </p:txBody>
      </p:sp>
      <p:pic>
        <p:nvPicPr>
          <p:cNvPr id="4" name="Content Placeholder 3" descr="cortlandgeometry.jpg"/>
          <p:cNvPicPr>
            <a:picLocks noGrp="1" noChangeAspect="1"/>
          </p:cNvPicPr>
          <p:nvPr>
            <p:ph idx="1"/>
          </p:nvPr>
        </p:nvPicPr>
        <p:blipFill>
          <a:blip r:embed="rId2" cstate="print"/>
          <a:stretch>
            <a:fillRect/>
          </a:stretch>
        </p:blipFill>
        <p:spPr>
          <a:xfrm>
            <a:off x="1326091" y="1143001"/>
            <a:ext cx="6644217" cy="4724400"/>
          </a:xfrm>
        </p:spPr>
      </p:pic>
      <p:sp>
        <p:nvSpPr>
          <p:cNvPr id="5" name="TextBox 4"/>
          <p:cNvSpPr txBox="1"/>
          <p:nvPr/>
        </p:nvSpPr>
        <p:spPr>
          <a:xfrm>
            <a:off x="1371600" y="6172200"/>
            <a:ext cx="6553200" cy="646331"/>
          </a:xfrm>
          <a:prstGeom prst="rect">
            <a:avLst/>
          </a:prstGeom>
          <a:noFill/>
        </p:spPr>
        <p:txBody>
          <a:bodyPr wrap="square" rtlCol="0">
            <a:spAutoFit/>
          </a:bodyPr>
          <a:lstStyle/>
          <a:p>
            <a:r>
              <a:rPr lang="en-US" dirty="0" smtClean="0"/>
              <a:t>Symmetric Polygon: A shape with more than 4 sides that can be split equally in half</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a:bodyPr>
          <a:lstStyle/>
          <a:p>
            <a:r>
              <a:rPr lang="en-US" sz="2000" dirty="0" smtClean="0"/>
              <a:t>Symmetric Polygon</a:t>
            </a:r>
            <a:endParaRPr lang="en-US" sz="2000" dirty="0"/>
          </a:p>
        </p:txBody>
      </p:sp>
      <p:pic>
        <p:nvPicPr>
          <p:cNvPr id="4" name="Content Placeholder 3" descr="cortlandgeometry.jpg"/>
          <p:cNvPicPr>
            <a:picLocks noGrp="1" noChangeAspect="1"/>
          </p:cNvPicPr>
          <p:nvPr>
            <p:ph idx="1"/>
          </p:nvPr>
        </p:nvPicPr>
        <p:blipFill>
          <a:blip r:embed="rId2" cstate="print"/>
          <a:stretch>
            <a:fillRect/>
          </a:stretch>
        </p:blipFill>
        <p:spPr>
          <a:xfrm>
            <a:off x="838200" y="1143000"/>
            <a:ext cx="7391399" cy="4983163"/>
          </a:xfrm>
        </p:spPr>
      </p:pic>
      <p:cxnSp>
        <p:nvCxnSpPr>
          <p:cNvPr id="6" name="Straight Connector 5"/>
          <p:cNvCxnSpPr/>
          <p:nvPr/>
        </p:nvCxnSpPr>
        <p:spPr>
          <a:xfrm rot="5400000">
            <a:off x="4229100" y="1943100"/>
            <a:ext cx="11430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3886200" y="3429000"/>
            <a:ext cx="914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6200000" flipH="1">
            <a:off x="5105400" y="1981200"/>
            <a:ext cx="1066800" cy="76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5524500" y="3390900"/>
            <a:ext cx="990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343400" y="3886200"/>
            <a:ext cx="16764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143000" y="6172200"/>
            <a:ext cx="7162800" cy="646331"/>
          </a:xfrm>
          <a:prstGeom prst="rect">
            <a:avLst/>
          </a:prstGeom>
          <a:noFill/>
        </p:spPr>
        <p:txBody>
          <a:bodyPr wrap="square" rtlCol="0">
            <a:spAutoFit/>
          </a:bodyPr>
          <a:lstStyle/>
          <a:p>
            <a:r>
              <a:rPr lang="en-US" dirty="0" smtClean="0"/>
              <a:t>Symmetric Polygon: A shape with more than 4 sides that can be split equally in half</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a:bodyPr>
          <a:lstStyle/>
          <a:p>
            <a:r>
              <a:rPr lang="en-US" sz="2000" dirty="0" smtClean="0"/>
              <a:t>Can you find one or more acute angles?</a:t>
            </a:r>
            <a:endParaRPr lang="en-US" sz="2000" dirty="0"/>
          </a:p>
        </p:txBody>
      </p:sp>
      <p:pic>
        <p:nvPicPr>
          <p:cNvPr id="4" name="Content Placeholder 3" descr="cortlandgeometry.jpg"/>
          <p:cNvPicPr>
            <a:picLocks noGrp="1" noChangeAspect="1"/>
          </p:cNvPicPr>
          <p:nvPr>
            <p:ph idx="1"/>
          </p:nvPr>
        </p:nvPicPr>
        <p:blipFill>
          <a:blip r:embed="rId2" cstate="print"/>
          <a:stretch>
            <a:fillRect/>
          </a:stretch>
        </p:blipFill>
        <p:spPr>
          <a:xfrm>
            <a:off x="457200" y="990600"/>
            <a:ext cx="8458199" cy="4953000"/>
          </a:xfrm>
        </p:spPr>
      </p:pic>
      <p:sp>
        <p:nvSpPr>
          <p:cNvPr id="6" name="TextBox 5"/>
          <p:cNvSpPr txBox="1"/>
          <p:nvPr/>
        </p:nvSpPr>
        <p:spPr>
          <a:xfrm>
            <a:off x="1143000" y="6172200"/>
            <a:ext cx="7086600" cy="369332"/>
          </a:xfrm>
          <a:prstGeom prst="rect">
            <a:avLst/>
          </a:prstGeom>
          <a:noFill/>
        </p:spPr>
        <p:txBody>
          <a:bodyPr wrap="square" rtlCol="0">
            <a:spAutoFit/>
          </a:bodyPr>
          <a:lstStyle/>
          <a:p>
            <a:r>
              <a:rPr lang="en-US" dirty="0" smtClean="0"/>
              <a:t>Acute Angle:  A shape with at least one angle less than 90 degrees </a:t>
            </a:r>
            <a:endParaRPr lang="en-US" dirty="0"/>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2000" dirty="0" smtClean="0"/>
              <a:t>Can you find intersecting lines</a:t>
            </a:r>
            <a:endParaRPr lang="en-US" sz="2000" dirty="0"/>
          </a:p>
        </p:txBody>
      </p:sp>
      <p:pic>
        <p:nvPicPr>
          <p:cNvPr id="4" name="Content Placeholder 3" descr="cortlandgeometry.jpg"/>
          <p:cNvPicPr>
            <a:picLocks noGrp="1" noChangeAspect="1"/>
          </p:cNvPicPr>
          <p:nvPr>
            <p:ph idx="1"/>
          </p:nvPr>
        </p:nvPicPr>
        <p:blipFill>
          <a:blip r:embed="rId2" cstate="print"/>
          <a:stretch>
            <a:fillRect/>
          </a:stretch>
        </p:blipFill>
        <p:spPr>
          <a:xfrm>
            <a:off x="914400" y="1143000"/>
            <a:ext cx="7315199" cy="4983163"/>
          </a:xfrm>
        </p:spPr>
      </p:pic>
      <p:sp>
        <p:nvSpPr>
          <p:cNvPr id="5" name="TextBox 4"/>
          <p:cNvSpPr txBox="1"/>
          <p:nvPr/>
        </p:nvSpPr>
        <p:spPr>
          <a:xfrm>
            <a:off x="914400" y="6248400"/>
            <a:ext cx="7391400" cy="369332"/>
          </a:xfrm>
          <a:prstGeom prst="rect">
            <a:avLst/>
          </a:prstGeom>
          <a:noFill/>
        </p:spPr>
        <p:txBody>
          <a:bodyPr wrap="square" rtlCol="0">
            <a:spAutoFit/>
          </a:bodyPr>
          <a:lstStyle/>
          <a:p>
            <a:r>
              <a:rPr lang="en-US" dirty="0" smtClean="0"/>
              <a:t>Intersecting Lines: a point where two lines meet or cross each other</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a:bodyPr>
          <a:lstStyle/>
          <a:p>
            <a:r>
              <a:rPr lang="en-US" sz="2000" dirty="0" smtClean="0"/>
              <a:t>Intersecting lines</a:t>
            </a:r>
            <a:endParaRPr lang="en-US" sz="2000" dirty="0"/>
          </a:p>
        </p:txBody>
      </p:sp>
      <p:pic>
        <p:nvPicPr>
          <p:cNvPr id="4" name="Content Placeholder 3" descr="cortlandgeometry.jpg"/>
          <p:cNvPicPr>
            <a:picLocks noGrp="1" noChangeAspect="1"/>
          </p:cNvPicPr>
          <p:nvPr>
            <p:ph idx="1"/>
          </p:nvPr>
        </p:nvPicPr>
        <p:blipFill>
          <a:blip r:embed="rId2" cstate="print"/>
          <a:stretch>
            <a:fillRect/>
          </a:stretch>
        </p:blipFill>
        <p:spPr>
          <a:xfrm>
            <a:off x="762000" y="1066800"/>
            <a:ext cx="7619999" cy="5059363"/>
          </a:xfrm>
        </p:spPr>
      </p:pic>
      <p:cxnSp>
        <p:nvCxnSpPr>
          <p:cNvPr id="6" name="Straight Connector 5"/>
          <p:cNvCxnSpPr/>
          <p:nvPr/>
        </p:nvCxnSpPr>
        <p:spPr>
          <a:xfrm>
            <a:off x="6858000" y="2362200"/>
            <a:ext cx="3048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16200000" flipH="1">
            <a:off x="6438900" y="1866900"/>
            <a:ext cx="9144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a:off x="1447800" y="1828800"/>
            <a:ext cx="10668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5400000">
            <a:off x="1219200" y="1752600"/>
            <a:ext cx="1600200" cy="1143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flipH="1" flipV="1">
            <a:off x="6057900" y="3467100"/>
            <a:ext cx="8382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172200" y="3048000"/>
            <a:ext cx="3048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1143000" y="6324600"/>
            <a:ext cx="7010400" cy="369332"/>
          </a:xfrm>
          <a:prstGeom prst="rect">
            <a:avLst/>
          </a:prstGeom>
          <a:noFill/>
        </p:spPr>
        <p:txBody>
          <a:bodyPr wrap="square" rtlCol="0">
            <a:spAutoFit/>
          </a:bodyPr>
          <a:lstStyle/>
          <a:p>
            <a:r>
              <a:rPr lang="en-US" dirty="0" smtClean="0"/>
              <a:t>Intersecting Lines: a point where two lines meet or cross each other</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a:bodyPr>
          <a:lstStyle/>
          <a:p>
            <a:r>
              <a:rPr lang="en-US" sz="2000" dirty="0" smtClean="0"/>
              <a:t>Do you see any Parallelograms?</a:t>
            </a:r>
            <a:endParaRPr lang="en-US" sz="2000" dirty="0"/>
          </a:p>
        </p:txBody>
      </p:sp>
      <p:pic>
        <p:nvPicPr>
          <p:cNvPr id="4" name="Content Placeholder 3" descr="cortlandgeometry.jpg"/>
          <p:cNvPicPr>
            <a:picLocks noGrp="1" noChangeAspect="1"/>
          </p:cNvPicPr>
          <p:nvPr>
            <p:ph idx="1"/>
          </p:nvPr>
        </p:nvPicPr>
        <p:blipFill>
          <a:blip r:embed="rId2" cstate="print"/>
          <a:stretch>
            <a:fillRect/>
          </a:stretch>
        </p:blipFill>
        <p:spPr>
          <a:xfrm>
            <a:off x="685800" y="1066800"/>
            <a:ext cx="7543799" cy="4953000"/>
          </a:xfrm>
        </p:spPr>
      </p:pic>
      <p:sp>
        <p:nvSpPr>
          <p:cNvPr id="5" name="TextBox 4"/>
          <p:cNvSpPr txBox="1"/>
          <p:nvPr/>
        </p:nvSpPr>
        <p:spPr>
          <a:xfrm>
            <a:off x="1143000" y="6248400"/>
            <a:ext cx="6705600" cy="369332"/>
          </a:xfrm>
          <a:prstGeom prst="rect">
            <a:avLst/>
          </a:prstGeom>
          <a:noFill/>
        </p:spPr>
        <p:txBody>
          <a:bodyPr wrap="square" rtlCol="0">
            <a:spAutoFit/>
          </a:bodyPr>
          <a:lstStyle/>
          <a:p>
            <a:r>
              <a:rPr lang="en-US" dirty="0" smtClean="0"/>
              <a:t>Parallelogram:  A polygon with two pairs of parallel sides</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2000" dirty="0" smtClean="0"/>
              <a:t>Parallelograms</a:t>
            </a:r>
            <a:endParaRPr lang="en-US" sz="2000" dirty="0"/>
          </a:p>
        </p:txBody>
      </p:sp>
      <p:pic>
        <p:nvPicPr>
          <p:cNvPr id="4" name="Content Placeholder 3" descr="cortlandgeometry.jpg"/>
          <p:cNvPicPr>
            <a:picLocks noGrp="1" noChangeAspect="1"/>
          </p:cNvPicPr>
          <p:nvPr>
            <p:ph idx="1"/>
          </p:nvPr>
        </p:nvPicPr>
        <p:blipFill>
          <a:blip r:embed="rId2" cstate="print"/>
          <a:stretch>
            <a:fillRect/>
          </a:stretch>
        </p:blipFill>
        <p:spPr>
          <a:xfrm>
            <a:off x="914400" y="1219200"/>
            <a:ext cx="7772400" cy="4983163"/>
          </a:xfrm>
        </p:spPr>
      </p:pic>
      <p:cxnSp>
        <p:nvCxnSpPr>
          <p:cNvPr id="6" name="Straight Connector 5"/>
          <p:cNvCxnSpPr/>
          <p:nvPr/>
        </p:nvCxnSpPr>
        <p:spPr>
          <a:xfrm rot="5400000">
            <a:off x="7010400" y="2819400"/>
            <a:ext cx="762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7162800" y="2514600"/>
            <a:ext cx="3048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6667500" y="2781300"/>
            <a:ext cx="762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934200" y="3276600"/>
            <a:ext cx="3810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5400000" flipH="1" flipV="1">
            <a:off x="2514600" y="3581400"/>
            <a:ext cx="1588"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590800" y="5181600"/>
            <a:ext cx="3581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0800000" flipV="1">
            <a:off x="2514600" y="4267200"/>
            <a:ext cx="36576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5715000" y="4724400"/>
            <a:ext cx="914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5400000">
            <a:off x="2171700" y="4762500"/>
            <a:ext cx="8382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4191000" y="3352800"/>
            <a:ext cx="152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4191000" y="3581400"/>
            <a:ext cx="228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4229100" y="3467100"/>
            <a:ext cx="228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a:off x="4076700" y="3467100"/>
            <a:ext cx="228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5105400" y="3200400"/>
            <a:ext cx="10668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5400000">
            <a:off x="5715000" y="3581400"/>
            <a:ext cx="7620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4801394" y="3581400"/>
            <a:ext cx="761206" cy="794"/>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5105400" y="3962400"/>
            <a:ext cx="9906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1219200" y="6477000"/>
            <a:ext cx="6934200" cy="381000"/>
          </a:xfrm>
          <a:prstGeom prst="rect">
            <a:avLst/>
          </a:prstGeom>
          <a:noFill/>
        </p:spPr>
        <p:txBody>
          <a:bodyPr wrap="square" rtlCol="0">
            <a:spAutoFit/>
          </a:bodyPr>
          <a:lstStyle/>
          <a:p>
            <a:r>
              <a:rPr lang="en-US" dirty="0" smtClean="0"/>
              <a:t>Parallelogram:  A polygon with two pairs of parallel sides</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sz="2000" dirty="0" smtClean="0"/>
              <a:t>Do you see any concave polygons?</a:t>
            </a:r>
            <a:endParaRPr lang="en-US" sz="2000" dirty="0"/>
          </a:p>
        </p:txBody>
      </p:sp>
      <p:pic>
        <p:nvPicPr>
          <p:cNvPr id="4" name="Content Placeholder 3" descr="cortlandgeometry.jpg"/>
          <p:cNvPicPr>
            <a:picLocks noGrp="1" noChangeAspect="1"/>
          </p:cNvPicPr>
          <p:nvPr>
            <p:ph idx="1"/>
          </p:nvPr>
        </p:nvPicPr>
        <p:blipFill>
          <a:blip r:embed="rId2" cstate="print"/>
          <a:stretch>
            <a:fillRect/>
          </a:stretch>
        </p:blipFill>
        <p:spPr>
          <a:xfrm>
            <a:off x="762000" y="1219200"/>
            <a:ext cx="7696199" cy="4906963"/>
          </a:xfrm>
        </p:spPr>
      </p:pic>
      <p:sp>
        <p:nvSpPr>
          <p:cNvPr id="5" name="TextBox 4"/>
          <p:cNvSpPr txBox="1"/>
          <p:nvPr/>
        </p:nvSpPr>
        <p:spPr>
          <a:xfrm>
            <a:off x="1447800" y="6248400"/>
            <a:ext cx="6248400" cy="646331"/>
          </a:xfrm>
          <a:prstGeom prst="rect">
            <a:avLst/>
          </a:prstGeom>
          <a:noFill/>
        </p:spPr>
        <p:txBody>
          <a:bodyPr wrap="square" rtlCol="0">
            <a:spAutoFit/>
          </a:bodyPr>
          <a:lstStyle/>
          <a:p>
            <a:r>
              <a:rPr lang="en-US" dirty="0" smtClean="0"/>
              <a:t>Concave Polygon: A polygon that has one or more interior angles greater than 180°</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a:bodyPr>
          <a:lstStyle/>
          <a:p>
            <a:r>
              <a:rPr lang="en-US" sz="2000" dirty="0" smtClean="0"/>
              <a:t>Concave Polygon</a:t>
            </a:r>
            <a:endParaRPr lang="en-US" sz="2000" dirty="0"/>
          </a:p>
        </p:txBody>
      </p:sp>
      <p:pic>
        <p:nvPicPr>
          <p:cNvPr id="4" name="Content Placeholder 3" descr="cortlandgeometry.jpg"/>
          <p:cNvPicPr>
            <a:picLocks noGrp="1" noChangeAspect="1"/>
          </p:cNvPicPr>
          <p:nvPr>
            <p:ph idx="1"/>
          </p:nvPr>
        </p:nvPicPr>
        <p:blipFill>
          <a:blip r:embed="rId2" cstate="print"/>
          <a:stretch>
            <a:fillRect/>
          </a:stretch>
        </p:blipFill>
        <p:spPr>
          <a:xfrm>
            <a:off x="1554691" y="1600200"/>
            <a:ext cx="6034617" cy="4525963"/>
          </a:xfrm>
        </p:spPr>
      </p:pic>
      <p:cxnSp>
        <p:nvCxnSpPr>
          <p:cNvPr id="6" name="Straight Connector 5"/>
          <p:cNvCxnSpPr/>
          <p:nvPr/>
        </p:nvCxnSpPr>
        <p:spPr>
          <a:xfrm flipV="1">
            <a:off x="3200400" y="1981200"/>
            <a:ext cx="31242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0800000">
            <a:off x="2971800" y="2057400"/>
            <a:ext cx="2286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a:off x="1905000" y="2362200"/>
            <a:ext cx="1371600" cy="76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1676400" y="3962400"/>
            <a:ext cx="10668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133600" y="4495800"/>
            <a:ext cx="533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5400000" flipH="1" flipV="1">
            <a:off x="2552700" y="4381500"/>
            <a:ext cx="228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2667000" y="3886200"/>
            <a:ext cx="10668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3657600" y="3886200"/>
            <a:ext cx="1143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4800600" y="4267200"/>
            <a:ext cx="990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5715000" y="4114800"/>
            <a:ext cx="3048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5400000" flipH="1" flipV="1">
            <a:off x="5676900" y="3695700"/>
            <a:ext cx="7620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5400000" flipH="1" flipV="1">
            <a:off x="5562600" y="2514600"/>
            <a:ext cx="1295400" cy="228600"/>
          </a:xfrm>
          <a:prstGeom prst="line">
            <a:avLst/>
          </a:prstGeom>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1524000" y="6096001"/>
            <a:ext cx="6172200" cy="646331"/>
          </a:xfrm>
          <a:prstGeom prst="rect">
            <a:avLst/>
          </a:prstGeom>
          <a:noFill/>
        </p:spPr>
        <p:txBody>
          <a:bodyPr wrap="square" rtlCol="0">
            <a:spAutoFit/>
          </a:bodyPr>
          <a:lstStyle/>
          <a:p>
            <a:r>
              <a:rPr lang="en-US" dirty="0" smtClean="0"/>
              <a:t>Concave Polygon: A polygon that has one or more interior angles greater than 180°</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a:bodyPr>
          <a:lstStyle/>
          <a:p>
            <a:r>
              <a:rPr lang="en-US" sz="2000" dirty="0" smtClean="0"/>
              <a:t>Can you spot a Non-symmetric Polygon?</a:t>
            </a:r>
            <a:endParaRPr lang="en-US" sz="2000" dirty="0"/>
          </a:p>
        </p:txBody>
      </p:sp>
      <p:pic>
        <p:nvPicPr>
          <p:cNvPr id="4" name="Content Placeholder 3" descr="cortlandgeometry.jpg"/>
          <p:cNvPicPr>
            <a:picLocks noGrp="1" noChangeAspect="1"/>
          </p:cNvPicPr>
          <p:nvPr>
            <p:ph idx="1"/>
          </p:nvPr>
        </p:nvPicPr>
        <p:blipFill>
          <a:blip r:embed="rId2" cstate="print"/>
          <a:stretch>
            <a:fillRect/>
          </a:stretch>
        </p:blipFill>
        <p:spPr>
          <a:xfrm>
            <a:off x="1143000" y="1143000"/>
            <a:ext cx="7132108" cy="4267201"/>
          </a:xfrm>
        </p:spPr>
      </p:pic>
      <p:sp>
        <p:nvSpPr>
          <p:cNvPr id="5" name="TextBox 4"/>
          <p:cNvSpPr txBox="1"/>
          <p:nvPr/>
        </p:nvSpPr>
        <p:spPr>
          <a:xfrm>
            <a:off x="1447800" y="5715000"/>
            <a:ext cx="6858000" cy="646331"/>
          </a:xfrm>
          <a:prstGeom prst="rect">
            <a:avLst/>
          </a:prstGeom>
          <a:noFill/>
        </p:spPr>
        <p:txBody>
          <a:bodyPr wrap="square" rtlCol="0">
            <a:spAutoFit/>
          </a:bodyPr>
          <a:lstStyle/>
          <a:p>
            <a:r>
              <a:rPr lang="en-US" dirty="0" smtClean="0"/>
              <a:t>Non-symmetric Polygon: A shape with many sides that cannot be divided equally in half.</a:t>
            </a:r>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2000" dirty="0" smtClean="0"/>
              <a:t>Non-symmetric Polygon</a:t>
            </a:r>
            <a:endParaRPr lang="en-US" sz="2000" dirty="0"/>
          </a:p>
        </p:txBody>
      </p:sp>
      <p:pic>
        <p:nvPicPr>
          <p:cNvPr id="4" name="Content Placeholder 3" descr="cortlandgeometry.jpg"/>
          <p:cNvPicPr>
            <a:picLocks noGrp="1" noChangeAspect="1"/>
          </p:cNvPicPr>
          <p:nvPr>
            <p:ph idx="1"/>
          </p:nvPr>
        </p:nvPicPr>
        <p:blipFill>
          <a:blip r:embed="rId2" cstate="print"/>
          <a:stretch>
            <a:fillRect/>
          </a:stretch>
        </p:blipFill>
        <p:spPr>
          <a:xfrm>
            <a:off x="1219200" y="1143000"/>
            <a:ext cx="6781799" cy="4983163"/>
          </a:xfrm>
        </p:spPr>
      </p:pic>
      <p:cxnSp>
        <p:nvCxnSpPr>
          <p:cNvPr id="6" name="Straight Connector 5"/>
          <p:cNvCxnSpPr/>
          <p:nvPr/>
        </p:nvCxnSpPr>
        <p:spPr>
          <a:xfrm rot="5400000">
            <a:off x="5829300" y="3467100"/>
            <a:ext cx="8382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10800000" flipV="1">
            <a:off x="6019800" y="3886200"/>
            <a:ext cx="2286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019800" y="4038600"/>
            <a:ext cx="3048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a:off x="6248400" y="4267200"/>
            <a:ext cx="152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6324600" y="4343400"/>
            <a:ext cx="3048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5400000" flipH="1" flipV="1">
            <a:off x="5981700" y="3848100"/>
            <a:ext cx="11430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6200000" flipH="1">
            <a:off x="6248400" y="3048000"/>
            <a:ext cx="2286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5400000">
            <a:off x="5638800" y="4191000"/>
            <a:ext cx="18288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5400000" flipH="1" flipV="1">
            <a:off x="6515100" y="4762500"/>
            <a:ext cx="3048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flipH="1" flipV="1">
            <a:off x="6172200" y="4038600"/>
            <a:ext cx="1371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0800000">
            <a:off x="6553200" y="3276600"/>
            <a:ext cx="3048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5400000">
            <a:off x="1828800" y="1905000"/>
            <a:ext cx="914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5400000">
            <a:off x="2209800" y="1981200"/>
            <a:ext cx="4572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a:off x="2324100" y="1714500"/>
            <a:ext cx="533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10800000">
            <a:off x="2286000" y="1447800"/>
            <a:ext cx="3048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1371600" y="6172200"/>
            <a:ext cx="6934200" cy="646331"/>
          </a:xfrm>
          <a:prstGeom prst="rect">
            <a:avLst/>
          </a:prstGeom>
          <a:noFill/>
        </p:spPr>
        <p:txBody>
          <a:bodyPr wrap="square" rtlCol="0">
            <a:spAutoFit/>
          </a:bodyPr>
          <a:lstStyle/>
          <a:p>
            <a:r>
              <a:rPr lang="en-US" dirty="0" smtClean="0"/>
              <a:t>Non-symmetric Polygon: A shape with many sides that cannot be divided equally in half.</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2000" dirty="0" smtClean="0"/>
              <a:t>Can you find a polygon composed of two or more smaller polygons?</a:t>
            </a:r>
            <a:endParaRPr lang="en-US" sz="2000" dirty="0"/>
          </a:p>
        </p:txBody>
      </p:sp>
      <p:pic>
        <p:nvPicPr>
          <p:cNvPr id="4" name="Content Placeholder 3" descr="cortlandgeometry.jpg"/>
          <p:cNvPicPr>
            <a:picLocks noGrp="1" noChangeAspect="1"/>
          </p:cNvPicPr>
          <p:nvPr>
            <p:ph idx="1"/>
          </p:nvPr>
        </p:nvPicPr>
        <p:blipFill>
          <a:blip r:embed="rId2" cstate="print"/>
          <a:stretch>
            <a:fillRect/>
          </a:stretch>
        </p:blipFill>
        <p:spPr>
          <a:xfrm>
            <a:off x="1554691" y="1600200"/>
            <a:ext cx="6034617" cy="4525963"/>
          </a:xfr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a:bodyPr>
          <a:lstStyle/>
          <a:p>
            <a:r>
              <a:rPr lang="en-US" sz="2000" dirty="0" smtClean="0"/>
              <a:t>A polygon made of two smaller polygons</a:t>
            </a:r>
            <a:endParaRPr lang="en-US" sz="2000" dirty="0"/>
          </a:p>
        </p:txBody>
      </p:sp>
      <p:pic>
        <p:nvPicPr>
          <p:cNvPr id="4" name="Content Placeholder 3" descr="cortlandgeometry.jpg"/>
          <p:cNvPicPr>
            <a:picLocks noGrp="1" noChangeAspect="1"/>
          </p:cNvPicPr>
          <p:nvPr>
            <p:ph idx="1"/>
          </p:nvPr>
        </p:nvPicPr>
        <p:blipFill>
          <a:blip r:embed="rId2" cstate="print"/>
          <a:stretch>
            <a:fillRect/>
          </a:stretch>
        </p:blipFill>
        <p:spPr>
          <a:xfrm>
            <a:off x="914400" y="990600"/>
            <a:ext cx="6644217" cy="4983163"/>
          </a:xfrm>
        </p:spPr>
      </p:pic>
      <p:sp>
        <p:nvSpPr>
          <p:cNvPr id="5" name="Isosceles Triangle 4"/>
          <p:cNvSpPr/>
          <p:nvPr/>
        </p:nvSpPr>
        <p:spPr>
          <a:xfrm>
            <a:off x="2438400" y="3429000"/>
            <a:ext cx="1822704" cy="457200"/>
          </a:xfrm>
          <a:prstGeom prst="triangle">
            <a:avLst>
              <a:gd name="adj" fmla="val 4940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flipV="1">
            <a:off x="2057400" y="3962400"/>
            <a:ext cx="23622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rot="10800000" flipV="1">
            <a:off x="2362200" y="3352800"/>
            <a:ext cx="990600" cy="457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352800" y="3352800"/>
            <a:ext cx="914400" cy="457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5" idx="4"/>
          </p:cNvCxnSpPr>
          <p:nvPr/>
        </p:nvCxnSpPr>
        <p:spPr>
          <a:xfrm rot="5400000">
            <a:off x="4226052" y="3845052"/>
            <a:ext cx="76200" cy="6096"/>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5" idx="4"/>
          </p:cNvCxnSpPr>
          <p:nvPr/>
        </p:nvCxnSpPr>
        <p:spPr>
          <a:xfrm rot="16200000" flipH="1">
            <a:off x="4378452" y="3768852"/>
            <a:ext cx="1588" cy="234696"/>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5400000">
            <a:off x="4344194" y="4038600"/>
            <a:ext cx="304006" cy="794"/>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0800000">
            <a:off x="1981200" y="4191000"/>
            <a:ext cx="2514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5400000" flipH="1" flipV="1">
            <a:off x="1866900" y="4076700"/>
            <a:ext cx="228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1981200" y="3886200"/>
            <a:ext cx="3048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5400000">
            <a:off x="2286000" y="3810000"/>
            <a:ext cx="76200" cy="76200"/>
          </a:xfrm>
          <a:prstGeom prst="line">
            <a:avLst/>
          </a:prstGeom>
        </p:spPr>
        <p:style>
          <a:lnRef idx="1">
            <a:schemeClr val="accent1"/>
          </a:lnRef>
          <a:fillRef idx="0">
            <a:schemeClr val="accent1"/>
          </a:fillRef>
          <a:effectRef idx="0">
            <a:schemeClr val="accent1"/>
          </a:effectRef>
          <a:fontRef idx="minor">
            <a:schemeClr val="tx1"/>
          </a:fontRef>
        </p:style>
      </p:cxnSp>
      <p:sp>
        <p:nvSpPr>
          <p:cNvPr id="49" name="Parallelogram 48"/>
          <p:cNvSpPr/>
          <p:nvPr/>
        </p:nvSpPr>
        <p:spPr>
          <a:xfrm>
            <a:off x="5867400" y="2286000"/>
            <a:ext cx="381000" cy="685800"/>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5867400" y="2971800"/>
            <a:ext cx="304800"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a:bodyPr>
          <a:lstStyle/>
          <a:p>
            <a:r>
              <a:rPr lang="en-US" sz="2000" dirty="0" smtClean="0"/>
              <a:t>Acute Angles</a:t>
            </a:r>
            <a:endParaRPr lang="en-US" sz="2000" dirty="0"/>
          </a:p>
        </p:txBody>
      </p:sp>
      <p:pic>
        <p:nvPicPr>
          <p:cNvPr id="6" name="Content Placeholder 5" descr="cortlandgeometry.jpg"/>
          <p:cNvPicPr>
            <a:picLocks noGrp="1" noChangeAspect="1"/>
          </p:cNvPicPr>
          <p:nvPr>
            <p:ph idx="1"/>
          </p:nvPr>
        </p:nvPicPr>
        <p:blipFill>
          <a:blip r:embed="rId2" cstate="print"/>
          <a:stretch>
            <a:fillRect/>
          </a:stretch>
        </p:blipFill>
        <p:spPr>
          <a:xfrm>
            <a:off x="914400" y="838200"/>
            <a:ext cx="7772399" cy="5211763"/>
          </a:xfrm>
        </p:spPr>
      </p:pic>
      <p:cxnSp>
        <p:nvCxnSpPr>
          <p:cNvPr id="13" name="Straight Connector 12"/>
          <p:cNvCxnSpPr/>
          <p:nvPr/>
        </p:nvCxnSpPr>
        <p:spPr>
          <a:xfrm rot="16200000" flipH="1">
            <a:off x="2590800" y="1600200"/>
            <a:ext cx="1447006" cy="98980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1562100" y="1638300"/>
            <a:ext cx="1524000" cy="990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828800" y="2819400"/>
            <a:ext cx="2057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5400000" flipH="1" flipV="1">
            <a:off x="4343400" y="1676400"/>
            <a:ext cx="1371600" cy="1066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572000" y="2819400"/>
            <a:ext cx="19812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6200000" flipH="1">
            <a:off x="5372100" y="1714500"/>
            <a:ext cx="1295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flipH="1">
            <a:off x="4991100" y="2095500"/>
            <a:ext cx="12954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6200000" flipH="1">
            <a:off x="7048500" y="2628900"/>
            <a:ext cx="1143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5400000">
            <a:off x="7048500" y="2552700"/>
            <a:ext cx="8382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7391400" y="3048000"/>
            <a:ext cx="3048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0800000" flipV="1">
            <a:off x="2286000" y="3429000"/>
            <a:ext cx="1295400" cy="609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2438400" y="3886200"/>
            <a:ext cx="26670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3581400" y="3429000"/>
            <a:ext cx="1524000" cy="457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16200000" flipH="1">
            <a:off x="6705600" y="1600200"/>
            <a:ext cx="9144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6934200" y="1905000"/>
            <a:ext cx="3048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5400000">
            <a:off x="6667500" y="1485900"/>
            <a:ext cx="6858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rot="5400000">
            <a:off x="2705100" y="5600700"/>
            <a:ext cx="3810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5400000">
            <a:off x="2819400" y="5486400"/>
            <a:ext cx="381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2895600" y="5410200"/>
            <a:ext cx="228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flipH="1" flipV="1">
            <a:off x="2057400" y="1676400"/>
            <a:ext cx="5334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5400000">
            <a:off x="1638300" y="1638300"/>
            <a:ext cx="990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400800" y="3886200"/>
            <a:ext cx="4572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0800000" flipV="1">
            <a:off x="6400800" y="3657600"/>
            <a:ext cx="3048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0800000">
            <a:off x="3657600" y="3429000"/>
            <a:ext cx="762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5400000">
            <a:off x="4114800" y="3352800"/>
            <a:ext cx="6096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371600" y="6248400"/>
            <a:ext cx="6934200" cy="369332"/>
          </a:xfrm>
          <a:prstGeom prst="rect">
            <a:avLst/>
          </a:prstGeom>
          <a:noFill/>
        </p:spPr>
        <p:txBody>
          <a:bodyPr wrap="square" rtlCol="0">
            <a:spAutoFit/>
          </a:bodyPr>
          <a:lstStyle/>
          <a:p>
            <a:r>
              <a:rPr lang="en-US" dirty="0" smtClean="0"/>
              <a:t>Acute Angle:  A shape with at least one angle less than 90 degrees </a:t>
            </a:r>
            <a:endParaRPr lang="en-US" dirty="0"/>
          </a:p>
        </p:txBody>
      </p:sp>
    </p:spTree>
  </p:cSld>
  <p:clrMapOvr>
    <a:masterClrMapping/>
  </p:clrMapOvr>
  <p:transition spd="med">
    <p:fade thruBlk="1"/>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sz="2000" dirty="0" smtClean="0"/>
              <a:t>Can you find a slide/translation?</a:t>
            </a:r>
            <a:endParaRPr lang="en-US" sz="2000" dirty="0"/>
          </a:p>
        </p:txBody>
      </p:sp>
      <p:pic>
        <p:nvPicPr>
          <p:cNvPr id="4" name="Content Placeholder 3" descr="cortlandgeometry.jpg"/>
          <p:cNvPicPr>
            <a:picLocks noGrp="1" noChangeAspect="1"/>
          </p:cNvPicPr>
          <p:nvPr>
            <p:ph idx="1"/>
          </p:nvPr>
        </p:nvPicPr>
        <p:blipFill>
          <a:blip r:embed="rId2" cstate="print"/>
          <a:stretch>
            <a:fillRect/>
          </a:stretch>
        </p:blipFill>
        <p:spPr>
          <a:xfrm>
            <a:off x="1554691" y="1600201"/>
            <a:ext cx="6034617" cy="3886200"/>
          </a:xfrm>
        </p:spPr>
      </p:pic>
      <p:sp>
        <p:nvSpPr>
          <p:cNvPr id="5" name="TextBox 4"/>
          <p:cNvSpPr txBox="1"/>
          <p:nvPr/>
        </p:nvSpPr>
        <p:spPr>
          <a:xfrm>
            <a:off x="1905000" y="5791200"/>
            <a:ext cx="5638800" cy="369332"/>
          </a:xfrm>
          <a:prstGeom prst="rect">
            <a:avLst/>
          </a:prstGeom>
          <a:noFill/>
        </p:spPr>
        <p:txBody>
          <a:bodyPr wrap="square" rtlCol="0">
            <a:spAutoFit/>
          </a:bodyPr>
          <a:lstStyle/>
          <a:p>
            <a:r>
              <a:rPr lang="en-US" dirty="0" smtClean="0"/>
              <a:t>Slide/Translation: “moving” one figure onto another</a:t>
            </a:r>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a:bodyPr>
          <a:lstStyle/>
          <a:p>
            <a:r>
              <a:rPr lang="en-US" sz="2000" dirty="0" smtClean="0"/>
              <a:t>Slide/Translation</a:t>
            </a:r>
            <a:endParaRPr lang="en-US" sz="2000" dirty="0"/>
          </a:p>
        </p:txBody>
      </p:sp>
      <p:pic>
        <p:nvPicPr>
          <p:cNvPr id="4" name="Content Placeholder 3" descr="cortlandgeometry.jpg"/>
          <p:cNvPicPr>
            <a:picLocks noGrp="1" noChangeAspect="1"/>
          </p:cNvPicPr>
          <p:nvPr>
            <p:ph idx="1"/>
          </p:nvPr>
        </p:nvPicPr>
        <p:blipFill>
          <a:blip r:embed="rId2" cstate="print"/>
          <a:stretch>
            <a:fillRect/>
          </a:stretch>
        </p:blipFill>
        <p:spPr>
          <a:xfrm>
            <a:off x="914400" y="1143000"/>
            <a:ext cx="7315199" cy="4983163"/>
          </a:xfrm>
        </p:spPr>
      </p:pic>
      <p:sp>
        <p:nvSpPr>
          <p:cNvPr id="5" name="Rectangle 4"/>
          <p:cNvSpPr/>
          <p:nvPr/>
        </p:nvSpPr>
        <p:spPr>
          <a:xfrm>
            <a:off x="2362200" y="3276600"/>
            <a:ext cx="3048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2819400" y="3505200"/>
            <a:ext cx="16764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4876800" y="3200400"/>
            <a:ext cx="3810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371600" y="6324600"/>
            <a:ext cx="6172200" cy="369332"/>
          </a:xfrm>
          <a:prstGeom prst="rect">
            <a:avLst/>
          </a:prstGeom>
          <a:noFill/>
        </p:spPr>
        <p:txBody>
          <a:bodyPr wrap="square" rtlCol="0">
            <a:spAutoFit/>
          </a:bodyPr>
          <a:lstStyle/>
          <a:p>
            <a:r>
              <a:rPr lang="en-US" dirty="0" smtClean="0"/>
              <a:t>Slide/Translation: “moving” one figure onto another</a:t>
            </a:r>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a:bodyPr>
          <a:lstStyle/>
          <a:p>
            <a:r>
              <a:rPr lang="en-US" sz="2000" dirty="0" smtClean="0"/>
              <a:t>Education Standards</a:t>
            </a:r>
            <a:endParaRPr lang="en-US" sz="2000" dirty="0"/>
          </a:p>
        </p:txBody>
      </p:sp>
      <p:sp>
        <p:nvSpPr>
          <p:cNvPr id="3" name="Content Placeholder 2"/>
          <p:cNvSpPr>
            <a:spLocks noGrp="1"/>
          </p:cNvSpPr>
          <p:nvPr>
            <p:ph idx="1"/>
          </p:nvPr>
        </p:nvSpPr>
        <p:spPr>
          <a:xfrm>
            <a:off x="457200" y="1066800"/>
            <a:ext cx="8229600" cy="5059363"/>
          </a:xfrm>
        </p:spPr>
        <p:txBody>
          <a:bodyPr/>
          <a:lstStyle/>
          <a:p>
            <a:pPr>
              <a:buNone/>
            </a:pPr>
            <a:r>
              <a:rPr lang="en-US" sz="2000" dirty="0" smtClean="0"/>
              <a:t>This assignment meets several mathematical education standards.  </a:t>
            </a:r>
          </a:p>
          <a:p>
            <a:pPr>
              <a:buNone/>
            </a:pPr>
            <a:endParaRPr lang="en-US" sz="2000" dirty="0" smtClean="0"/>
          </a:p>
          <a:p>
            <a:pPr>
              <a:buNone/>
            </a:pPr>
            <a:r>
              <a:rPr lang="en-US" sz="2000" dirty="0" smtClean="0"/>
              <a:t>3.G.1.  Define and use correct terminology when referring to shapes (Circle, triangle, square, rectangle, rhombus, trapezoid, and hexagon)</a:t>
            </a:r>
          </a:p>
          <a:p>
            <a:pPr>
              <a:buNone/>
            </a:pPr>
            <a:r>
              <a:rPr lang="en-US" sz="2000" dirty="0" smtClean="0"/>
              <a:t>3.G.2.  Identify congruent and similar figures</a:t>
            </a:r>
          </a:p>
          <a:p>
            <a:pPr>
              <a:buNone/>
            </a:pPr>
            <a:r>
              <a:rPr lang="en-US" sz="2000" dirty="0" smtClean="0"/>
              <a:t>3.G.5.  Identify and construct lines of symmetry</a:t>
            </a:r>
          </a:p>
          <a:p>
            <a:pPr>
              <a:buNone/>
            </a:pPr>
            <a:r>
              <a:rPr lang="en-US" sz="2000" dirty="0" smtClean="0"/>
              <a:t>4.G.1.  Identify and name polygons, recognizing that their names are related to the number of sides and angles (triangle, quadrilateral, pentagon, hexagon, and octagon)</a:t>
            </a:r>
          </a:p>
          <a:p>
            <a:pPr>
              <a:buNone/>
            </a:pPr>
            <a:r>
              <a:rPr lang="en-US" sz="2000" dirty="0" smtClean="0"/>
              <a:t>4.G.6.  Draw and identify intersecting, perpendicular, and parallel lines</a:t>
            </a:r>
          </a:p>
          <a:p>
            <a:pPr>
              <a:buNone/>
            </a:pPr>
            <a:r>
              <a:rPr lang="en-US" sz="2000" dirty="0" smtClean="0"/>
              <a:t>4.G.8.  Classify angles as acute, obtuse, right, and straight</a:t>
            </a:r>
          </a:p>
          <a:p>
            <a:pPr>
              <a:buNone/>
            </a:pPr>
            <a:r>
              <a:rPr lang="en-US" sz="2000" dirty="0" smtClean="0"/>
              <a:t>5.G.6.  Classify triangles by properties of their angles and sides</a:t>
            </a:r>
          </a:p>
          <a:p>
            <a:pPr>
              <a:buNone/>
            </a:pPr>
            <a:r>
              <a:rPr lang="en-US" sz="2000" dirty="0" smtClean="0"/>
              <a:t>5.G.11.  Identify and draw lines of symmetry of basic geometric shapes</a:t>
            </a:r>
          </a:p>
          <a:p>
            <a:pPr>
              <a:buNone/>
            </a:pPr>
            <a:endParaRPr lang="en-US" sz="2000" dirty="0" smtClean="0"/>
          </a:p>
          <a:p>
            <a:pPr>
              <a:buNone/>
            </a:pPr>
            <a:endParaRPr lang="en-US" sz="2000" dirty="0" smtClean="0"/>
          </a:p>
          <a:p>
            <a:pPr>
              <a:buNone/>
            </a:pPr>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a:bodyPr>
          <a:lstStyle/>
          <a:p>
            <a:r>
              <a:rPr lang="en-US" sz="2800" dirty="0" smtClean="0"/>
              <a:t>In Conclusion</a:t>
            </a:r>
            <a:endParaRPr lang="en-US" sz="2800" dirty="0"/>
          </a:p>
        </p:txBody>
      </p:sp>
      <p:sp>
        <p:nvSpPr>
          <p:cNvPr id="3" name="Content Placeholder 2"/>
          <p:cNvSpPr>
            <a:spLocks noGrp="1"/>
          </p:cNvSpPr>
          <p:nvPr>
            <p:ph idx="1"/>
          </p:nvPr>
        </p:nvSpPr>
        <p:spPr/>
        <p:txBody>
          <a:bodyPr>
            <a:normAutofit/>
          </a:bodyPr>
          <a:lstStyle/>
          <a:p>
            <a:pPr>
              <a:buNone/>
            </a:pPr>
            <a:r>
              <a:rPr lang="en-US" sz="2800" dirty="0" smtClean="0"/>
              <a:t>Have you ever studied a structure so closely that you were able to find multiple geometric shapes in it?  Geometry surrounds us in many different capacities. Shapes, angles, lines and points make up nearly everything around us including houses, signs, playgrounds and fences.  The more interesting a structure is the more shapes and angles you can find in it.  Without geometry would we even be able to design a basic house or playground? </a:t>
            </a:r>
            <a:endParaRPr lang="en-US" sz="2800" dirty="0"/>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smtClean="0"/>
              <a:t>How many right angles can you find?</a:t>
            </a:r>
            <a:endParaRPr lang="en-US" sz="2000" dirty="0"/>
          </a:p>
        </p:txBody>
      </p:sp>
      <p:pic>
        <p:nvPicPr>
          <p:cNvPr id="4" name="Content Placeholder 3" descr="cortlandgeometry.jpg"/>
          <p:cNvPicPr>
            <a:picLocks noGrp="1" noChangeAspect="1"/>
          </p:cNvPicPr>
          <p:nvPr>
            <p:ph idx="1"/>
          </p:nvPr>
        </p:nvPicPr>
        <p:blipFill>
          <a:blip r:embed="rId2" cstate="print"/>
          <a:stretch>
            <a:fillRect/>
          </a:stretch>
        </p:blipFill>
        <p:spPr>
          <a:xfrm>
            <a:off x="304800" y="1143001"/>
            <a:ext cx="8229600" cy="4648200"/>
          </a:xfrm>
        </p:spPr>
      </p:pic>
      <p:sp>
        <p:nvSpPr>
          <p:cNvPr id="5" name="TextBox 4"/>
          <p:cNvSpPr txBox="1"/>
          <p:nvPr/>
        </p:nvSpPr>
        <p:spPr>
          <a:xfrm>
            <a:off x="1447800" y="6096000"/>
            <a:ext cx="6553200" cy="369332"/>
          </a:xfrm>
          <a:prstGeom prst="rect">
            <a:avLst/>
          </a:prstGeom>
          <a:noFill/>
        </p:spPr>
        <p:txBody>
          <a:bodyPr wrap="square" rtlCol="0">
            <a:spAutoFit/>
          </a:bodyPr>
          <a:lstStyle/>
          <a:p>
            <a:r>
              <a:rPr lang="en-US" dirty="0" smtClean="0"/>
              <a:t>Right Angle:   A shape with one 90 degree angle</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a:bodyPr>
          <a:lstStyle/>
          <a:p>
            <a:r>
              <a:rPr lang="en-US" sz="2000" dirty="0" smtClean="0"/>
              <a:t>Right Angles</a:t>
            </a:r>
            <a:endParaRPr lang="en-US" sz="2000" dirty="0"/>
          </a:p>
        </p:txBody>
      </p:sp>
      <p:pic>
        <p:nvPicPr>
          <p:cNvPr id="4" name="Content Placeholder 3" descr="cortlandgeometry.jpg"/>
          <p:cNvPicPr>
            <a:picLocks noGrp="1" noChangeAspect="1"/>
          </p:cNvPicPr>
          <p:nvPr>
            <p:ph idx="1"/>
          </p:nvPr>
        </p:nvPicPr>
        <p:blipFill>
          <a:blip r:embed="rId2" cstate="print"/>
          <a:stretch>
            <a:fillRect/>
          </a:stretch>
        </p:blipFill>
        <p:spPr>
          <a:xfrm>
            <a:off x="381000" y="838200"/>
            <a:ext cx="8305799" cy="5287963"/>
          </a:xfrm>
        </p:spPr>
      </p:pic>
      <p:cxnSp>
        <p:nvCxnSpPr>
          <p:cNvPr id="6" name="Straight Connector 5"/>
          <p:cNvCxnSpPr/>
          <p:nvPr/>
        </p:nvCxnSpPr>
        <p:spPr>
          <a:xfrm>
            <a:off x="4495800" y="3733800"/>
            <a:ext cx="228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590800" y="2209800"/>
            <a:ext cx="228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flipH="1" flipV="1">
            <a:off x="4343400" y="3352800"/>
            <a:ext cx="7620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0800000" flipV="1">
            <a:off x="4419600" y="2973388"/>
            <a:ext cx="304800" cy="74612"/>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5400000">
            <a:off x="2628900" y="2400300"/>
            <a:ext cx="3810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0800000">
            <a:off x="4800600" y="3733800"/>
            <a:ext cx="609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5400000" flipH="1" flipV="1">
            <a:off x="5029200" y="3352800"/>
            <a:ext cx="7620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5400000">
            <a:off x="4419600" y="3352800"/>
            <a:ext cx="7620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0800000">
            <a:off x="4800600" y="2971800"/>
            <a:ext cx="6858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0800000">
            <a:off x="5562600" y="2971800"/>
            <a:ext cx="4572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flipH="1" flipV="1">
            <a:off x="5180806" y="3352800"/>
            <a:ext cx="762794" cy="794"/>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a:off x="5638800" y="3352800"/>
            <a:ext cx="7620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3772694" y="3238500"/>
            <a:ext cx="227806" cy="794"/>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0800000">
            <a:off x="3886200" y="3352800"/>
            <a:ext cx="152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876800" y="5029200"/>
            <a:ext cx="914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4457700" y="4610100"/>
            <a:ext cx="8382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533400" y="3810000"/>
            <a:ext cx="15240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990600" y="3048000"/>
            <a:ext cx="3810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flipH="1" flipV="1">
            <a:off x="1943100" y="4610100"/>
            <a:ext cx="8382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2362200" y="4191000"/>
            <a:ext cx="2057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5400000">
            <a:off x="1790700" y="2400300"/>
            <a:ext cx="3810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981200" y="2209800"/>
            <a:ext cx="228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rot="5400000">
            <a:off x="1714500" y="3619500"/>
            <a:ext cx="3810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V="1">
            <a:off x="1904206" y="3810000"/>
            <a:ext cx="381794" cy="79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6934200" y="4191000"/>
            <a:ext cx="3810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rot="5400000">
            <a:off x="6667500" y="3924300"/>
            <a:ext cx="533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1752600" y="1143000"/>
            <a:ext cx="3048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rot="5400000">
            <a:off x="1257300" y="1638300"/>
            <a:ext cx="990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5400000">
            <a:off x="7010400" y="4419600"/>
            <a:ext cx="4572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6934200" y="4191000"/>
            <a:ext cx="3048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3200400" y="5410200"/>
            <a:ext cx="4572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rot="5400000">
            <a:off x="2667000" y="4876800"/>
            <a:ext cx="10668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143000" y="6400800"/>
            <a:ext cx="7162800" cy="369332"/>
          </a:xfrm>
          <a:prstGeom prst="rect">
            <a:avLst/>
          </a:prstGeom>
          <a:noFill/>
        </p:spPr>
        <p:txBody>
          <a:bodyPr wrap="square" rtlCol="0">
            <a:spAutoFit/>
          </a:bodyPr>
          <a:lstStyle/>
          <a:p>
            <a:r>
              <a:rPr lang="en-US" dirty="0" smtClean="0"/>
              <a:t>Right Angle:   A shape with one 90 degree angle</a:t>
            </a:r>
            <a:endParaRPr lang="en-US" dirty="0"/>
          </a:p>
        </p:txBody>
      </p:sp>
    </p:spTree>
  </p:cSld>
  <p:clrMapOvr>
    <a:masterClrMapping/>
  </p:clrMapOvr>
  <p:transition>
    <p:zoom dir="in"/>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normAutofit/>
          </a:bodyPr>
          <a:lstStyle/>
          <a:p>
            <a:r>
              <a:rPr lang="en-US" sz="2000" dirty="0" smtClean="0"/>
              <a:t>Let’s find some obtuse angles</a:t>
            </a:r>
            <a:endParaRPr lang="en-US" sz="2000" dirty="0"/>
          </a:p>
        </p:txBody>
      </p:sp>
      <p:pic>
        <p:nvPicPr>
          <p:cNvPr id="4" name="Content Placeholder 3" descr="cortlandgeometry.jpg"/>
          <p:cNvPicPr>
            <a:picLocks noGrp="1" noChangeAspect="1"/>
          </p:cNvPicPr>
          <p:nvPr>
            <p:ph idx="1"/>
          </p:nvPr>
        </p:nvPicPr>
        <p:blipFill>
          <a:blip r:embed="rId2" cstate="print"/>
          <a:stretch>
            <a:fillRect/>
          </a:stretch>
        </p:blipFill>
        <p:spPr>
          <a:xfrm>
            <a:off x="762000" y="914401"/>
            <a:ext cx="7924799" cy="4724400"/>
          </a:xfrm>
        </p:spPr>
      </p:pic>
      <p:sp>
        <p:nvSpPr>
          <p:cNvPr id="5" name="TextBox 4"/>
          <p:cNvSpPr txBox="1"/>
          <p:nvPr/>
        </p:nvSpPr>
        <p:spPr>
          <a:xfrm>
            <a:off x="1295400" y="5867400"/>
            <a:ext cx="6248400" cy="369332"/>
          </a:xfrm>
          <a:prstGeom prst="rect">
            <a:avLst/>
          </a:prstGeom>
          <a:noFill/>
        </p:spPr>
        <p:txBody>
          <a:bodyPr wrap="square" rtlCol="0">
            <a:spAutoFit/>
          </a:bodyPr>
          <a:lstStyle/>
          <a:p>
            <a:r>
              <a:rPr lang="en-US" dirty="0" smtClean="0"/>
              <a:t>Obtuse angle:  An angle that measures more than 90°  </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a:bodyPr>
          <a:lstStyle/>
          <a:p>
            <a:r>
              <a:rPr lang="en-US" sz="2000" dirty="0" smtClean="0"/>
              <a:t>Obtuse Angles</a:t>
            </a:r>
            <a:endParaRPr lang="en-US" sz="2000" dirty="0"/>
          </a:p>
        </p:txBody>
      </p:sp>
      <p:cxnSp>
        <p:nvCxnSpPr>
          <p:cNvPr id="6" name="Straight Arrow Connector 5"/>
          <p:cNvCxnSpPr/>
          <p:nvPr/>
        </p:nvCxnSpPr>
        <p:spPr>
          <a:xfrm rot="16200000" flipH="1">
            <a:off x="5524500" y="1866900"/>
            <a:ext cx="1219200" cy="990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2" name="Content Placeholder 11" descr="cortlandgeometry.jpg"/>
          <p:cNvPicPr>
            <a:picLocks noGrp="1" noChangeAspect="1"/>
          </p:cNvPicPr>
          <p:nvPr>
            <p:ph idx="1"/>
          </p:nvPr>
        </p:nvPicPr>
        <p:blipFill>
          <a:blip r:embed="rId2" cstate="print"/>
          <a:stretch>
            <a:fillRect/>
          </a:stretch>
        </p:blipFill>
        <p:spPr>
          <a:xfrm>
            <a:off x="381000" y="838200"/>
            <a:ext cx="8382000" cy="5287963"/>
          </a:xfrm>
        </p:spPr>
      </p:pic>
      <p:cxnSp>
        <p:nvCxnSpPr>
          <p:cNvPr id="11" name="Straight Connector 10"/>
          <p:cNvCxnSpPr/>
          <p:nvPr/>
        </p:nvCxnSpPr>
        <p:spPr>
          <a:xfrm rot="16200000" flipH="1">
            <a:off x="5295900" y="1714500"/>
            <a:ext cx="11430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6400800" y="2819400"/>
            <a:ext cx="3048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0800000" flipV="1">
            <a:off x="6324600" y="3733800"/>
            <a:ext cx="3048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6172200" y="3276600"/>
            <a:ext cx="914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581400" y="3505200"/>
            <a:ext cx="1371600" cy="457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3276600" y="3200400"/>
            <a:ext cx="609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1828800" y="3505200"/>
            <a:ext cx="1447800" cy="533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3009900" y="3238500"/>
            <a:ext cx="5334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447800" y="6324600"/>
            <a:ext cx="6400800" cy="381000"/>
          </a:xfrm>
          <a:prstGeom prst="rect">
            <a:avLst/>
          </a:prstGeom>
          <a:noFill/>
        </p:spPr>
        <p:txBody>
          <a:bodyPr wrap="square" rtlCol="0">
            <a:spAutoFit/>
          </a:bodyPr>
          <a:lstStyle/>
          <a:p>
            <a:r>
              <a:rPr lang="en-US" dirty="0" smtClean="0"/>
              <a:t>Obtuse angle:  An angle that measures more than 90°  </a:t>
            </a:r>
            <a:endParaRPr lang="en-US" dirty="0"/>
          </a:p>
        </p:txBody>
      </p:sp>
    </p:spTree>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a:bodyPr>
          <a:lstStyle/>
          <a:p>
            <a:r>
              <a:rPr lang="en-US" sz="2000" dirty="0" smtClean="0"/>
              <a:t>Can you find any congruent angles?</a:t>
            </a:r>
            <a:endParaRPr lang="en-US" sz="2000" dirty="0"/>
          </a:p>
        </p:txBody>
      </p:sp>
      <p:pic>
        <p:nvPicPr>
          <p:cNvPr id="4" name="Content Placeholder 3" descr="cortlandgeometry.jpg"/>
          <p:cNvPicPr>
            <a:picLocks noGrp="1" noChangeAspect="1"/>
          </p:cNvPicPr>
          <p:nvPr>
            <p:ph idx="1"/>
          </p:nvPr>
        </p:nvPicPr>
        <p:blipFill>
          <a:blip r:embed="rId2" cstate="print"/>
          <a:stretch>
            <a:fillRect/>
          </a:stretch>
        </p:blipFill>
        <p:spPr>
          <a:xfrm>
            <a:off x="609600" y="990601"/>
            <a:ext cx="7924799" cy="4876800"/>
          </a:xfrm>
        </p:spPr>
      </p:pic>
      <p:sp>
        <p:nvSpPr>
          <p:cNvPr id="6" name="TextBox 5"/>
          <p:cNvSpPr txBox="1"/>
          <p:nvPr/>
        </p:nvSpPr>
        <p:spPr>
          <a:xfrm>
            <a:off x="1371600" y="6172200"/>
            <a:ext cx="6781800" cy="381000"/>
          </a:xfrm>
          <a:prstGeom prst="rect">
            <a:avLst/>
          </a:prstGeom>
          <a:noFill/>
        </p:spPr>
        <p:txBody>
          <a:bodyPr wrap="square" rtlCol="0">
            <a:spAutoFit/>
          </a:bodyPr>
          <a:lstStyle/>
          <a:p>
            <a:r>
              <a:rPr lang="en-US" dirty="0" smtClean="0"/>
              <a:t>Congruent angle:  Angles with the same degree</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553</TotalTime>
  <Words>988</Words>
  <Application>Microsoft Office PowerPoint</Application>
  <PresentationFormat>On-screen Show (4:3)</PresentationFormat>
  <Paragraphs>96</Paragraphs>
  <Slides>43</Slides>
  <Notes>0</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Office Theme</vt:lpstr>
      <vt:lpstr>House of Shapes  By: Andrea Oddo</vt:lpstr>
      <vt:lpstr>Have you ever noticed the different geometrical shapes that make up a house? We will explore the structure of this house and try to pick out the shapes that are hidden.    </vt:lpstr>
      <vt:lpstr>Can you find one or more acute angles?</vt:lpstr>
      <vt:lpstr>Acute Angles</vt:lpstr>
      <vt:lpstr>How many right angles can you find?</vt:lpstr>
      <vt:lpstr>Right Angles</vt:lpstr>
      <vt:lpstr>Let’s find some obtuse angles</vt:lpstr>
      <vt:lpstr>Obtuse Angles</vt:lpstr>
      <vt:lpstr>Can you find any congruent angles?</vt:lpstr>
      <vt:lpstr>Congruent Angles</vt:lpstr>
      <vt:lpstr>Does this house have any adjacent or complementary angels?</vt:lpstr>
      <vt:lpstr>Complementary Angles</vt:lpstr>
      <vt:lpstr>Adjacent Angles</vt:lpstr>
      <vt:lpstr>Can you see any Acute Triangles?</vt:lpstr>
      <vt:lpstr>Acute Triangles</vt:lpstr>
      <vt:lpstr>Now try to find an equilateral triangle</vt:lpstr>
      <vt:lpstr>Equilateral Triangles</vt:lpstr>
      <vt:lpstr>Do you see any rectangles?</vt:lpstr>
      <vt:lpstr>Rectangles</vt:lpstr>
      <vt:lpstr>Are there any parallel lines on this house?</vt:lpstr>
      <vt:lpstr>Parallel Lines</vt:lpstr>
      <vt:lpstr>Can you find any squares?</vt:lpstr>
      <vt:lpstr>Squares</vt:lpstr>
      <vt:lpstr>Where are the perpendicular lines?</vt:lpstr>
      <vt:lpstr>Perpendicular Lines</vt:lpstr>
      <vt:lpstr>Can you spot any polygons with more than four sides?</vt:lpstr>
      <vt:lpstr>Polygon with more than four sides</vt:lpstr>
      <vt:lpstr>Could you find a symmetric polygon?</vt:lpstr>
      <vt:lpstr>Symmetric Polygon</vt:lpstr>
      <vt:lpstr>Can you find intersecting lines</vt:lpstr>
      <vt:lpstr>Intersecting lines</vt:lpstr>
      <vt:lpstr>Do you see any Parallelograms?</vt:lpstr>
      <vt:lpstr>Parallelograms</vt:lpstr>
      <vt:lpstr>Do you see any concave polygons?</vt:lpstr>
      <vt:lpstr>Concave Polygon</vt:lpstr>
      <vt:lpstr>Can you spot a Non-symmetric Polygon?</vt:lpstr>
      <vt:lpstr>Non-symmetric Polygon</vt:lpstr>
      <vt:lpstr>Can you find a polygon composed of two or more smaller polygons?</vt:lpstr>
      <vt:lpstr>A polygon made of two smaller polygons</vt:lpstr>
      <vt:lpstr>Can you find a slide/translation?</vt:lpstr>
      <vt:lpstr>Slide/Translation</vt:lpstr>
      <vt:lpstr>Education Standards</vt:lpstr>
      <vt:lpstr>In Conclusion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House of Shapes  By: Andrea Oddo</dc:title>
  <dc:creator>Andrea</dc:creator>
  <cp:lastModifiedBy>Andrea</cp:lastModifiedBy>
  <cp:revision>88</cp:revision>
  <dcterms:created xsi:type="dcterms:W3CDTF">2008-10-24T17:02:08Z</dcterms:created>
  <dcterms:modified xsi:type="dcterms:W3CDTF">2008-10-27T02:40:35Z</dcterms:modified>
</cp:coreProperties>
</file>