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9" r:id="rId2"/>
    <p:sldId id="281" r:id="rId3"/>
    <p:sldId id="284" r:id="rId4"/>
    <p:sldId id="283" r:id="rId5"/>
    <p:sldId id="285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5" r:id="rId23"/>
    <p:sldId id="276" r:id="rId24"/>
    <p:sldId id="288" r:id="rId25"/>
    <p:sldId id="277" r:id="rId26"/>
    <p:sldId id="278" r:id="rId27"/>
    <p:sldId id="279" r:id="rId28"/>
    <p:sldId id="280" r:id="rId29"/>
    <p:sldId id="289" r:id="rId30"/>
    <p:sldId id="258" r:id="rId31"/>
    <p:sldId id="257" r:id="rId32"/>
    <p:sldId id="256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Share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7037037037037077E-2"/>
          <c:y val="0.16658023938772834"/>
          <c:w val="0.52748845630407393"/>
          <c:h val="0.68189399692396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elete val="1"/>
          </c:dLbls>
          <c:cat>
            <c:strRef>
              <c:f>Sheet1!$A$2:$A$9</c:f>
              <c:strCache>
                <c:ptCount val="8"/>
                <c:pt idx="0">
                  <c:v>Physical Education</c:v>
                </c:pt>
                <c:pt idx="1">
                  <c:v>Childhood Education</c:v>
                </c:pt>
                <c:pt idx="2">
                  <c:v>Sport Management</c:v>
                </c:pt>
                <c:pt idx="3">
                  <c:v>Pre Major (Undecided)</c:v>
                </c:pt>
                <c:pt idx="4">
                  <c:v>Communication Studies</c:v>
                </c:pt>
                <c:pt idx="5">
                  <c:v>Business Economics</c:v>
                </c:pt>
                <c:pt idx="6">
                  <c:v>Biology</c:v>
                </c:pt>
                <c:pt idx="7">
                  <c:v>Adolescence Education: Social Studies (7-12)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0.25</c:v>
                </c:pt>
                <c:pt idx="1">
                  <c:v>0.2</c:v>
                </c:pt>
                <c:pt idx="2">
                  <c:v>0.13</c:v>
                </c:pt>
                <c:pt idx="3">
                  <c:v>0.1</c:v>
                </c:pt>
                <c:pt idx="4">
                  <c:v>9.0000000000000052E-2</c:v>
                </c:pt>
                <c:pt idx="5">
                  <c:v>8.0000000000000071E-2</c:v>
                </c:pt>
                <c:pt idx="6">
                  <c:v>8.0000000000000071E-2</c:v>
                </c:pt>
                <c:pt idx="7">
                  <c:v>7.0000000000000034E-2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335265383493748"/>
          <c:y val="2.6381125961480494E-4"/>
          <c:w val="0.30738808690580427"/>
          <c:h val="0.99412412341859691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98E5C-1378-4585-9390-AD47B1E03549}" type="doc">
      <dgm:prSet loTypeId="urn:microsoft.com/office/officeart/2005/8/layout/venn3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7CC7BD9-026D-4EEA-B879-A0EA44A88653}">
      <dgm:prSet phldrT="[Text]"/>
      <dgm:spPr/>
      <dgm:t>
        <a:bodyPr/>
        <a:lstStyle/>
        <a:p>
          <a:r>
            <a:rPr lang="en-US" dirty="0" smtClean="0"/>
            <a:t>Academic Support</a:t>
          </a:r>
          <a:endParaRPr lang="en-US" dirty="0"/>
        </a:p>
      </dgm:t>
    </dgm:pt>
    <dgm:pt modelId="{30511946-EA2C-4178-BC79-E3FC25C6817D}" type="parTrans" cxnId="{58430155-CBB2-4B01-8434-DCC0283D3F48}">
      <dgm:prSet/>
      <dgm:spPr/>
      <dgm:t>
        <a:bodyPr/>
        <a:lstStyle/>
        <a:p>
          <a:endParaRPr lang="en-US"/>
        </a:p>
      </dgm:t>
    </dgm:pt>
    <dgm:pt modelId="{8D169B3D-68AE-4F23-8A5E-4BFDF9F714B1}" type="sibTrans" cxnId="{58430155-CBB2-4B01-8434-DCC0283D3F48}">
      <dgm:prSet/>
      <dgm:spPr/>
      <dgm:t>
        <a:bodyPr/>
        <a:lstStyle/>
        <a:p>
          <a:endParaRPr lang="en-US"/>
        </a:p>
      </dgm:t>
    </dgm:pt>
    <dgm:pt modelId="{5EAFBF2D-5571-4683-B297-63D95F671BDF}">
      <dgm:prSet phldrT="[Text]"/>
      <dgm:spPr/>
      <dgm:t>
        <a:bodyPr/>
        <a:lstStyle/>
        <a:p>
          <a:r>
            <a:rPr lang="en-US" dirty="0" smtClean="0"/>
            <a:t>Study Abroad Program</a:t>
          </a:r>
          <a:endParaRPr lang="en-US" dirty="0"/>
        </a:p>
      </dgm:t>
    </dgm:pt>
    <dgm:pt modelId="{636BCA66-FBA9-4A0F-800E-EE95ACA6B366}" type="parTrans" cxnId="{3E1C3CB6-7FB9-4AB8-BEE6-D89EE1C50710}">
      <dgm:prSet/>
      <dgm:spPr/>
      <dgm:t>
        <a:bodyPr/>
        <a:lstStyle/>
        <a:p>
          <a:endParaRPr lang="en-US"/>
        </a:p>
      </dgm:t>
    </dgm:pt>
    <dgm:pt modelId="{09371B83-9634-4619-87EA-B265192639E8}" type="sibTrans" cxnId="{3E1C3CB6-7FB9-4AB8-BEE6-D89EE1C50710}">
      <dgm:prSet/>
      <dgm:spPr/>
      <dgm:t>
        <a:bodyPr/>
        <a:lstStyle/>
        <a:p>
          <a:endParaRPr lang="en-US"/>
        </a:p>
      </dgm:t>
    </dgm:pt>
    <dgm:pt modelId="{487279C7-C7CE-4821-8698-AA5420071944}">
      <dgm:prSet phldrT="[Text]"/>
      <dgm:spPr/>
      <dgm:t>
        <a:bodyPr/>
        <a:lstStyle/>
        <a:p>
          <a:r>
            <a:rPr lang="en-US" dirty="0" smtClean="0"/>
            <a:t>Athletics</a:t>
          </a:r>
          <a:endParaRPr lang="en-US" dirty="0"/>
        </a:p>
      </dgm:t>
    </dgm:pt>
    <dgm:pt modelId="{3DE6ED07-DE52-4AEC-B913-8ED58C6AF9F5}" type="parTrans" cxnId="{0D0143E4-0E3C-4B20-AE43-84B6E56E11C1}">
      <dgm:prSet/>
      <dgm:spPr/>
      <dgm:t>
        <a:bodyPr/>
        <a:lstStyle/>
        <a:p>
          <a:endParaRPr lang="en-US"/>
        </a:p>
      </dgm:t>
    </dgm:pt>
    <dgm:pt modelId="{A1212C34-C2F9-437C-978C-A26558FDF19D}" type="sibTrans" cxnId="{0D0143E4-0E3C-4B20-AE43-84B6E56E11C1}">
      <dgm:prSet/>
      <dgm:spPr/>
      <dgm:t>
        <a:bodyPr/>
        <a:lstStyle/>
        <a:p>
          <a:endParaRPr lang="en-US"/>
        </a:p>
      </dgm:t>
    </dgm:pt>
    <dgm:pt modelId="{78236E2D-63F7-4CC9-B48C-C9E079F8A349}">
      <dgm:prSet phldrT="[Text]"/>
      <dgm:spPr/>
      <dgm:t>
        <a:bodyPr/>
        <a:lstStyle/>
        <a:p>
          <a:r>
            <a:rPr lang="en-US" dirty="0" smtClean="0"/>
            <a:t>Dorms</a:t>
          </a:r>
          <a:endParaRPr lang="en-US" dirty="0"/>
        </a:p>
      </dgm:t>
    </dgm:pt>
    <dgm:pt modelId="{691EB380-7F59-4819-85E8-1B46B99CEB6A}" type="parTrans" cxnId="{A36F5647-73DE-4A6A-89E0-6E0464B37922}">
      <dgm:prSet/>
      <dgm:spPr/>
      <dgm:t>
        <a:bodyPr/>
        <a:lstStyle/>
        <a:p>
          <a:endParaRPr lang="en-US"/>
        </a:p>
      </dgm:t>
    </dgm:pt>
    <dgm:pt modelId="{1A9AF305-0B2F-4B50-A8D5-11EB322548A3}" type="sibTrans" cxnId="{A36F5647-73DE-4A6A-89E0-6E0464B37922}">
      <dgm:prSet/>
      <dgm:spPr/>
      <dgm:t>
        <a:bodyPr/>
        <a:lstStyle/>
        <a:p>
          <a:endParaRPr lang="en-US"/>
        </a:p>
      </dgm:t>
    </dgm:pt>
    <dgm:pt modelId="{D96A2BFC-838F-4692-B770-24C7F2A39107}">
      <dgm:prSet phldrT="[Text]"/>
      <dgm:spPr/>
      <dgm:t>
        <a:bodyPr/>
        <a:lstStyle/>
        <a:p>
          <a:r>
            <a:rPr lang="en-US" dirty="0" smtClean="0"/>
            <a:t>Dining Halls</a:t>
          </a:r>
          <a:endParaRPr lang="en-US" dirty="0"/>
        </a:p>
      </dgm:t>
    </dgm:pt>
    <dgm:pt modelId="{CAF971E5-8B7A-4074-8BE9-C7E08B3CDC84}" type="parTrans" cxnId="{8A2A26D0-A6BA-41B4-A870-CDA12FD0777F}">
      <dgm:prSet/>
      <dgm:spPr/>
      <dgm:t>
        <a:bodyPr/>
        <a:lstStyle/>
        <a:p>
          <a:endParaRPr lang="en-US"/>
        </a:p>
      </dgm:t>
    </dgm:pt>
    <dgm:pt modelId="{B67E1A65-0086-4BC4-B893-BA106DB0D2A3}" type="sibTrans" cxnId="{8A2A26D0-A6BA-41B4-A870-CDA12FD0777F}">
      <dgm:prSet/>
      <dgm:spPr/>
      <dgm:t>
        <a:bodyPr/>
        <a:lstStyle/>
        <a:p>
          <a:endParaRPr lang="en-US"/>
        </a:p>
      </dgm:t>
    </dgm:pt>
    <dgm:pt modelId="{A265BDE2-284D-4EB1-AA13-8CD1BBBF8D2D}" type="pres">
      <dgm:prSet presAssocID="{4BA98E5C-1378-4585-9390-AD47B1E03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CFC67-3968-4E3B-9122-136462D8DA1D}" type="pres">
      <dgm:prSet presAssocID="{37CC7BD9-026D-4EEA-B879-A0EA44A8865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DC469-925D-403B-A28D-646D20C6E318}" type="pres">
      <dgm:prSet presAssocID="{8D169B3D-68AE-4F23-8A5E-4BFDF9F714B1}" presName="space" presStyleCnt="0"/>
      <dgm:spPr/>
    </dgm:pt>
    <dgm:pt modelId="{94EA378F-4335-4B4D-9926-8729D4CC5D8D}" type="pres">
      <dgm:prSet presAssocID="{5EAFBF2D-5571-4683-B297-63D95F671BD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A07FA-E6C1-4F38-9F15-64A51E8D216A}" type="pres">
      <dgm:prSet presAssocID="{09371B83-9634-4619-87EA-B265192639E8}" presName="space" presStyleCnt="0"/>
      <dgm:spPr/>
    </dgm:pt>
    <dgm:pt modelId="{37A7B8DA-2A27-4C5A-A2CD-E2632F07A0AC}" type="pres">
      <dgm:prSet presAssocID="{487279C7-C7CE-4821-8698-AA542007194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199E4-FE3C-4134-B2CC-274868FE00FB}" type="pres">
      <dgm:prSet presAssocID="{A1212C34-C2F9-437C-978C-A26558FDF19D}" presName="space" presStyleCnt="0"/>
      <dgm:spPr/>
    </dgm:pt>
    <dgm:pt modelId="{DAF81B40-7282-4953-A371-69CDCBB2680F}" type="pres">
      <dgm:prSet presAssocID="{78236E2D-63F7-4CC9-B48C-C9E079F8A34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9BB08-8DE8-4980-B1DA-001A575739F4}" type="pres">
      <dgm:prSet presAssocID="{1A9AF305-0B2F-4B50-A8D5-11EB322548A3}" presName="space" presStyleCnt="0"/>
      <dgm:spPr/>
    </dgm:pt>
    <dgm:pt modelId="{E38AC142-3A2B-44FE-BC93-759D3C082263}" type="pres">
      <dgm:prSet presAssocID="{D96A2BFC-838F-4692-B770-24C7F2A39107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F5647-73DE-4A6A-89E0-6E0464B37922}" srcId="{4BA98E5C-1378-4585-9390-AD47B1E03549}" destId="{78236E2D-63F7-4CC9-B48C-C9E079F8A349}" srcOrd="3" destOrd="0" parTransId="{691EB380-7F59-4819-85E8-1B46B99CEB6A}" sibTransId="{1A9AF305-0B2F-4B50-A8D5-11EB322548A3}"/>
    <dgm:cxn modelId="{A251329C-9BFC-4D22-B137-C05504CB58E0}" type="presOf" srcId="{37CC7BD9-026D-4EEA-B879-A0EA44A88653}" destId="{A3ECFC67-3968-4E3B-9122-136462D8DA1D}" srcOrd="0" destOrd="0" presId="urn:microsoft.com/office/officeart/2005/8/layout/venn3"/>
    <dgm:cxn modelId="{0D0143E4-0E3C-4B20-AE43-84B6E56E11C1}" srcId="{4BA98E5C-1378-4585-9390-AD47B1E03549}" destId="{487279C7-C7CE-4821-8698-AA5420071944}" srcOrd="2" destOrd="0" parTransId="{3DE6ED07-DE52-4AEC-B913-8ED58C6AF9F5}" sibTransId="{A1212C34-C2F9-437C-978C-A26558FDF19D}"/>
    <dgm:cxn modelId="{6800DB0F-AC29-42F7-9BEB-E62B1D7A00C5}" type="presOf" srcId="{487279C7-C7CE-4821-8698-AA5420071944}" destId="{37A7B8DA-2A27-4C5A-A2CD-E2632F07A0AC}" srcOrd="0" destOrd="0" presId="urn:microsoft.com/office/officeart/2005/8/layout/venn3"/>
    <dgm:cxn modelId="{B063154A-8FDC-4DD9-BA64-E500B2EF2EFE}" type="presOf" srcId="{5EAFBF2D-5571-4683-B297-63D95F671BDF}" destId="{94EA378F-4335-4B4D-9926-8729D4CC5D8D}" srcOrd="0" destOrd="0" presId="urn:microsoft.com/office/officeart/2005/8/layout/venn3"/>
    <dgm:cxn modelId="{58430155-CBB2-4B01-8434-DCC0283D3F48}" srcId="{4BA98E5C-1378-4585-9390-AD47B1E03549}" destId="{37CC7BD9-026D-4EEA-B879-A0EA44A88653}" srcOrd="0" destOrd="0" parTransId="{30511946-EA2C-4178-BC79-E3FC25C6817D}" sibTransId="{8D169B3D-68AE-4F23-8A5E-4BFDF9F714B1}"/>
    <dgm:cxn modelId="{8A2A26D0-A6BA-41B4-A870-CDA12FD0777F}" srcId="{4BA98E5C-1378-4585-9390-AD47B1E03549}" destId="{D96A2BFC-838F-4692-B770-24C7F2A39107}" srcOrd="4" destOrd="0" parTransId="{CAF971E5-8B7A-4074-8BE9-C7E08B3CDC84}" sibTransId="{B67E1A65-0086-4BC4-B893-BA106DB0D2A3}"/>
    <dgm:cxn modelId="{3E1C3CB6-7FB9-4AB8-BEE6-D89EE1C50710}" srcId="{4BA98E5C-1378-4585-9390-AD47B1E03549}" destId="{5EAFBF2D-5571-4683-B297-63D95F671BDF}" srcOrd="1" destOrd="0" parTransId="{636BCA66-FBA9-4A0F-800E-EE95ACA6B366}" sibTransId="{09371B83-9634-4619-87EA-B265192639E8}"/>
    <dgm:cxn modelId="{E735867A-AA02-4CD4-95E5-D924F058A0B1}" type="presOf" srcId="{D96A2BFC-838F-4692-B770-24C7F2A39107}" destId="{E38AC142-3A2B-44FE-BC93-759D3C082263}" srcOrd="0" destOrd="0" presId="urn:microsoft.com/office/officeart/2005/8/layout/venn3"/>
    <dgm:cxn modelId="{AA2F7F62-FB5C-48FA-AD33-561DA5B7F78B}" type="presOf" srcId="{78236E2D-63F7-4CC9-B48C-C9E079F8A349}" destId="{DAF81B40-7282-4953-A371-69CDCBB2680F}" srcOrd="0" destOrd="0" presId="urn:microsoft.com/office/officeart/2005/8/layout/venn3"/>
    <dgm:cxn modelId="{A6219791-0923-484E-BB9C-D0652439168C}" type="presOf" srcId="{4BA98E5C-1378-4585-9390-AD47B1E03549}" destId="{A265BDE2-284D-4EB1-AA13-8CD1BBBF8D2D}" srcOrd="0" destOrd="0" presId="urn:microsoft.com/office/officeart/2005/8/layout/venn3"/>
    <dgm:cxn modelId="{FCF20D2C-710C-4E10-B975-B6837AE3F307}" type="presParOf" srcId="{A265BDE2-284D-4EB1-AA13-8CD1BBBF8D2D}" destId="{A3ECFC67-3968-4E3B-9122-136462D8DA1D}" srcOrd="0" destOrd="0" presId="urn:microsoft.com/office/officeart/2005/8/layout/venn3"/>
    <dgm:cxn modelId="{88F33E4F-5C52-4C50-8270-80C71AF478E1}" type="presParOf" srcId="{A265BDE2-284D-4EB1-AA13-8CD1BBBF8D2D}" destId="{725DC469-925D-403B-A28D-646D20C6E318}" srcOrd="1" destOrd="0" presId="urn:microsoft.com/office/officeart/2005/8/layout/venn3"/>
    <dgm:cxn modelId="{C3143F7A-3A47-42DA-910D-3227086C6ED6}" type="presParOf" srcId="{A265BDE2-284D-4EB1-AA13-8CD1BBBF8D2D}" destId="{94EA378F-4335-4B4D-9926-8729D4CC5D8D}" srcOrd="2" destOrd="0" presId="urn:microsoft.com/office/officeart/2005/8/layout/venn3"/>
    <dgm:cxn modelId="{371584A7-20B5-4EC1-9BBD-8B594782E807}" type="presParOf" srcId="{A265BDE2-284D-4EB1-AA13-8CD1BBBF8D2D}" destId="{3D2A07FA-E6C1-4F38-9F15-64A51E8D216A}" srcOrd="3" destOrd="0" presId="urn:microsoft.com/office/officeart/2005/8/layout/venn3"/>
    <dgm:cxn modelId="{FB4CCEE0-3683-4585-8D00-EBC89134964B}" type="presParOf" srcId="{A265BDE2-284D-4EB1-AA13-8CD1BBBF8D2D}" destId="{37A7B8DA-2A27-4C5A-A2CD-E2632F07A0AC}" srcOrd="4" destOrd="0" presId="urn:microsoft.com/office/officeart/2005/8/layout/venn3"/>
    <dgm:cxn modelId="{86EAD2C5-98D2-4F94-8DD7-4A02EC3D8AB8}" type="presParOf" srcId="{A265BDE2-284D-4EB1-AA13-8CD1BBBF8D2D}" destId="{848199E4-FE3C-4134-B2CC-274868FE00FB}" srcOrd="5" destOrd="0" presId="urn:microsoft.com/office/officeart/2005/8/layout/venn3"/>
    <dgm:cxn modelId="{EBAA1678-BA77-467C-BD4E-BD7893997154}" type="presParOf" srcId="{A265BDE2-284D-4EB1-AA13-8CD1BBBF8D2D}" destId="{DAF81B40-7282-4953-A371-69CDCBB2680F}" srcOrd="6" destOrd="0" presId="urn:microsoft.com/office/officeart/2005/8/layout/venn3"/>
    <dgm:cxn modelId="{BB61CB47-26FA-4D7B-878C-77C8C78C9462}" type="presParOf" srcId="{A265BDE2-284D-4EB1-AA13-8CD1BBBF8D2D}" destId="{E779BB08-8DE8-4980-B1DA-001A575739F4}" srcOrd="7" destOrd="0" presId="urn:microsoft.com/office/officeart/2005/8/layout/venn3"/>
    <dgm:cxn modelId="{50F738C3-3165-433A-A13E-A6B2C4A3C8F1}" type="presParOf" srcId="{A265BDE2-284D-4EB1-AA13-8CD1BBBF8D2D}" destId="{E38AC142-3A2B-44FE-BC93-759D3C08226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CFC67-3968-4E3B-9122-136462D8DA1D}">
      <dsp:nvSpPr>
        <dsp:cNvPr id="0" name=""/>
        <dsp:cNvSpPr/>
      </dsp:nvSpPr>
      <dsp:spPr>
        <a:xfrm>
          <a:off x="1004" y="1283505"/>
          <a:ext cx="1958950" cy="195895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Academic Support</a:t>
          </a:r>
          <a:endParaRPr lang="en-US" sz="1900" kern="1200" dirty="0"/>
        </a:p>
      </dsp:txBody>
      <dsp:txXfrm>
        <a:off x="1004" y="1283505"/>
        <a:ext cx="1958950" cy="1958950"/>
      </dsp:txXfrm>
    </dsp:sp>
    <dsp:sp modelId="{94EA378F-4335-4B4D-9926-8729D4CC5D8D}">
      <dsp:nvSpPr>
        <dsp:cNvPr id="0" name=""/>
        <dsp:cNvSpPr/>
      </dsp:nvSpPr>
      <dsp:spPr>
        <a:xfrm>
          <a:off x="1568164" y="1283505"/>
          <a:ext cx="1958950" cy="1958950"/>
        </a:xfrm>
        <a:prstGeom prst="ellipse">
          <a:avLst/>
        </a:prstGeom>
        <a:solidFill>
          <a:schemeClr val="accent2">
            <a:shade val="80000"/>
            <a:alpha val="50000"/>
            <a:hueOff val="25"/>
            <a:satOff val="-209"/>
            <a:lumOff val="1206"/>
            <a:alphaOff val="-75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Study Abroad Program</a:t>
          </a:r>
          <a:endParaRPr lang="en-US" sz="1900" kern="1200" dirty="0"/>
        </a:p>
      </dsp:txBody>
      <dsp:txXfrm>
        <a:off x="1568164" y="1283505"/>
        <a:ext cx="1958950" cy="1958950"/>
      </dsp:txXfrm>
    </dsp:sp>
    <dsp:sp modelId="{37A7B8DA-2A27-4C5A-A2CD-E2632F07A0AC}">
      <dsp:nvSpPr>
        <dsp:cNvPr id="0" name=""/>
        <dsp:cNvSpPr/>
      </dsp:nvSpPr>
      <dsp:spPr>
        <a:xfrm>
          <a:off x="3135324" y="1283505"/>
          <a:ext cx="1958950" cy="1958950"/>
        </a:xfrm>
        <a:prstGeom prst="ellipse">
          <a:avLst/>
        </a:prstGeom>
        <a:solidFill>
          <a:schemeClr val="accent2">
            <a:shade val="80000"/>
            <a:alpha val="50000"/>
            <a:hueOff val="50"/>
            <a:satOff val="-417"/>
            <a:lumOff val="2411"/>
            <a:alphaOff val="-1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Athletics</a:t>
          </a:r>
          <a:endParaRPr lang="en-US" sz="1900" kern="1200" dirty="0"/>
        </a:p>
      </dsp:txBody>
      <dsp:txXfrm>
        <a:off x="3135324" y="1283505"/>
        <a:ext cx="1958950" cy="1958950"/>
      </dsp:txXfrm>
    </dsp:sp>
    <dsp:sp modelId="{DAF81B40-7282-4953-A371-69CDCBB2680F}">
      <dsp:nvSpPr>
        <dsp:cNvPr id="0" name=""/>
        <dsp:cNvSpPr/>
      </dsp:nvSpPr>
      <dsp:spPr>
        <a:xfrm>
          <a:off x="4702485" y="1283505"/>
          <a:ext cx="1958950" cy="1958950"/>
        </a:xfrm>
        <a:prstGeom prst="ellipse">
          <a:avLst/>
        </a:prstGeom>
        <a:solidFill>
          <a:schemeClr val="accent2">
            <a:shade val="80000"/>
            <a:alpha val="50000"/>
            <a:hueOff val="76"/>
            <a:satOff val="-626"/>
            <a:lumOff val="3617"/>
            <a:alphaOff val="-225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Dorms</a:t>
          </a:r>
          <a:endParaRPr lang="en-US" sz="1900" kern="1200" dirty="0"/>
        </a:p>
      </dsp:txBody>
      <dsp:txXfrm>
        <a:off x="4702485" y="1283505"/>
        <a:ext cx="1958950" cy="1958950"/>
      </dsp:txXfrm>
    </dsp:sp>
    <dsp:sp modelId="{E38AC142-3A2B-44FE-BC93-759D3C082263}">
      <dsp:nvSpPr>
        <dsp:cNvPr id="0" name=""/>
        <dsp:cNvSpPr/>
      </dsp:nvSpPr>
      <dsp:spPr>
        <a:xfrm>
          <a:off x="6269645" y="1283505"/>
          <a:ext cx="1958950" cy="1958950"/>
        </a:xfrm>
        <a:prstGeom prst="ellipse">
          <a:avLst/>
        </a:prstGeom>
        <a:solidFill>
          <a:schemeClr val="accent2">
            <a:shade val="80000"/>
            <a:alpha val="50000"/>
            <a:hueOff val="101"/>
            <a:satOff val="-834"/>
            <a:lumOff val="4823"/>
            <a:alphaOff val="-3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Dining Halls</a:t>
          </a:r>
          <a:endParaRPr lang="en-US" sz="1900" kern="1200" dirty="0"/>
        </a:p>
      </dsp:txBody>
      <dsp:txXfrm>
        <a:off x="6269645" y="1283505"/>
        <a:ext cx="1958950" cy="19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769E-9DE0-4D56-9B7D-F025F88393AE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4FC5-8331-4154-B605-19BD57C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86D1C-DBE4-4F50-B8EF-828858447A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camp built in the late 1880's has had little settling and is structurally sound today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interior walls of the cabin display carefully crafted logs finished with beautiful shine and luster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re-opened after a full year of renovation and cleaning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Kirby Camp is rented on a weekly basis to alumni, faculty, and staff of the college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camp is available from mid-June through mid-September.</a:t>
            </a:r>
          </a:p>
          <a:p>
            <a:r>
              <a:rPr lang="en-US" dirty="0" smtClean="0"/>
              <a:t>Interested parties should contact the Center of Environmental and Outdoor Education's campus phone number.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E9D57-F6AE-4407-8207-F576990C9D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E590E-3206-461E-B647-CDC446CDA3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3FB7-A885-4B17-B9E9-E751B50AD85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9597-C7F5-4533-9F8D-AF9CB7998C6C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9A6E12-C917-4F12-AA03-FEE1AC28A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9597-C7F5-4533-9F8D-AF9CB7998C6C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6E12-C917-4F12-AA03-FEE1AC28A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490422-F20D-417E-8A5B-B224FBF7DD5A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F04EFB-C132-4F38-83DE-D431DC06E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2A9597-C7F5-4533-9F8D-AF9CB7998C6C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9A6E12-C917-4F12-AA03-FEE1AC28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tland.ed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62400"/>
            <a:ext cx="8229600" cy="1143000"/>
          </a:xfrm>
        </p:spPr>
        <p:txBody>
          <a:bodyPr/>
          <a:lstStyle/>
          <a:p>
            <a:pPr algn="r"/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Why</a:t>
            </a:r>
            <a:r>
              <a:rPr lang="en-US" dirty="0" smtClean="0"/>
              <a:t> </a:t>
            </a:r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SUNY</a:t>
            </a:r>
            <a:r>
              <a:rPr lang="en-US" dirty="0" smtClean="0"/>
              <a:t> </a:t>
            </a:r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Cortland ?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81000" y="3886200"/>
            <a:ext cx="8763000" cy="182976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Study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Abroad Program</a:t>
            </a:r>
          </a:p>
        </p:txBody>
      </p:sp>
      <p:pic>
        <p:nvPicPr>
          <p:cNvPr id="2050" name="Picture 2" descr="C:\Documents and Settings\catharine.rogers\Local Settings\Temporary Internet Files\Content.IE5\0QHBR2V3\MPj0442382000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2590800"/>
            <a:ext cx="26289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Study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Conduct Internship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Independent Research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Teach Abroad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 descr="C:\Users\Vicki\AppData\Local\Microsoft\Windows\Temporary Internet Files\Content.IE5\BZTHN0ZE\MPj0402272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1905000"/>
            <a:ext cx="3276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" y="6096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Study Abroad Program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6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1816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Source: Clip Art</a:t>
            </a:r>
            <a:endParaRPr lang="en-US" sz="1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Possible Study Sites</a:t>
            </a:r>
            <a:endParaRPr 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524000"/>
            <a:ext cx="38100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Africa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Asia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Australia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Europe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North &amp; Central America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South America</a:t>
            </a:r>
          </a:p>
          <a:p>
            <a:endParaRPr lang="en-US" dirty="0"/>
          </a:p>
        </p:txBody>
      </p:sp>
      <p:pic>
        <p:nvPicPr>
          <p:cNvPr id="8" name="Picture 7" descr="Picture 003.jpg"/>
          <p:cNvPicPr>
            <a:picLocks noChangeAspect="1"/>
          </p:cNvPicPr>
          <p:nvPr/>
        </p:nvPicPr>
        <p:blipFill>
          <a:blip r:embed="rId3" cstate="print"/>
          <a:srcRect t="25543" b="14892"/>
          <a:stretch>
            <a:fillRect/>
          </a:stretch>
        </p:blipFill>
        <p:spPr>
          <a:xfrm>
            <a:off x="4114800" y="1676400"/>
            <a:ext cx="471853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19600" y="5257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Picture Taken by Rebecca </a:t>
            </a:r>
            <a:r>
              <a:rPr lang="en-US" sz="1200" dirty="0" err="1" smtClean="0"/>
              <a:t>Aungst</a:t>
            </a:r>
            <a:endParaRPr lang="en-US" sz="1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Study in Australia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4419600" cy="440451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Griffith University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Fall term: July-Nov.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Spring term: Feb.-June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</a:rPr>
              <a:t>Ballarat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University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Semester 1: Feb.-June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Semester 2: July-Nov.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7" name="Content Placeholder 26" descr="n21806694_31504731_35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886" t="-2517" b="19497"/>
          <a:stretch>
            <a:fillRect/>
          </a:stretch>
        </p:blipFill>
        <p:spPr>
          <a:xfrm>
            <a:off x="4724400" y="2133600"/>
            <a:ext cx="421409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4953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Source: Rebecca </a:t>
            </a:r>
            <a:r>
              <a:rPr lang="en-US" sz="1200" dirty="0" err="1" smtClean="0"/>
              <a:t>Aungst</a:t>
            </a:r>
            <a:endParaRPr lang="en-US" sz="1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Study in Ghana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University of Ghana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Fall term: Aug.-Dec.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Spring term: Jan.-May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Location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Accra, Ghana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Top 100 University in Africa</a:t>
            </a:r>
          </a:p>
        </p:txBody>
      </p:sp>
      <p:pic>
        <p:nvPicPr>
          <p:cNvPr id="7" name="Content Placeholder 6" descr="Ghan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3081" t="32432" r="10865"/>
          <a:stretch>
            <a:fillRect/>
          </a:stretch>
        </p:blipFill>
        <p:spPr>
          <a:xfrm>
            <a:off x="5029200" y="2286000"/>
            <a:ext cx="384048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464820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Source: Creative Commons </a:t>
            </a:r>
            <a:r>
              <a:rPr lang="en-US" sz="1100" dirty="0" err="1" smtClean="0"/>
              <a:t>Flickr</a:t>
            </a:r>
            <a:r>
              <a:rPr lang="en-US" sz="1100" dirty="0" smtClean="0"/>
              <a:t> </a:t>
            </a:r>
            <a:r>
              <a:rPr lang="en-US" sz="1100" dirty="0"/>
              <a:t>b</a:t>
            </a:r>
            <a:r>
              <a:rPr lang="en-US" sz="1100" dirty="0" smtClean="0"/>
              <a:t>y zug55</a:t>
            </a:r>
            <a:endParaRPr lang="en-US" sz="11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12700" dir="12000000" sx="111000" sy="111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Kirby Camp</a:t>
            </a:r>
            <a:endParaRPr lang="en-US" sz="6000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12700" dir="12000000" sx="111000" sy="111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059936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Single cabin with unique architecture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C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abin overlooks south bay of Raquette Lake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Each room has doors leading to outside.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Surrounded by beautiful wooded area</a:t>
            </a: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Content Placeholder 16" descr="racquette lake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591304">
            <a:off x="5295920" y="725663"/>
            <a:ext cx="3353901" cy="251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64008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Taken by Joe </a:t>
            </a:r>
            <a:r>
              <a:rPr lang="en-US" sz="1000" dirty="0" err="1" smtClean="0"/>
              <a:t>DeLutri</a:t>
            </a:r>
            <a:endParaRPr lang="en-US" sz="1000" dirty="0"/>
          </a:p>
        </p:txBody>
      </p:sp>
      <p:pic>
        <p:nvPicPr>
          <p:cNvPr id="9" name="Picture 8" descr="9917_277661850174_685010174_9082092_347068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733800"/>
            <a:ext cx="3474720" cy="26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hunti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14800"/>
            <a:ext cx="3210340" cy="21336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Documents and Settings\michael.attanasio\Local Settings\Temporary Internet Files\Content.IE5\05C1QP27\MPj044225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0658">
            <a:off x="5515372" y="1553335"/>
            <a:ext cx="2692137" cy="202634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49530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Consists of forty buildings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Represents the Adirondacks’ historical past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Accessible only by boat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ccommodates seventy participants in various dorms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Includes hiking, cross-country skiing, boating, and challenge courses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304800"/>
            <a:ext cx="708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12700" dir="12000000" sx="111000" sy="111000" algn="tl" rotWithShape="0">
                    <a:srgbClr val="000000">
                      <a:alpha val="40000"/>
                    </a:srgbClr>
                  </a:outerShdw>
                </a:effectLst>
              </a:rPr>
              <a:t>Camp Huntington</a:t>
            </a:r>
            <a:endParaRPr 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41275" dist="12700" dir="12000000" sx="111000" sy="111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5720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Made up of 5 main buildings including: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Recreation includes: Kayaking, Canoes, or a Beautiful Community Beach.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The Casino has access to wireless internet.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Healthy meals are provided Daily for Antler’s Campers!</a:t>
            </a:r>
          </a:p>
        </p:txBody>
      </p:sp>
      <p:pic>
        <p:nvPicPr>
          <p:cNvPr id="1027" name="Picture 3" descr="E:\raquette lak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2000"/>
            <a:ext cx="2844309" cy="2133600"/>
          </a:xfrm>
          <a:prstGeom prst="rect">
            <a:avLst/>
          </a:prstGeom>
          <a:noFill/>
        </p:spPr>
      </p:pic>
      <p:pic>
        <p:nvPicPr>
          <p:cNvPr id="1028" name="Picture 4" descr="E:\raquette 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874">
            <a:off x="5715000" y="3581400"/>
            <a:ext cx="2967056" cy="2225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7400" y="6019800"/>
            <a:ext cx="2089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Taken by Joe  </a:t>
            </a:r>
            <a:r>
              <a:rPr lang="en-US" sz="1200" dirty="0" err="1" smtClean="0"/>
              <a:t>Delutri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09600" y="228600"/>
            <a:ext cx="51209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12700" dir="12000000" sx="111000" sy="111000" algn="tl" rotWithShape="0">
                    <a:srgbClr val="000000">
                      <a:alpha val="40000"/>
                    </a:srgbClr>
                  </a:outerShdw>
                </a:effectLst>
              </a:rPr>
              <a:t>Antlers Camp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12700" dir="12000000" sx="111000" sy="111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800600" y="4648200"/>
            <a:ext cx="7772400" cy="182976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Athletics</a:t>
            </a:r>
          </a:p>
        </p:txBody>
      </p:sp>
      <p:pic>
        <p:nvPicPr>
          <p:cNvPr id="3074" name="Picture 2" descr="C:\Documents and Settings\catharine.rogers\Local Settings\Temporary Internet Files\Content.IE5\N4T3JEDU\MPj0442277000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05600" y="1600200"/>
            <a:ext cx="2209800" cy="3314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150" dirty="0" smtClean="0">
                <a:ln w="7620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Cortland Lacrosse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n26901116_30816956_5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6172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Source: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, Becky Talbot</a:t>
            </a:r>
            <a:endParaRPr lang="en-US" sz="11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Overview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ECFC67-3968-4E3B-9122-136462D8D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3ECFC67-3968-4E3B-9122-136462D8D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EA378F-4335-4B4D-9926-8729D4CC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4EA378F-4335-4B4D-9926-8729D4CC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7B8DA-2A27-4C5A-A2CD-E2632F07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7A7B8DA-2A27-4C5A-A2CD-E2632F07A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81B40-7282-4953-A371-69CDCBB2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81B40-7282-4953-A371-69CDCBB2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8AC142-3A2B-44FE-BC93-759D3C082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38AC142-3A2B-44FE-BC93-759D3C082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26901116_30816952_7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399" y="1752599"/>
            <a:ext cx="3368499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flipV="1">
            <a:off x="2971800" y="82653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Red Dragons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Defeat Gettysburg,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9-7, in NCAA </a:t>
            </a:r>
          </a:p>
          <a:p>
            <a:pPr>
              <a:buFont typeface="Wingdings" pitchFamily="2" charset="2"/>
              <a:buChar char="ü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Cortland wins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National title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7620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Men’s Lacrosse</a:t>
            </a:r>
            <a:endParaRPr lang="en-US" sz="6000" b="1" spc="150" dirty="0">
              <a:ln w="76200"/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4102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Source: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, Becky Talbot</a:t>
            </a:r>
            <a:endParaRPr lang="en-US" sz="1100" dirty="0"/>
          </a:p>
        </p:txBody>
      </p:sp>
      <p:pic>
        <p:nvPicPr>
          <p:cNvPr id="8" name="Picture 7" descr="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200400"/>
            <a:ext cx="1489690" cy="149352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150" dirty="0" smtClean="0">
                <a:ln w="7620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Sport Facilities On Campus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SUNY Cortland Stadium Complex 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Features two artificial surface turf fields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Seats 6,500 spectators and 1,500 spectators</a:t>
            </a:r>
          </a:p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Lusk Field House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40,000 square foot building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Practice area for lacrosse with protective netting</a:t>
            </a:r>
          </a:p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Woods and </a:t>
            </a:r>
            <a:r>
              <a:rPr lang="en-US" sz="1900" dirty="0" err="1" smtClean="0">
                <a:solidFill>
                  <a:schemeClr val="tx1">
                    <a:lumMod val="95000"/>
                  </a:schemeClr>
                </a:solidFill>
              </a:rPr>
              <a:t>Tomik</a:t>
            </a: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 Fitness Facility</a:t>
            </a:r>
          </a:p>
          <a:p>
            <a:endParaRPr lang="en-US" dirty="0"/>
          </a:p>
        </p:txBody>
      </p:sp>
      <p:pic>
        <p:nvPicPr>
          <p:cNvPr id="8" name="Content Placeholder 7" descr="IMG_09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209800"/>
            <a:ext cx="3455459" cy="259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876800" y="5181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Photo taken by Lauren Morgan from SUNY Cortland campus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737550113_3425246_5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9" y="2286000"/>
            <a:ext cx="3364992" cy="3219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Nationally ranked 16th</a:t>
            </a:r>
          </a:p>
          <a:p>
            <a:pPr>
              <a:buFont typeface="Wingdings" pitchFamily="2" charset="2"/>
              <a:buChar char="ü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Played in 11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consecutive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NCAA tournaments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spc="150" dirty="0" smtClean="0">
                <a:ln w="7620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Women’s Lacrosse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Rebecca Talbot\AppData\Local\Microsoft\Windows\Temporary Internet Files\Content.IE5\N2FLZ9Z9\MCj03205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57800"/>
            <a:ext cx="33782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5486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Source: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, Becky Talbot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Source: clipart gallery</a:t>
            </a:r>
            <a:endParaRPr lang="en-US" sz="11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0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981200"/>
            <a:ext cx="2209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Photo Source: Taken by Lauren Morgan off of Cortland Campus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Sport Facilities</a:t>
            </a:r>
            <a:endParaRPr lang="en-US" sz="54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5867400" y="4572000"/>
            <a:ext cx="7772400" cy="182976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Dorms</a:t>
            </a:r>
          </a:p>
        </p:txBody>
      </p:sp>
      <p:pic>
        <p:nvPicPr>
          <p:cNvPr id="4098" name="Picture 2" descr="C:\Documents and Settings\catharine.rogers\Local Settings\Temporary Internet Files\Content.IE5\WPQVKJ4W\MCj008958800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0" y="3048000"/>
            <a:ext cx="2777459" cy="15364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Casey and Smith Tower</a:t>
            </a:r>
            <a:endParaRPr lang="en-US" sz="6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Students reside on floors 3 thru 10</a:t>
            </a: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Each tower has a four or six person suite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Each floor has a RA (resident assistant)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1st floor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Laundry room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Study space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2nd floor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Recreation lounge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Staff offices</a:t>
            </a: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76800" y="51816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90000"/>
                  </a:schemeClr>
                </a:solidFill>
              </a:rPr>
              <a:t>Photo Source: Alex Mayer</a:t>
            </a:r>
            <a:endParaRPr lang="en-US" sz="1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Picture 5" descr="Smith and Casey Tow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800600" y="2133600"/>
            <a:ext cx="4060540" cy="303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Clark Hall</a:t>
            </a:r>
            <a:endParaRPr lang="en-US" sz="6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Very clean and recently renovated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Contains suites, single and double rooms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Each floor has a fully furnished kitchen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Sink, stove/oven, microwave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One RA per floor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Recreational lounge with fun activities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Ping Pong, billiards, big screen TV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4102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90000"/>
                  </a:schemeClr>
                </a:solidFill>
              </a:rPr>
              <a:t>Photo Source: Dan Scripter</a:t>
            </a:r>
            <a:endParaRPr lang="en-US" sz="1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Picture 5" descr="DSCN0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09800"/>
            <a:ext cx="4114799" cy="315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Glass Tower</a:t>
            </a:r>
            <a:endParaRPr lang="en-US" sz="6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7" name="Content Placeholder 16" descr="Glass Tow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4384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Glass Tower is SUNY Cortland’s newest hall.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The cost to built: $12.6 million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Comfort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Top of the line Energy/Environmental design   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Four floors, Double rooms and shared bathroom.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Glass Tower is the only with air conditioning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1524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endParaRPr lang="en-US" dirty="0">
              <a:latin typeface="Berlin Sans FB Demi" pitchFamily="34" charset="0"/>
            </a:endParaRPr>
          </a:p>
          <a:p>
            <a:r>
              <a:rPr lang="en-US" dirty="0" smtClean="0">
                <a:latin typeface="Berlin Sans FB Dem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8600" y="52578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90000"/>
                  </a:schemeClr>
                </a:solidFill>
              </a:rPr>
              <a:t>Photo Source: Flickr by rofltosh</a:t>
            </a:r>
            <a:endParaRPr lang="en-US" sz="1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itchFamily="18" charset="0"/>
              </a:rPr>
              <a:t>Bishop Hall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Named after Maria Bishop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Graduated from Cortland in 1881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Three floor low rise residence hall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Mix of freshman and upper class students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Recreational and study lounges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Kitchen available on each floor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ishop Hal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9801"/>
            <a:ext cx="4230634" cy="316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5486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90000"/>
                  </a:schemeClr>
                </a:solidFill>
              </a:rPr>
              <a:t>Photo Source: Alex Mayer</a:t>
            </a:r>
            <a:endParaRPr lang="en-US" sz="1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191000" y="4419600"/>
            <a:ext cx="7772400" cy="182976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Dining Halls</a:t>
            </a:r>
          </a:p>
        </p:txBody>
      </p:sp>
      <p:pic>
        <p:nvPicPr>
          <p:cNvPr id="5123" name="Picture 3" descr="C:\Documents and Settings\catharine.rogers\Local Settings\Temporary Internet Files\Content.IE5\N4T3JEDU\MCj041263000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0" y="3200400"/>
            <a:ext cx="2781256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Undergraduate Majors with Highest Enrollment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latin typeface="Adobe Garamond Pro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Hours: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Monday-Thursday: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8 a.m.-4:30p.m.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Friday: 8 a.m.-3p.m.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Friendly environment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Close to classes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Sea food, grill, salads, sandwiches, and pizza!</a:t>
            </a:r>
          </a:p>
          <a:p>
            <a:endParaRPr lang="en-US" b="1" dirty="0" smtClean="0">
              <a:latin typeface="Adobe Garamond Pro" pitchFamily="18" charset="0"/>
            </a:endParaRPr>
          </a:p>
          <a:p>
            <a:pPr>
              <a:buNone/>
            </a:pPr>
            <a:endParaRPr lang="en-US" b="1" dirty="0" smtClean="0">
              <a:latin typeface="Adobe Garamond Pro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soft" dir="t"/>
            </a:scene3d>
            <a:sp3d extrusionH="57150">
              <a:bevelT w="69850" h="69850" prst="divot"/>
            </a:sp3d>
          </a:bodyPr>
          <a:lstStyle/>
          <a:p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Hilltop</a:t>
            </a:r>
            <a:endParaRPr 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 descr="DSCN0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29464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/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 prst="divot"/>
            </a:sp3d>
          </a:bodyPr>
          <a:lstStyle/>
          <a:p>
            <a:r>
              <a:rPr lang="en-US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44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Caleion</a:t>
            </a:r>
            <a:r>
              <a:rPr lang="en-US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Room</a:t>
            </a:r>
            <a:endParaRPr lang="en-US" sz="4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Cortland’s only tableside dining service</a:t>
            </a:r>
          </a:p>
          <a:p>
            <a:pPr>
              <a:buFont typeface="Wingdings" pitchFamily="2" charset="2"/>
              <a:buChar char="ü"/>
            </a:pPr>
            <a:endParaRPr lang="en-US" sz="19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Open Tuesday-Thursday 5-7:30pm</a:t>
            </a:r>
          </a:p>
          <a:p>
            <a:pPr>
              <a:buFont typeface="Wingdings" pitchFamily="2" charset="2"/>
              <a:buChar char="ü"/>
            </a:pPr>
            <a:endParaRPr lang="en-US" sz="19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Offers full menu of choices: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Soups and Salads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Signature Sandwiches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Burgers and Fries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95000"/>
                  </a:schemeClr>
                </a:solidFill>
              </a:rPr>
              <a:t>Desserts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2009_1001caleionroom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2667000" cy="35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5181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by: Katie Rogers</a:t>
            </a:r>
            <a:endParaRPr lang="en-US" sz="1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 prst="divot"/>
            </a:sp3d>
          </a:bodyPr>
          <a:lstStyle/>
          <a:p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Neubig Hall</a:t>
            </a:r>
            <a:endParaRPr lang="en-US" sz="4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41910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Open everyday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Monday-Friday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7:30a-3:00p &amp; 4:00p-9:00p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Sat. &amp; Sun.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8:00a-3:00p &amp; 5:00p-9:00p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Daily dining &amp; lunch specials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Salad bar, grill, deli &amp; ice cream station!</a:t>
            </a:r>
          </a:p>
          <a:p>
            <a:endParaRPr lang="en-US" dirty="0"/>
          </a:p>
        </p:txBody>
      </p:sp>
      <p:pic>
        <p:nvPicPr>
          <p:cNvPr id="6" name="Picture 5" descr="Cortland%2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828800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SUNY Cortland Website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References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914400"/>
          <a:ext cx="7696200" cy="488639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40853"/>
                <a:gridCol w="2489947"/>
                <a:gridCol w="2565400"/>
              </a:tblGrid>
              <a:tr h="58750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Freshman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Transfer</a:t>
                      </a:r>
                      <a:endParaRPr lang="en-US" dirty="0"/>
                    </a:p>
                  </a:txBody>
                  <a:tcPr/>
                </a:tc>
              </a:tr>
              <a:tr h="5875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Applications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10,915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2,449</a:t>
                      </a:r>
                      <a:endParaRPr lang="en-US" sz="2400" dirty="0"/>
                    </a:p>
                  </a:txBody>
                  <a:tcPr/>
                </a:tc>
              </a:tr>
              <a:tr h="5875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Percent</a:t>
                      </a:r>
                      <a:r>
                        <a:rPr lang="en-US" sz="2400" baseline="0" dirty="0" smtClean="0"/>
                        <a:t> Accepted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44.50%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39.80%</a:t>
                      </a:r>
                      <a:endParaRPr lang="en-US" sz="2400" dirty="0"/>
                    </a:p>
                  </a:txBody>
                  <a:tcPr/>
                </a:tc>
              </a:tr>
              <a:tr h="89043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Percent</a:t>
                      </a:r>
                      <a:r>
                        <a:rPr lang="en-US" sz="2400" baseline="0" dirty="0" smtClean="0"/>
                        <a:t> Enrolled of Accepted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24.60%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57.60%</a:t>
                      </a:r>
                      <a:endParaRPr lang="en-US" sz="2400" dirty="0"/>
                    </a:p>
                  </a:txBody>
                  <a:tcPr/>
                </a:tc>
              </a:tr>
              <a:tr h="5875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Mean GPA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89.5 (Out</a:t>
                      </a:r>
                      <a:r>
                        <a:rPr lang="en-US" sz="2400" baseline="0" dirty="0" smtClean="0"/>
                        <a:t> of 100)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3.2 (Out</a:t>
                      </a:r>
                      <a:r>
                        <a:rPr lang="en-US" sz="2400" baseline="0" dirty="0" smtClean="0"/>
                        <a:t> of 4.0)</a:t>
                      </a:r>
                      <a:endParaRPr lang="en-US" sz="2400" dirty="0"/>
                    </a:p>
                  </a:txBody>
                  <a:tcPr/>
                </a:tc>
              </a:tr>
              <a:tr h="5875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Mean 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1,090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--</a:t>
                      </a:r>
                      <a:endParaRPr lang="en-US" sz="2400" dirty="0"/>
                    </a:p>
                  </a:txBody>
                  <a:tcPr/>
                </a:tc>
              </a:tr>
              <a:tr h="58750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Mean</a:t>
                      </a:r>
                      <a:r>
                        <a:rPr lang="en-US" sz="2400" baseline="0" dirty="0" smtClean="0"/>
                        <a:t> ACT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--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8382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First-year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Student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Profile</a:t>
            </a:r>
            <a:endParaRPr lang="en-US" sz="3600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2971800"/>
            <a:ext cx="7772400" cy="1829761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Academic Support</a:t>
            </a: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2800" y="236220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71370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Need help in Math, Writing, Reading or Study Skills? 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1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WHAT IS ACADEMIC SUPPORT AND ACADEMIC Program?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n-US" sz="4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762000" y="2209800"/>
            <a:ext cx="4038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SzPct val="80000"/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Professional staff and professionally trained tutors offer: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One-on-one tutoring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Small group tutoring workshops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Supplemental Instruction attached to challenging courses. 		</a:t>
            </a:r>
          </a:p>
        </p:txBody>
      </p:sp>
      <p:pic>
        <p:nvPicPr>
          <p:cNvPr id="4100" name="Picture 4" descr="https://webmail.cortland.edu/exchange/C00402502/Deleted%20Items/No%20Subject-2.EML/1_multipart_xF8FF_2_photo.jpg/C58EA28C-18C0-4a97-9AF2-036E93DDAFB3/photo.jpg?attach=1"/>
          <p:cNvPicPr>
            <a:picLocks noChangeAspect="1" noChangeArrowheads="1"/>
          </p:cNvPicPr>
          <p:nvPr/>
        </p:nvPicPr>
        <p:blipFill>
          <a:blip r:embed="rId2" cstate="print"/>
          <a:srcRect l="9542" r="53095"/>
          <a:stretch>
            <a:fillRect/>
          </a:stretch>
        </p:blipFill>
        <p:spPr bwMode="auto">
          <a:xfrm>
            <a:off x="6172200" y="2438400"/>
            <a:ext cx="1431518" cy="3561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0" y="61722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 Katie Potter </a:t>
            </a:r>
            <a:endParaRPr lang="en-US" sz="1200" i="1" dirty="0"/>
          </a:p>
        </p:txBody>
      </p:sp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Types of Academic Support</a:t>
            </a:r>
            <a:endParaRPr lang="en-US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4191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900" b="1" dirty="0" smtClean="0"/>
              <a:t>Professional Tutoring</a:t>
            </a:r>
          </a:p>
          <a:p>
            <a:pPr>
              <a:buFont typeface="Wingdings" pitchFamily="2" charset="2"/>
              <a:buChar char="ü"/>
            </a:pPr>
            <a:endParaRPr lang="en-US" sz="2900" b="1" dirty="0" smtClean="0"/>
          </a:p>
          <a:p>
            <a:pPr>
              <a:buFont typeface="Wingdings" pitchFamily="2" charset="2"/>
              <a:buChar char="ü"/>
            </a:pPr>
            <a:r>
              <a:rPr lang="en-US" sz="2900" b="1" dirty="0" smtClean="0"/>
              <a:t>Online Tutoring</a:t>
            </a:r>
          </a:p>
          <a:p>
            <a:pPr lvl="1">
              <a:buNone/>
            </a:pPr>
            <a:endParaRPr lang="en-US" sz="7200" dirty="0" smtClean="0"/>
          </a:p>
          <a:p>
            <a:pPr lvl="1">
              <a:buNone/>
            </a:pPr>
            <a:r>
              <a:rPr lang="en-US" sz="7200" dirty="0" smtClean="0"/>
              <a:t>				</a:t>
            </a:r>
          </a:p>
          <a:p>
            <a:pPr lvl="1"/>
            <a:endParaRPr lang="en-US" dirty="0"/>
          </a:p>
        </p:txBody>
      </p:sp>
      <p:pic>
        <p:nvPicPr>
          <p:cNvPr id="15" name="Picture 2" descr="Teen Tech Tutors by Brookfield Public Library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911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105400" y="5638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Source: Flicker uploaded by </a:t>
            </a:r>
            <a:r>
              <a:rPr lang="en-US" sz="1200" i="1" dirty="0" err="1" smtClean="0"/>
              <a:t>Brookfeild</a:t>
            </a:r>
            <a:r>
              <a:rPr lang="en-US" sz="1200" i="1" dirty="0" smtClean="0"/>
              <a:t> Public Library</a:t>
            </a:r>
            <a:endParaRPr lang="en-US" sz="1200" i="1" dirty="0"/>
          </a:p>
        </p:txBody>
      </p: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8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Types of Academic Support Continued</a:t>
            </a:r>
            <a:endParaRPr lang="en-US" sz="3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41910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Peer Tutoring</a:t>
            </a:r>
          </a:p>
          <a:p>
            <a:pPr>
              <a:buFont typeface="Wingdings" pitchFamily="2" charset="2"/>
              <a:buChar char="ü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Supplemental Instruction</a:t>
            </a:r>
          </a:p>
          <a:p>
            <a:endParaRPr lang="en-US" sz="2800" dirty="0"/>
          </a:p>
        </p:txBody>
      </p:sp>
      <p:pic>
        <p:nvPicPr>
          <p:cNvPr id="14" name="Picture 2" descr="Teen Tech Tutors prepare to help seniors learn about technology. by Brookfield Public Library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3180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257800" y="5562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Source: Flicker uploaded by </a:t>
            </a:r>
            <a:r>
              <a:rPr lang="en-US" sz="1200" i="1" dirty="0" err="1" smtClean="0"/>
              <a:t>Brookfeild</a:t>
            </a:r>
            <a:r>
              <a:rPr lang="en-US" sz="1200" i="1" dirty="0" smtClean="0"/>
              <a:t> Public Library</a:t>
            </a:r>
            <a:endParaRPr lang="en-US" sz="1200" i="1" dirty="0"/>
          </a:p>
        </p:txBody>
      </p:sp>
    </p:spTree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How To Get Started</a:t>
            </a:r>
            <a:endParaRPr 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Contact ASAP to make an appointment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Mon-Thurs 8 a.m.-5 p.m and Fri 8 a.m -4:30 p.m.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Call  (607)753-4309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Stop in Van Hoesen Hall, Room B-205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51816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Source:  Katie Potter</a:t>
            </a:r>
            <a:endParaRPr lang="en-US" sz="1200" i="1" dirty="0"/>
          </a:p>
        </p:txBody>
      </p:sp>
      <p:pic>
        <p:nvPicPr>
          <p:cNvPr id="1026" name="Picture 2" descr="https://webmail.cortland.edu/exchange/C00402502/Deleted%20Items/No%20Subject-4.EML/1_multipart_xF8FF_2_photo.jpg/C58EA28C-18C0-4a97-9AF2-036E93DDAFB3/photo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076377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DEF5FA"/>
      </a:lt2>
      <a:accent1>
        <a:srgbClr val="FF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FF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904</Words>
  <Application>Microsoft Office PowerPoint</Application>
  <PresentationFormat>On-screen Show (4:3)</PresentationFormat>
  <Paragraphs>225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Why SUNY Cortland ?</vt:lpstr>
      <vt:lpstr>Overview</vt:lpstr>
      <vt:lpstr>Undergraduate Majors with Highest Enrollment</vt:lpstr>
      <vt:lpstr>First-year Student Profile</vt:lpstr>
      <vt:lpstr>Academic Support</vt:lpstr>
      <vt:lpstr>Need help in Math, Writing, Reading or Study Skills?  WHAT IS ACADEMIC SUPPORT AND ACADEMIC Program?  </vt:lpstr>
      <vt:lpstr>Types of Academic Support</vt:lpstr>
      <vt:lpstr>Types of Academic Support Continued</vt:lpstr>
      <vt:lpstr>How To Get Started</vt:lpstr>
      <vt:lpstr>Slide 10</vt:lpstr>
      <vt:lpstr>Slide 11</vt:lpstr>
      <vt:lpstr>Possible Study Sites</vt:lpstr>
      <vt:lpstr>Study in Australia</vt:lpstr>
      <vt:lpstr>Study in Ghana</vt:lpstr>
      <vt:lpstr>Kirby Camp</vt:lpstr>
      <vt:lpstr>Slide 16</vt:lpstr>
      <vt:lpstr>Slide 17</vt:lpstr>
      <vt:lpstr>Slide 18</vt:lpstr>
      <vt:lpstr>Slide 19</vt:lpstr>
      <vt:lpstr>Men’s Lacrosse</vt:lpstr>
      <vt:lpstr>Sport Facilities On Campus</vt:lpstr>
      <vt:lpstr>Women’s Lacrosse</vt:lpstr>
      <vt:lpstr>Slide 23</vt:lpstr>
      <vt:lpstr>Slide 24</vt:lpstr>
      <vt:lpstr>Casey and Smith Tower</vt:lpstr>
      <vt:lpstr>Clark Hall</vt:lpstr>
      <vt:lpstr>Glass Tower</vt:lpstr>
      <vt:lpstr>Bishop Hall</vt:lpstr>
      <vt:lpstr>Slide 29</vt:lpstr>
      <vt:lpstr>Hilltop</vt:lpstr>
      <vt:lpstr>The Caleion Room</vt:lpstr>
      <vt:lpstr>Neubig Hall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Neubig Hall</dc:title>
  <dc:creator>VirtualTestPC</dc:creator>
  <cp:lastModifiedBy>Labman</cp:lastModifiedBy>
  <cp:revision>30</cp:revision>
  <dcterms:created xsi:type="dcterms:W3CDTF">2009-09-10T19:02:43Z</dcterms:created>
  <dcterms:modified xsi:type="dcterms:W3CDTF">2009-10-08T19:24:45Z</dcterms:modified>
</cp:coreProperties>
</file>