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9" r:id="rId3"/>
    <p:sldId id="261" r:id="rId4"/>
    <p:sldId id="263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3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0484" autoAdjust="0"/>
  </p:normalViewPr>
  <p:slideViewPr>
    <p:cSldViewPr>
      <p:cViewPr varScale="1">
        <p:scale>
          <a:sx n="64" d="100"/>
          <a:sy n="64" d="100"/>
        </p:scale>
        <p:origin x="-4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5875"/>
  <ax:ocxPr ax:name="_cy" ax:value="8467"/>
  <ax:ocxPr ax:name="FlashVars" ax:value=""/>
  <ax:ocxPr ax:name="Movie" ax:value="http://www.youtube.com/v/SoQTpwnfg9k"/>
  <ax:ocxPr ax:name="Src" ax:value="http://www.youtube.com/v/SoQTpwnfg9k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1EC2E-C9B6-4CDA-B5D3-C9347130E264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7B8F3565-5B72-4A92-8984-4D9703A17F02}">
      <dgm:prSet phldrT="[Text]"/>
      <dgm:spPr/>
      <dgm:t>
        <a:bodyPr/>
        <a:lstStyle/>
        <a:p>
          <a:r>
            <a:rPr lang="en-US" dirty="0" smtClean="0">
              <a:latin typeface="Georgia" pitchFamily="18" charset="0"/>
            </a:rPr>
            <a:t>What is </a:t>
          </a:r>
          <a:r>
            <a:rPr lang="en-US" dirty="0" err="1" smtClean="0">
              <a:latin typeface="Georgia" pitchFamily="18" charset="0"/>
            </a:rPr>
            <a:t>Ipe</a:t>
          </a:r>
          <a:r>
            <a:rPr lang="en-US" dirty="0" smtClean="0">
              <a:latin typeface="Georgia" pitchFamily="18" charset="0"/>
            </a:rPr>
            <a:t>?</a:t>
          </a:r>
          <a:endParaRPr lang="en-US" dirty="0">
            <a:latin typeface="Georgia" pitchFamily="18" charset="0"/>
          </a:endParaRPr>
        </a:p>
      </dgm:t>
    </dgm:pt>
    <dgm:pt modelId="{75FC59FD-2E79-47F4-9D17-43F2CCC8B138}" type="parTrans" cxnId="{E4D63D67-957A-4254-839E-D0A5E20B85DE}">
      <dgm:prSet/>
      <dgm:spPr/>
      <dgm:t>
        <a:bodyPr/>
        <a:lstStyle/>
        <a:p>
          <a:endParaRPr lang="en-US"/>
        </a:p>
      </dgm:t>
    </dgm:pt>
    <dgm:pt modelId="{57A6A14D-C5EC-4041-A079-1FAB38D20E49}" type="sibTrans" cxnId="{E4D63D67-957A-4254-839E-D0A5E20B85DE}">
      <dgm:prSet/>
      <dgm:spPr/>
      <dgm:t>
        <a:bodyPr/>
        <a:lstStyle/>
        <a:p>
          <a:endParaRPr lang="en-US"/>
        </a:p>
      </dgm:t>
    </dgm:pt>
    <dgm:pt modelId="{343D0981-60B5-4E86-9278-C0F390F258BC}">
      <dgm:prSet phldrT="[Text]"/>
      <dgm:spPr/>
      <dgm:t>
        <a:bodyPr/>
        <a:lstStyle/>
        <a:p>
          <a:r>
            <a:rPr lang="en-US" dirty="0" smtClean="0">
              <a:latin typeface="Georgia" pitchFamily="18" charset="0"/>
            </a:rPr>
            <a:t>Benefits of </a:t>
          </a:r>
          <a:r>
            <a:rPr lang="en-US" dirty="0" err="1" smtClean="0">
              <a:latin typeface="Georgia" pitchFamily="18" charset="0"/>
            </a:rPr>
            <a:t>Ipe</a:t>
          </a:r>
          <a:endParaRPr lang="en-US" dirty="0">
            <a:latin typeface="Georgia" pitchFamily="18" charset="0"/>
          </a:endParaRPr>
        </a:p>
      </dgm:t>
    </dgm:pt>
    <dgm:pt modelId="{BE0A1AE2-95AB-4380-ABC1-F0AD7AA11DE0}" type="parTrans" cxnId="{361C4937-D56D-4A3E-9FC8-4D2F3F8A4C6F}">
      <dgm:prSet/>
      <dgm:spPr/>
      <dgm:t>
        <a:bodyPr/>
        <a:lstStyle/>
        <a:p>
          <a:endParaRPr lang="en-US"/>
        </a:p>
      </dgm:t>
    </dgm:pt>
    <dgm:pt modelId="{C241258A-11C4-4D90-89DE-7CBE3AB9D4B1}" type="sibTrans" cxnId="{361C4937-D56D-4A3E-9FC8-4D2F3F8A4C6F}">
      <dgm:prSet/>
      <dgm:spPr/>
      <dgm:t>
        <a:bodyPr/>
        <a:lstStyle/>
        <a:p>
          <a:endParaRPr lang="en-US"/>
        </a:p>
      </dgm:t>
    </dgm:pt>
    <dgm:pt modelId="{E57EF2C1-8D75-43F0-9E84-AD3F76D54E52}">
      <dgm:prSet phldrT="[Text]"/>
      <dgm:spPr/>
      <dgm:t>
        <a:bodyPr/>
        <a:lstStyle/>
        <a:p>
          <a:r>
            <a:rPr lang="en-US" dirty="0" smtClean="0">
              <a:latin typeface="Georgia" pitchFamily="18" charset="0"/>
            </a:rPr>
            <a:t>Maintenance</a:t>
          </a:r>
        </a:p>
      </dgm:t>
    </dgm:pt>
    <dgm:pt modelId="{67C61EC8-7950-4407-A0C3-03A56F8FF051}" type="parTrans" cxnId="{823CF58B-3B83-44C3-BC70-0C69B0F832D5}">
      <dgm:prSet/>
      <dgm:spPr/>
      <dgm:t>
        <a:bodyPr/>
        <a:lstStyle/>
        <a:p>
          <a:endParaRPr lang="en-US"/>
        </a:p>
      </dgm:t>
    </dgm:pt>
    <dgm:pt modelId="{0213872F-26DE-4E52-BD9C-7050A7ECC05C}" type="sibTrans" cxnId="{823CF58B-3B83-44C3-BC70-0C69B0F832D5}">
      <dgm:prSet/>
      <dgm:spPr/>
      <dgm:t>
        <a:bodyPr/>
        <a:lstStyle/>
        <a:p>
          <a:endParaRPr lang="en-US"/>
        </a:p>
      </dgm:t>
    </dgm:pt>
    <dgm:pt modelId="{16550C04-F344-4CFE-9140-881A62CA29F4}">
      <dgm:prSet phldrT="[Text]"/>
      <dgm:spPr/>
      <dgm:t>
        <a:bodyPr/>
        <a:lstStyle/>
        <a:p>
          <a:r>
            <a:rPr lang="en-US" dirty="0" smtClean="0">
              <a:latin typeface="Georgia" pitchFamily="18" charset="0"/>
            </a:rPr>
            <a:t>Current</a:t>
          </a:r>
        </a:p>
        <a:p>
          <a:r>
            <a:rPr lang="en-US" dirty="0" smtClean="0">
              <a:latin typeface="Georgia" pitchFamily="18" charset="0"/>
            </a:rPr>
            <a:t>Offering</a:t>
          </a:r>
          <a:endParaRPr lang="en-US" dirty="0" smtClean="0">
            <a:latin typeface="Georgia" pitchFamily="18" charset="0"/>
          </a:endParaRPr>
        </a:p>
      </dgm:t>
    </dgm:pt>
    <dgm:pt modelId="{20EA7DB4-D2CB-4752-ABE8-B6B13009300B}" type="parTrans" cxnId="{2D5B1D9B-7D22-431D-B75D-8229C5D96C1E}">
      <dgm:prSet/>
      <dgm:spPr/>
      <dgm:t>
        <a:bodyPr/>
        <a:lstStyle/>
        <a:p>
          <a:endParaRPr lang="en-US"/>
        </a:p>
      </dgm:t>
    </dgm:pt>
    <dgm:pt modelId="{61C2948E-52AC-4376-90A9-1B02A89BEEF3}" type="sibTrans" cxnId="{2D5B1D9B-7D22-431D-B75D-8229C5D96C1E}">
      <dgm:prSet/>
      <dgm:spPr/>
      <dgm:t>
        <a:bodyPr/>
        <a:lstStyle/>
        <a:p>
          <a:endParaRPr lang="en-US"/>
        </a:p>
      </dgm:t>
    </dgm:pt>
    <dgm:pt modelId="{8B9B0998-9F9B-4578-9355-30911CD9B9D6}" type="pres">
      <dgm:prSet presAssocID="{66D1EC2E-C9B6-4CDA-B5D3-C9347130E264}" presName="CompostProcess" presStyleCnt="0">
        <dgm:presLayoutVars>
          <dgm:dir/>
          <dgm:resizeHandles val="exact"/>
        </dgm:presLayoutVars>
      </dgm:prSet>
      <dgm:spPr/>
    </dgm:pt>
    <dgm:pt modelId="{CBB39F3A-E502-4461-A8DE-447504B0FD36}" type="pres">
      <dgm:prSet presAssocID="{66D1EC2E-C9B6-4CDA-B5D3-C9347130E264}" presName="arrow" presStyleLbl="bgShp" presStyleIdx="0" presStyleCnt="1"/>
      <dgm:spPr/>
    </dgm:pt>
    <dgm:pt modelId="{041B9B39-F9B2-4A73-91F1-40B5A33D77A7}" type="pres">
      <dgm:prSet presAssocID="{66D1EC2E-C9B6-4CDA-B5D3-C9347130E264}" presName="linearProcess" presStyleCnt="0"/>
      <dgm:spPr/>
    </dgm:pt>
    <dgm:pt modelId="{E8A1EFC6-BAAB-4D06-A6A4-FBE59A45FF3D}" type="pres">
      <dgm:prSet presAssocID="{7B8F3565-5B72-4A92-8984-4D9703A17F0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B87A9-98DC-4A53-A28F-059B7324F0AD}" type="pres">
      <dgm:prSet presAssocID="{57A6A14D-C5EC-4041-A079-1FAB38D20E49}" presName="sibTrans" presStyleCnt="0"/>
      <dgm:spPr/>
    </dgm:pt>
    <dgm:pt modelId="{0821ABAC-007E-449B-9E3A-2DF23622F4BF}" type="pres">
      <dgm:prSet presAssocID="{343D0981-60B5-4E86-9278-C0F390F258B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562BE-F0E0-4792-8730-B2FBBFF41BD5}" type="pres">
      <dgm:prSet presAssocID="{C241258A-11C4-4D90-89DE-7CBE3AB9D4B1}" presName="sibTrans" presStyleCnt="0"/>
      <dgm:spPr/>
    </dgm:pt>
    <dgm:pt modelId="{BC3EE9E9-BD91-4D44-B0F5-BA2F6582C43B}" type="pres">
      <dgm:prSet presAssocID="{E57EF2C1-8D75-43F0-9E84-AD3F76D54E5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72527-4D8D-4E90-B6C3-36F9DAB7E3B3}" type="pres">
      <dgm:prSet presAssocID="{0213872F-26DE-4E52-BD9C-7050A7ECC05C}" presName="sibTrans" presStyleCnt="0"/>
      <dgm:spPr/>
    </dgm:pt>
    <dgm:pt modelId="{098EDEB3-6AFB-4B1E-9366-0C8D49A2D80C}" type="pres">
      <dgm:prSet presAssocID="{16550C04-F344-4CFE-9140-881A62CA29F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3CF58B-3B83-44C3-BC70-0C69B0F832D5}" srcId="{66D1EC2E-C9B6-4CDA-B5D3-C9347130E264}" destId="{E57EF2C1-8D75-43F0-9E84-AD3F76D54E52}" srcOrd="2" destOrd="0" parTransId="{67C61EC8-7950-4407-A0C3-03A56F8FF051}" sibTransId="{0213872F-26DE-4E52-BD9C-7050A7ECC05C}"/>
    <dgm:cxn modelId="{9301572A-CC12-435A-A0FA-C2CB23A2E97A}" type="presOf" srcId="{E57EF2C1-8D75-43F0-9E84-AD3F76D54E52}" destId="{BC3EE9E9-BD91-4D44-B0F5-BA2F6582C43B}" srcOrd="0" destOrd="0" presId="urn:microsoft.com/office/officeart/2005/8/layout/hProcess9"/>
    <dgm:cxn modelId="{361C4937-D56D-4A3E-9FC8-4D2F3F8A4C6F}" srcId="{66D1EC2E-C9B6-4CDA-B5D3-C9347130E264}" destId="{343D0981-60B5-4E86-9278-C0F390F258BC}" srcOrd="1" destOrd="0" parTransId="{BE0A1AE2-95AB-4380-ABC1-F0AD7AA11DE0}" sibTransId="{C241258A-11C4-4D90-89DE-7CBE3AB9D4B1}"/>
    <dgm:cxn modelId="{2F4F15B1-B224-472E-9ABC-03DB7E7EA8C1}" type="presOf" srcId="{66D1EC2E-C9B6-4CDA-B5D3-C9347130E264}" destId="{8B9B0998-9F9B-4578-9355-30911CD9B9D6}" srcOrd="0" destOrd="0" presId="urn:microsoft.com/office/officeart/2005/8/layout/hProcess9"/>
    <dgm:cxn modelId="{34D7F9B6-E562-4B2D-B780-1B948E9B24B5}" type="presOf" srcId="{343D0981-60B5-4E86-9278-C0F390F258BC}" destId="{0821ABAC-007E-449B-9E3A-2DF23622F4BF}" srcOrd="0" destOrd="0" presId="urn:microsoft.com/office/officeart/2005/8/layout/hProcess9"/>
    <dgm:cxn modelId="{38DEDFB5-BFCA-4F5F-8A91-C099B7A46E53}" type="presOf" srcId="{7B8F3565-5B72-4A92-8984-4D9703A17F02}" destId="{E8A1EFC6-BAAB-4D06-A6A4-FBE59A45FF3D}" srcOrd="0" destOrd="0" presId="urn:microsoft.com/office/officeart/2005/8/layout/hProcess9"/>
    <dgm:cxn modelId="{DE8AAEC1-625E-4028-B31F-42AEF424D072}" type="presOf" srcId="{16550C04-F344-4CFE-9140-881A62CA29F4}" destId="{098EDEB3-6AFB-4B1E-9366-0C8D49A2D80C}" srcOrd="0" destOrd="0" presId="urn:microsoft.com/office/officeart/2005/8/layout/hProcess9"/>
    <dgm:cxn modelId="{E4D63D67-957A-4254-839E-D0A5E20B85DE}" srcId="{66D1EC2E-C9B6-4CDA-B5D3-C9347130E264}" destId="{7B8F3565-5B72-4A92-8984-4D9703A17F02}" srcOrd="0" destOrd="0" parTransId="{75FC59FD-2E79-47F4-9D17-43F2CCC8B138}" sibTransId="{57A6A14D-C5EC-4041-A079-1FAB38D20E49}"/>
    <dgm:cxn modelId="{2D5B1D9B-7D22-431D-B75D-8229C5D96C1E}" srcId="{66D1EC2E-C9B6-4CDA-B5D3-C9347130E264}" destId="{16550C04-F344-4CFE-9140-881A62CA29F4}" srcOrd="3" destOrd="0" parTransId="{20EA7DB4-D2CB-4752-ABE8-B6B13009300B}" sibTransId="{61C2948E-52AC-4376-90A9-1B02A89BEEF3}"/>
    <dgm:cxn modelId="{F617B709-AA16-4010-AF97-33A9C5253ABC}" type="presParOf" srcId="{8B9B0998-9F9B-4578-9355-30911CD9B9D6}" destId="{CBB39F3A-E502-4461-A8DE-447504B0FD36}" srcOrd="0" destOrd="0" presId="urn:microsoft.com/office/officeart/2005/8/layout/hProcess9"/>
    <dgm:cxn modelId="{A29E2F8B-657B-467E-A851-484A9C83FA20}" type="presParOf" srcId="{8B9B0998-9F9B-4578-9355-30911CD9B9D6}" destId="{041B9B39-F9B2-4A73-91F1-40B5A33D77A7}" srcOrd="1" destOrd="0" presId="urn:microsoft.com/office/officeart/2005/8/layout/hProcess9"/>
    <dgm:cxn modelId="{77DC06A1-5FD9-461B-BF89-C0B8315F2DA1}" type="presParOf" srcId="{041B9B39-F9B2-4A73-91F1-40B5A33D77A7}" destId="{E8A1EFC6-BAAB-4D06-A6A4-FBE59A45FF3D}" srcOrd="0" destOrd="0" presId="urn:microsoft.com/office/officeart/2005/8/layout/hProcess9"/>
    <dgm:cxn modelId="{20EBB537-98C3-43DF-AFCC-87CCDEB399B6}" type="presParOf" srcId="{041B9B39-F9B2-4A73-91F1-40B5A33D77A7}" destId="{C23B87A9-98DC-4A53-A28F-059B7324F0AD}" srcOrd="1" destOrd="0" presId="urn:microsoft.com/office/officeart/2005/8/layout/hProcess9"/>
    <dgm:cxn modelId="{40ACB9C3-C014-44ED-AC88-818314948DCB}" type="presParOf" srcId="{041B9B39-F9B2-4A73-91F1-40B5A33D77A7}" destId="{0821ABAC-007E-449B-9E3A-2DF23622F4BF}" srcOrd="2" destOrd="0" presId="urn:microsoft.com/office/officeart/2005/8/layout/hProcess9"/>
    <dgm:cxn modelId="{5055785C-B817-4A6F-83C1-A6D795DD4471}" type="presParOf" srcId="{041B9B39-F9B2-4A73-91F1-40B5A33D77A7}" destId="{A59562BE-F0E0-4792-8730-B2FBBFF41BD5}" srcOrd="3" destOrd="0" presId="urn:microsoft.com/office/officeart/2005/8/layout/hProcess9"/>
    <dgm:cxn modelId="{F0C64F7B-A37F-4B58-B002-ED3AEEC7CC57}" type="presParOf" srcId="{041B9B39-F9B2-4A73-91F1-40B5A33D77A7}" destId="{BC3EE9E9-BD91-4D44-B0F5-BA2F6582C43B}" srcOrd="4" destOrd="0" presId="urn:microsoft.com/office/officeart/2005/8/layout/hProcess9"/>
    <dgm:cxn modelId="{9234FFF9-6D1B-47CB-AA8A-09B228BB75F5}" type="presParOf" srcId="{041B9B39-F9B2-4A73-91F1-40B5A33D77A7}" destId="{B4172527-4D8D-4E90-B6C3-36F9DAB7E3B3}" srcOrd="5" destOrd="0" presId="urn:microsoft.com/office/officeart/2005/8/layout/hProcess9"/>
    <dgm:cxn modelId="{B477A1FB-211B-42EA-B844-6C7DA677840E}" type="presParOf" srcId="{041B9B39-F9B2-4A73-91F1-40B5A33D77A7}" destId="{098EDEB3-6AFB-4B1E-9366-0C8D49A2D80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B39F3A-E502-4461-A8DE-447504B0FD36}">
      <dsp:nvSpPr>
        <dsp:cNvPr id="0" name=""/>
        <dsp:cNvSpPr/>
      </dsp:nvSpPr>
      <dsp:spPr>
        <a:xfrm>
          <a:off x="560069" y="0"/>
          <a:ext cx="63474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1EFC6-BAAB-4D06-A6A4-FBE59A45FF3D}">
      <dsp:nvSpPr>
        <dsp:cNvPr id="0" name=""/>
        <dsp:cNvSpPr/>
      </dsp:nvSpPr>
      <dsp:spPr>
        <a:xfrm>
          <a:off x="501" y="1357788"/>
          <a:ext cx="178351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Georgia" pitchFamily="18" charset="0"/>
            </a:rPr>
            <a:t>What is </a:t>
          </a:r>
          <a:r>
            <a:rPr lang="en-US" sz="1900" kern="1200" dirty="0" err="1" smtClean="0">
              <a:latin typeface="Georgia" pitchFamily="18" charset="0"/>
            </a:rPr>
            <a:t>Ipe</a:t>
          </a:r>
          <a:r>
            <a:rPr lang="en-US" sz="1900" kern="1200" dirty="0" smtClean="0">
              <a:latin typeface="Georgia" pitchFamily="18" charset="0"/>
            </a:rPr>
            <a:t>?</a:t>
          </a:r>
          <a:endParaRPr lang="en-US" sz="1900" kern="1200" dirty="0">
            <a:latin typeface="Georgia" pitchFamily="18" charset="0"/>
          </a:endParaRPr>
        </a:p>
      </dsp:txBody>
      <dsp:txXfrm>
        <a:off x="501" y="1357788"/>
        <a:ext cx="1783513" cy="1810385"/>
      </dsp:txXfrm>
    </dsp:sp>
    <dsp:sp modelId="{0821ABAC-007E-449B-9E3A-2DF23622F4BF}">
      <dsp:nvSpPr>
        <dsp:cNvPr id="0" name=""/>
        <dsp:cNvSpPr/>
      </dsp:nvSpPr>
      <dsp:spPr>
        <a:xfrm>
          <a:off x="1894862" y="1357788"/>
          <a:ext cx="178351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Georgia" pitchFamily="18" charset="0"/>
            </a:rPr>
            <a:t>Benefits of </a:t>
          </a:r>
          <a:r>
            <a:rPr lang="en-US" sz="1900" kern="1200" dirty="0" err="1" smtClean="0">
              <a:latin typeface="Georgia" pitchFamily="18" charset="0"/>
            </a:rPr>
            <a:t>Ipe</a:t>
          </a:r>
          <a:endParaRPr lang="en-US" sz="1900" kern="1200" dirty="0">
            <a:latin typeface="Georgia" pitchFamily="18" charset="0"/>
          </a:endParaRPr>
        </a:p>
      </dsp:txBody>
      <dsp:txXfrm>
        <a:off x="1894862" y="1357788"/>
        <a:ext cx="1783513" cy="1810385"/>
      </dsp:txXfrm>
    </dsp:sp>
    <dsp:sp modelId="{BC3EE9E9-BD91-4D44-B0F5-BA2F6582C43B}">
      <dsp:nvSpPr>
        <dsp:cNvPr id="0" name=""/>
        <dsp:cNvSpPr/>
      </dsp:nvSpPr>
      <dsp:spPr>
        <a:xfrm>
          <a:off x="3789223" y="1357788"/>
          <a:ext cx="178351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Georgia" pitchFamily="18" charset="0"/>
            </a:rPr>
            <a:t>Maintenance</a:t>
          </a:r>
        </a:p>
      </dsp:txBody>
      <dsp:txXfrm>
        <a:off x="3789223" y="1357788"/>
        <a:ext cx="1783513" cy="1810385"/>
      </dsp:txXfrm>
    </dsp:sp>
    <dsp:sp modelId="{098EDEB3-6AFB-4B1E-9366-0C8D49A2D80C}">
      <dsp:nvSpPr>
        <dsp:cNvPr id="0" name=""/>
        <dsp:cNvSpPr/>
      </dsp:nvSpPr>
      <dsp:spPr>
        <a:xfrm>
          <a:off x="5683584" y="1357788"/>
          <a:ext cx="178351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Georgia" pitchFamily="18" charset="0"/>
            </a:rPr>
            <a:t>Current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Georgia" pitchFamily="18" charset="0"/>
            </a:rPr>
            <a:t>Offering</a:t>
          </a:r>
          <a:endParaRPr lang="en-US" sz="1900" kern="1200" dirty="0" smtClean="0">
            <a:latin typeface="Georgia" pitchFamily="18" charset="0"/>
          </a:endParaRPr>
        </a:p>
      </dsp:txBody>
      <dsp:txXfrm>
        <a:off x="5683584" y="1357788"/>
        <a:ext cx="1783513" cy="181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75B2-C6A3-4B63-A8D2-E2B0D530191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0E7A1-9752-44E3-A8CE-E5AF2CF8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Technic</a:t>
            </a:r>
            <a:r>
              <a:rPr lang="en-US" dirty="0" smtClean="0"/>
              <a:t> theme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 Art With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 Animation:</a:t>
            </a:r>
            <a:r>
              <a:rPr lang="en-US" baseline="0" dirty="0" smtClean="0"/>
              <a:t> Glide; On Bulleted text. </a:t>
            </a:r>
          </a:p>
          <a:p>
            <a:r>
              <a:rPr lang="en-US" baseline="0" dirty="0" smtClean="0"/>
              <a:t>Motion Path: Picture Shape</a:t>
            </a:r>
          </a:p>
          <a:p>
            <a:r>
              <a:rPr lang="en-US" baseline="0" dirty="0" smtClean="0"/>
              <a:t>Picture Border </a:t>
            </a:r>
            <a:r>
              <a:rPr lang="en-US" baseline="0" dirty="0" smtClean="0"/>
              <a:t>Color &amp; Thickness: Changed to Green &amp; 6 pt</a:t>
            </a:r>
            <a:br>
              <a:rPr lang="en-US" baseline="0" dirty="0" smtClean="0"/>
            </a:br>
            <a:r>
              <a:rPr lang="en-US" baseline="0" dirty="0" smtClean="0"/>
              <a:t>Slide Layout: Picture with Caption</a:t>
            </a:r>
            <a:br>
              <a:rPr lang="en-US" baseline="0" dirty="0" smtClean="0"/>
            </a:br>
            <a:r>
              <a:rPr lang="en-US" baseline="0" dirty="0" smtClean="0"/>
              <a:t>Bullets: Wood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Multimedia:</a:t>
            </a:r>
            <a:r>
              <a:rPr lang="en-US" baseline="0" dirty="0" smtClean="0"/>
              <a:t> Video Clip embedded from YouTube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</a:t>
            </a:r>
            <a:r>
              <a:rPr lang="en-US" baseline="0" dirty="0" smtClean="0"/>
              <a:t> Style: </a:t>
            </a:r>
            <a:r>
              <a:rPr lang="en-US" dirty="0" smtClean="0"/>
              <a:t>Bevel Perspective</a:t>
            </a:r>
            <a:endParaRPr lang="en-US" dirty="0" smtClean="0"/>
          </a:p>
          <a:p>
            <a:r>
              <a:rPr lang="en-US" dirty="0" smtClean="0"/>
              <a:t>Rainforest Sound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Layout: Content</a:t>
            </a:r>
            <a:r>
              <a:rPr lang="en-US" baseline="0" dirty="0" smtClean="0"/>
              <a:t> with Caption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Clip Art Color Change;</a:t>
            </a:r>
          </a:p>
          <a:p>
            <a:r>
              <a:rPr lang="en-US" dirty="0" smtClean="0"/>
              <a:t>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</a:t>
            </a:r>
            <a:r>
              <a:rPr lang="en-US" baseline="0" dirty="0" smtClean="0"/>
              <a:t> Layout: Two Content</a:t>
            </a:r>
          </a:p>
          <a:p>
            <a:r>
              <a:rPr lang="en-US" baseline="0" dirty="0" smtClean="0"/>
              <a:t>Photo Shape Changed to Banner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E7A1-9752-44E3-A8CE-E5AF2CF862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9F1E49-49D1-41EF-96D1-81F83FA94A9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93D0C8-DC44-4375-9F91-9A1EFC3F9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Katie%20Rogers\Local%20Settings\Temporary%20Internet%20Files\Content.IE5\O9QZS3CE\MSj04416430000%5b1%5d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exoticveneers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lyw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00625"/>
            <a:ext cx="9144000" cy="1857375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80048" cy="381000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Premium Grade Specialists in Veneer Sales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20696513">
            <a:off x="-1954894" y="1923734"/>
            <a:ext cx="9349865" cy="378470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6000" b="0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Copperplate Gothic Bold" pitchFamily="34" charset="0"/>
              </a:rPr>
              <a:t>ROGERS SALES COMPANY</a:t>
            </a:r>
            <a:endParaRPr lang="en-US" sz="6000" b="0" dirty="0">
              <a:ln w="5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latin typeface="Copperplate Goth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356822">
            <a:off x="3456" y="5510467"/>
            <a:ext cx="8174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3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Your number one stop for everything Veneer!</a:t>
            </a:r>
            <a:endParaRPr lang="en-US" sz="2800" b="1" dirty="0">
              <a:solidFill>
                <a:srgbClr val="63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753011">
            <a:off x="7329174" y="624335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Katie Rogers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41148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eorgia" pitchFamily="18" charset="0"/>
              </a:rPr>
              <a:t>Informative </a:t>
            </a:r>
            <a:r>
              <a:rPr lang="en-US" sz="2000" i="1" dirty="0" err="1" smtClean="0">
                <a:latin typeface="Georgia" pitchFamily="18" charset="0"/>
              </a:rPr>
              <a:t>Ipe</a:t>
            </a:r>
            <a:r>
              <a:rPr lang="en-US" sz="2000" i="1" dirty="0" smtClean="0">
                <a:latin typeface="Georgia" pitchFamily="18" charset="0"/>
              </a:rPr>
              <a:t> Decking Presentation</a:t>
            </a:r>
            <a:endParaRPr lang="en-US" sz="2000" i="1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Presentation Overview</a:t>
            </a:r>
            <a:endParaRPr lang="en-US" dirty="0">
              <a:latin typeface="Copperplate Goth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B39F3A-E502-4461-A8DE-447504B0F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BB39F3A-E502-4461-A8DE-447504B0F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A1EFC6-BAAB-4D06-A6A4-FBE59A45F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8A1EFC6-BAAB-4D06-A6A4-FBE59A45FF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21ABAC-007E-449B-9E3A-2DF23622F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821ABAC-007E-449B-9E3A-2DF23622F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3EE9E9-BD91-4D44-B0F5-BA2F6582C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C3EE9E9-BD91-4D44-B0F5-BA2F6582C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EDEB3-6AFB-4B1E-9366-0C8D49A2D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98EDEB3-6AFB-4B1E-9366-0C8D49A2D8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721513">
            <a:off x="3580565" y="739351"/>
            <a:ext cx="5035068" cy="1253808"/>
          </a:xfrm>
        </p:spPr>
        <p:txBody>
          <a:bodyPr>
            <a:noAutofit/>
          </a:bodyPr>
          <a:lstStyle/>
          <a:p>
            <a:r>
              <a:rPr lang="en-US" sz="4800" b="0" cap="all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What is </a:t>
            </a:r>
            <a:r>
              <a:rPr lang="en-US" sz="4800" b="0" cap="all" dirty="0" err="1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Ipe</a:t>
            </a:r>
            <a:r>
              <a:rPr lang="en-US" sz="4800" dirty="0" smtClean="0">
                <a:latin typeface="Copperplate Gothic Bold" pitchFamily="34" charset="0"/>
              </a:rPr>
              <a:t> </a:t>
            </a:r>
            <a:r>
              <a:rPr lang="en-US" sz="4800" b="0" cap="all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?</a:t>
            </a:r>
            <a:endParaRPr lang="en-US" sz="4800" b="0" cap="all" dirty="0">
              <a:ln w="5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Copperplate Gothic Bold" pitchFamily="34" charset="0"/>
            </a:endParaRPr>
          </a:p>
        </p:txBody>
      </p:sp>
      <p:pic>
        <p:nvPicPr>
          <p:cNvPr id="6" name="Picture Placeholder 5" descr="FanExample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216" b="16216"/>
          <a:stretch>
            <a:fillRect/>
          </a:stretch>
        </p:blipFill>
        <p:spPr>
          <a:xfrm>
            <a:off x="685800" y="1600200"/>
            <a:ext cx="3582572" cy="3582572"/>
          </a:xfrm>
          <a:ln w="76200">
            <a:solidFill>
              <a:srgbClr val="0066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0" y="2362200"/>
            <a:ext cx="4267200" cy="3505200"/>
          </a:xfrm>
        </p:spPr>
        <p:txBody>
          <a:bodyPr>
            <a:noAutofit/>
          </a:bodyPr>
          <a:lstStyle/>
          <a:p>
            <a:pPr>
              <a:buBlip>
                <a:blip r:embed="rId4"/>
              </a:buBlip>
            </a:pPr>
            <a:r>
              <a:rPr lang="en-US" sz="3000" dirty="0" smtClean="0">
                <a:latin typeface="Georgia" pitchFamily="18" charset="0"/>
              </a:rPr>
              <a:t> Hardwood commonly used for decks.</a:t>
            </a:r>
          </a:p>
          <a:p>
            <a:pPr>
              <a:buBlip>
                <a:blip r:embed="rId4"/>
              </a:buBlip>
            </a:pPr>
            <a:r>
              <a:rPr lang="en-US" sz="3000" dirty="0" smtClean="0">
                <a:latin typeface="Georgia" pitchFamily="18" charset="0"/>
              </a:rPr>
              <a:t>Highly resistant to insects, moisture and fire.</a:t>
            </a:r>
          </a:p>
          <a:p>
            <a:pPr>
              <a:buBlip>
                <a:blip r:embed="rId4"/>
              </a:buBlip>
            </a:pPr>
            <a:r>
              <a:rPr lang="en-US" sz="3000" dirty="0" smtClean="0">
                <a:latin typeface="Georgia" pitchFamily="18" charset="0"/>
              </a:rPr>
              <a:t>Russet Tones and Golden Highlights.</a:t>
            </a:r>
          </a:p>
          <a:p>
            <a:pPr>
              <a:buBlip>
                <a:blip r:embed="rId4"/>
              </a:buBlip>
            </a:pPr>
            <a:endParaRPr lang="en-US" sz="3000" dirty="0" smtClean="0"/>
          </a:p>
          <a:p>
            <a:pPr>
              <a:buBlip>
                <a:blip r:embed="rId4"/>
              </a:buBlip>
            </a:pPr>
            <a:endParaRPr lang="en-US" sz="30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2 0.47618 C 0.01111 0.47387 0.01562 0.47063 0.02118 0.46878 C 0.02257 0.46693 0.02361 0.46439 0.02534 0.463 C 0.02656 0.46184 0.02864 0.46254 0.02968 0.46115 C 0.03072 0.45976 0.03038 0.45745 0.03107 0.4556 C 0.03333 0.44958 0.03402 0.45005 0.03802 0.44612 C 0.03715 0.43871 0.0375 0.43062 0.03524 0.42368 C 0.03125 0.41143 0.01979 0.40773 0.01128 0.40495 C 0.00208 0.39894 -0.00712 0.39177 -0.01684 0.38807 C -0.02205 0.38622 -0.0323 0.38252 -0.0323 0.38252 C -0.03351 0.37188 -0.03403 0.36887 -0.03941 0.3617 C -0.03889 0.3543 -0.03924 0.34667 -0.03803 0.33927 C -0.03768 0.33742 -0.03143 0.33256 -0.03091 0.33187 C -0.02257 0.32262 -0.01216 0.32378 -0.00139 0.32239 C 0.00902 0.31915 0.01944 0.31499 0.02968 0.31106 C 0.03559 0.30874 0.04027 0.30527 0.04652 0.30365 C 0.04982 0.30157 0.05329 0.30042 0.05642 0.2981 C 0.06597 0.2914 0.07291 0.2796 0.08177 0.27174 C 0.08454 0.26619 0.08715 0.26272 0.08888 0.25671 C 0.08593 0.25301 0.07395 0.23381 0.07048 0.23242 C 0.03072 0.21739 -0.01303 0.22387 -0.05348 0.22294 C -0.06077 0.21647 -0.06702 0.21693 -0.07605 0.21554 C -0.08264 0.2093 -0.07848 0.2123 -0.08872 0.20791 C -0.09011 0.20722 -0.09289 0.20606 -0.09289 0.20606 C -0.09549 0.20259 -0.09879 0.20005 -0.10139 0.19658 C -0.10296 0.1945 -0.10382 0.19126 -0.10556 0.18918 C -0.10816 0.18617 -0.11407 0.18178 -0.11407 0.18178 C -0.11493 0.17923 -0.11615 0.17692 -0.11684 0.17415 C -0.11806 0.16929 -0.11962 0.15911 -0.11962 0.15911 C -0.11841 0.13922 -0.12032 0.13182 -0.10834 0.12165 C -0.10157 0.10939 -0.09671 0.10708 -0.08577 0.10476 C -0.06684 0.10685 -0.04844 0.11101 -0.02952 0.11402 C -0.01424 0.12165 -0.01042 0.11864 0.01267 0.1198 C 0.03159 0.11795 0.05086 0.11101 0.06909 0.10291 C 0.07517 0.08626 0.09739 0.06013 0.1085 0.04464 C 0.11441 0.03631 0.12257 0.0303 0.12691 0.02035 C 0.12951 0.01457 0.13298 0.00948 0.13524 0.00347 C 0.13697 -0.00139 0.13958 -0.01156 0.13958 -0.01156 C 0.13906 -0.0303 0.13923 -0.04903 0.13802 -0.06776 C 0.1375 -0.07516 0.13194 -0.08534 0.12968 -0.09227 C 0.12829 -0.09644 0.12847 -0.10129 0.12691 -0.10546 C 0.12604 -0.10754 0.11284 -0.12165 0.11128 -0.12234 C 0.10816 -0.12373 0.10486 -0.1235 0.10156 -0.12419 C 0.096 -0.12882 0.09062 -0.13113 0.08593 -0.13737 C 0.07708 -0.13668 0.06805 -0.13714 0.0592 -0.13552 C 0.05034 -0.1339 0.04531 -0.12165 0.03663 -0.11841 C 0.03298 -0.11124 0.0276 -0.10684 0.02395 -0.09968 C 0.021 -0.09366 0.02083 -0.08927 0.0184 -0.08279 C 0.01579 -0.07585 0.0125 -0.06915 0.00989 -0.06221 C 0.0059 -0.05203 0.00503 -0.04186 8.33333E-7 -0.03215 C -0.00139 -0.02474 -0.00226 -0.01711 -0.00417 -0.00971 C -0.00365 -0.00786 -0.00348 -0.00578 -0.00278 -0.00416 C -0.00209 -0.00254 8.33333E-7 -0.00023 8.33333E-7 -0.00023 " pathEditMode="relative" ptsTypes="ffffffffffffffffffffffffffffffffffffffffffffffffffff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648200"/>
            <a:ext cx="7391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>
                <a:gd name="adj" fmla="val 30494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Video of an actual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Ipe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Deck*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eorgia" pitchFamily="18" charset="0"/>
              </a:rPr>
              <a:t>* See Reference slide @ end for source citation</a:t>
            </a:r>
            <a:endParaRPr lang="en-US" sz="1200" dirty="0">
              <a:latin typeface="Georgia" pitchFamily="18" charset="0"/>
            </a:endParaRPr>
          </a:p>
        </p:txBody>
      </p:sp>
    </p:spTree>
    <p:controls>
      <p:control spid="1028" name="ShockwaveFlash1" r:id="rId2" imgW="5715000" imgH="3048120"/>
    </p:controls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all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Benefits of </a:t>
            </a:r>
            <a:r>
              <a:rPr lang="en-US" sz="4800" cap="all" dirty="0" err="1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Ipe</a:t>
            </a:r>
            <a:endParaRPr lang="en-US" sz="4800" cap="all" dirty="0">
              <a:ln w="5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100% Natural</a:t>
            </a:r>
          </a:p>
          <a:p>
            <a:r>
              <a:rPr lang="en-US" dirty="0" smtClean="0">
                <a:latin typeface="Georgia" pitchFamily="18" charset="0"/>
              </a:rPr>
              <a:t>Dense cell structure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provides strength</a:t>
            </a:r>
          </a:p>
          <a:p>
            <a:r>
              <a:rPr lang="en-US" dirty="0" smtClean="0">
                <a:latin typeface="Georgia" pitchFamily="18" charset="0"/>
              </a:rPr>
              <a:t>300% stronger than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Red Oak</a:t>
            </a:r>
          </a:p>
          <a:p>
            <a:endParaRPr lang="en-US" dirty="0"/>
          </a:p>
        </p:txBody>
      </p:sp>
      <p:pic>
        <p:nvPicPr>
          <p:cNvPr id="12" name="Picture 11" descr="ipedec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1981200"/>
            <a:ext cx="3865025" cy="28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MSj0441643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52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4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953000" cy="730250"/>
          </a:xfrm>
        </p:spPr>
        <p:txBody>
          <a:bodyPr>
            <a:normAutofit fontScale="90000"/>
          </a:bodyPr>
          <a:lstStyle/>
          <a:p>
            <a:r>
              <a:rPr lang="en-US" sz="4800" cap="all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Maintenance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4343400" cy="914400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Rogers Sales Co. sells maintenance products!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“Applying a penetrating oil with UV blockers will preserve </a:t>
            </a:r>
            <a:r>
              <a:rPr lang="en-US" dirty="0" err="1" smtClean="0">
                <a:latin typeface="Georgia" pitchFamily="18" charset="0"/>
              </a:rPr>
              <a:t>Ipe's</a:t>
            </a:r>
            <a:r>
              <a:rPr lang="en-US" dirty="0" smtClean="0">
                <a:latin typeface="Georgia" pitchFamily="18" charset="0"/>
              </a:rPr>
              <a:t> natural color of Russet Tones and Golden Highlights, develops a Silver Grey Patina if allowed to weather naturally.”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				-</a:t>
            </a:r>
            <a:r>
              <a:rPr lang="en-US" dirty="0" err="1" smtClean="0">
                <a:latin typeface="Georgia" pitchFamily="18" charset="0"/>
              </a:rPr>
              <a:t>ExoticVeneers.net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cap="all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Current Offerings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7467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eorgia" pitchFamily="18" charset="0"/>
                        </a:rPr>
                        <a:t>Sizes Available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eorgia" pitchFamily="18" charset="0"/>
                        </a:rPr>
                        <a:t>For Immediate Shipment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1” x 4”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2” x 2”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2” x 12”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1” x 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2” x 4”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4” x 4”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5/4” x 4”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2” x 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Rail Cap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5/4” x 6”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2” x 8”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Rail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5/4” x 8”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2” x 10”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 </a:t>
                      </a:r>
                      <a:r>
                        <a:rPr lang="en-US" dirty="0" err="1" smtClean="0"/>
                        <a:t>Moulding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Katie Rogers\Local Settings\Temporary Internet Files\Content.IE5\4WMSGINA\MCj023224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57400"/>
            <a:ext cx="701126" cy="762000"/>
          </a:xfrm>
          <a:prstGeom prst="rect">
            <a:avLst/>
          </a:prstGeom>
          <a:noFill/>
        </p:spPr>
      </p:pic>
      <p:pic>
        <p:nvPicPr>
          <p:cNvPr id="9" name="Picture 2" descr="C:\Documents and Settings\Katie Rogers\Local Settings\Temporary Internet Files\Content.IE5\4WMSGINA\MCj023224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057400"/>
            <a:ext cx="701126" cy="762000"/>
          </a:xfrm>
          <a:prstGeom prst="rect">
            <a:avLst/>
          </a:prstGeom>
          <a:noFill/>
        </p:spPr>
      </p:pic>
      <p:pic>
        <p:nvPicPr>
          <p:cNvPr id="1027" name="Picture 3" descr="C:\Documents and Settings\Katie Rogers\Local Settings\Temporary Internet Files\Content.IE5\O9QZS3CE\MCj03575710000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93236" y="3505200"/>
            <a:ext cx="1350764" cy="288279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4800" y="5334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Stainless steel screws, clips, and </a:t>
            </a:r>
            <a:r>
              <a:rPr lang="en-US" dirty="0" err="1" smtClean="0">
                <a:latin typeface="Georgia" pitchFamily="18" charset="0"/>
              </a:rPr>
              <a:t>anchorseal</a:t>
            </a:r>
            <a:r>
              <a:rPr lang="en-US" dirty="0" smtClean="0">
                <a:latin typeface="Georgia" pitchFamily="18" charset="0"/>
              </a:rPr>
              <a:t> also available!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all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Closing</a:t>
            </a:r>
          </a:p>
        </p:txBody>
      </p:sp>
      <p:pic>
        <p:nvPicPr>
          <p:cNvPr id="6" name="Content Placeholder 5" descr="VeneerSample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524000"/>
            <a:ext cx="2979551" cy="4495799"/>
          </a:xfrm>
          <a:prstGeom prst="horizontalScroll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Georgia" pitchFamily="18" charset="0"/>
              </a:rPr>
              <a:t>Ipe</a:t>
            </a:r>
            <a:r>
              <a:rPr lang="en-US" dirty="0" smtClean="0">
                <a:latin typeface="Georgia" pitchFamily="18" charset="0"/>
              </a:rPr>
              <a:t> is the optimal choice for Decks.</a:t>
            </a:r>
          </a:p>
          <a:p>
            <a:r>
              <a:rPr lang="en-US" dirty="0" smtClean="0">
                <a:latin typeface="Georgia" pitchFamily="18" charset="0"/>
              </a:rPr>
              <a:t>Available in many sizes for immediate shipment.</a:t>
            </a:r>
          </a:p>
          <a:p>
            <a:r>
              <a:rPr lang="en-US" dirty="0" smtClean="0">
                <a:latin typeface="Georgia" pitchFamily="18" charset="0"/>
              </a:rPr>
              <a:t>When maintained, true color can sustain weathering.</a:t>
            </a:r>
          </a:p>
          <a:p>
            <a:r>
              <a:rPr lang="en-US" dirty="0" smtClean="0">
                <a:latin typeface="Georgia" pitchFamily="18" charset="0"/>
              </a:rPr>
              <a:t>Fire, moisture, insect resistant.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all" dirty="0" smtClean="0">
                <a:ln w="5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 smtClean="0">
                <a:latin typeface="Georgia" pitchFamily="18" charset="0"/>
              </a:rPr>
              <a:t>All Photos and Information </a:t>
            </a:r>
            <a:r>
              <a:rPr lang="en-US" sz="1800" dirty="0" smtClean="0">
                <a:latin typeface="Georgia" pitchFamily="18" charset="0"/>
              </a:rPr>
              <a:t>taken from </a:t>
            </a:r>
            <a:r>
              <a:rPr lang="en-US" sz="1800" dirty="0" smtClean="0">
                <a:latin typeface="Georgia" pitchFamily="18" charset="0"/>
                <a:hlinkClick r:id="rId2"/>
              </a:rPr>
              <a:t>http://exoticveneers.net</a:t>
            </a:r>
            <a:r>
              <a:rPr lang="en-US" sz="1800" dirty="0" smtClean="0">
                <a:latin typeface="Georgia" pitchFamily="18" charset="0"/>
              </a:rPr>
              <a:t> with permission from founder James Rogers.</a:t>
            </a:r>
            <a:br>
              <a:rPr lang="en-US" sz="1800" dirty="0" smtClean="0">
                <a:latin typeface="Georgia" pitchFamily="18" charset="0"/>
              </a:rPr>
            </a:br>
            <a:endParaRPr lang="en-US" sz="1800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YouTube video source: http://www.youtube.com/watch?v=SoQTpwnfg9k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 descr="C:\Documents and Settings\Katie Rogers\Local Settings\Temporary Internet Files\Content.IE5\4WMSGINA\MCj023224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5715000"/>
            <a:ext cx="701126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</p:sld>
</file>

<file path=ppt/theme/theme1.xml><?xml version="1.0" encoding="utf-8"?>
<a:theme xmlns:a="http://schemas.openxmlformats.org/drawingml/2006/main" name="Technic">
  <a:themeElements>
    <a:clrScheme name="Custom 2">
      <a:dk1>
        <a:srgbClr val="630000"/>
      </a:dk1>
      <a:lt1>
        <a:sysClr val="window" lastClr="FFFFFF"/>
      </a:lt1>
      <a:dk2>
        <a:srgbClr val="630000"/>
      </a:dk2>
      <a:lt2>
        <a:srgbClr val="D4D4D6"/>
      </a:lt2>
      <a:accent1>
        <a:srgbClr val="006600"/>
      </a:accent1>
      <a:accent2>
        <a:srgbClr val="006600"/>
      </a:accent2>
      <a:accent3>
        <a:srgbClr val="BFBFBF"/>
      </a:accent3>
      <a:accent4>
        <a:srgbClr val="630000"/>
      </a:accent4>
      <a:accent5>
        <a:srgbClr val="006600"/>
      </a:accent5>
      <a:accent6>
        <a:srgbClr val="9D9DA2"/>
      </a:accent6>
      <a:hlink>
        <a:srgbClr val="FFFFFF"/>
      </a:hlink>
      <a:folHlink>
        <a:srgbClr val="68000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</TotalTime>
  <Words>337</Words>
  <Application>Microsoft Office PowerPoint</Application>
  <PresentationFormat>On-screen Show (4:3)</PresentationFormat>
  <Paragraphs>74</Paragraphs>
  <Slides>9</Slides>
  <Notes>8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ROGERS SALES COMPANY</vt:lpstr>
      <vt:lpstr>Presentation Overview</vt:lpstr>
      <vt:lpstr>What is Ipe ?</vt:lpstr>
      <vt:lpstr>Slide 4</vt:lpstr>
      <vt:lpstr>Benefits of Ipe</vt:lpstr>
      <vt:lpstr>Maintenance </vt:lpstr>
      <vt:lpstr>Current Offerings</vt:lpstr>
      <vt:lpstr>Closing</vt:lpstr>
      <vt:lpstr>References</vt:lpstr>
    </vt:vector>
  </TitlesOfParts>
  <Company>SUNY CORTLAND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Memorial Library</dc:creator>
  <cp:lastModifiedBy>Labman</cp:lastModifiedBy>
  <cp:revision>31</cp:revision>
  <dcterms:created xsi:type="dcterms:W3CDTF">2009-10-14T22:50:59Z</dcterms:created>
  <dcterms:modified xsi:type="dcterms:W3CDTF">2009-12-10T20:06:50Z</dcterms:modified>
</cp:coreProperties>
</file>