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4"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14" autoAdjust="0"/>
    <p:restoredTop sz="91829" autoAdjust="0"/>
  </p:normalViewPr>
  <p:slideViewPr>
    <p:cSldViewPr>
      <p:cViewPr varScale="1">
        <p:scale>
          <a:sx n="67" d="100"/>
          <a:sy n="67" d="100"/>
        </p:scale>
        <p:origin x="-1290" y="-108"/>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US" dirty="0"/>
              <a:t>Knicks 2012 Starting 5 Field Goal Percentage</a:t>
            </a:r>
          </a:p>
        </c:rich>
      </c:tx>
      <c:layout/>
      <c:overlay val="0"/>
    </c:title>
    <c:autoTitleDeleted val="0"/>
    <c:plotArea>
      <c:layout>
        <c:manualLayout>
          <c:layoutTarget val="inner"/>
          <c:xMode val="edge"/>
          <c:yMode val="edge"/>
          <c:x val="0.17341221613602648"/>
          <c:y val="0.23765002891587705"/>
          <c:w val="0.42828583247746205"/>
          <c:h val="0.66783553538858487"/>
        </c:manualLayout>
      </c:layout>
      <c:pieChart>
        <c:varyColors val="1"/>
        <c:ser>
          <c:idx val="0"/>
          <c:order val="0"/>
          <c:tx>
            <c:strRef>
              <c:f>Sheet1!$B$1</c:f>
              <c:strCache>
                <c:ptCount val="1"/>
                <c:pt idx="0">
                  <c:v>Sales</c:v>
                </c:pt>
              </c:strCache>
            </c:strRef>
          </c:tx>
          <c:spPr>
            <a:scene3d>
              <a:camera prst="orthographicFront"/>
              <a:lightRig rig="threePt" dir="t">
                <a:rot lat="0" lon="0" rev="1200000"/>
              </a:lightRig>
            </a:scene3d>
            <a:sp3d>
              <a:bevelT w="63500" h="25400" prst="riblet"/>
            </a:sp3d>
          </c:spPr>
          <c:dPt>
            <c:idx val="1"/>
            <c:bubble3D val="0"/>
          </c:dPt>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howLegendKey val="0"/>
              <c:showVal val="1"/>
              <c:showCatName val="0"/>
              <c:showSerName val="0"/>
              <c:showPercent val="0"/>
              <c:showBubbleSize val="0"/>
            </c:dLbl>
            <c:showLegendKey val="0"/>
            <c:showVal val="0"/>
            <c:showCatName val="0"/>
            <c:showSerName val="0"/>
            <c:showPercent val="0"/>
            <c:showBubbleSize val="0"/>
          </c:dLbls>
          <c:cat>
            <c:strRef>
              <c:f>Sheet1!$A$2:$A$6</c:f>
              <c:strCache>
                <c:ptCount val="5"/>
                <c:pt idx="0">
                  <c:v>C. Anthony</c:v>
                </c:pt>
                <c:pt idx="1">
                  <c:v>R. Brewer</c:v>
                </c:pt>
                <c:pt idx="2">
                  <c:v>T. Chandler</c:v>
                </c:pt>
                <c:pt idx="3">
                  <c:v>J. Kidd</c:v>
                </c:pt>
                <c:pt idx="4">
                  <c:v>R. Felton</c:v>
                </c:pt>
              </c:strCache>
            </c:strRef>
          </c:cat>
          <c:val>
            <c:numRef>
              <c:f>Sheet1!$B$2:$B$6</c:f>
              <c:numCache>
                <c:formatCode>General</c:formatCode>
                <c:ptCount val="5"/>
                <c:pt idx="0">
                  <c:v>0.46300000000000002</c:v>
                </c:pt>
                <c:pt idx="1">
                  <c:v>0.48499999999999999</c:v>
                </c:pt>
                <c:pt idx="2">
                  <c:v>0.65600000000000003</c:v>
                </c:pt>
                <c:pt idx="3">
                  <c:v>0.52900000000000003</c:v>
                </c:pt>
                <c:pt idx="4">
                  <c:v>0.44600000000000001</c:v>
                </c:pt>
              </c:numCache>
            </c:numRef>
          </c:val>
        </c:ser>
        <c:dLbls>
          <c:showLegendKey val="0"/>
          <c:showVal val="0"/>
          <c:showCatName val="0"/>
          <c:showSerName val="0"/>
          <c:showPercent val="0"/>
          <c:showBubbleSize val="0"/>
          <c:showLeaderLines val="1"/>
        </c:dLbls>
        <c:firstSliceAng val="0"/>
      </c:pieChart>
      <c:spPr>
        <a:scene3d>
          <a:camera prst="orthographicFront"/>
          <a:lightRig rig="threePt" dir="t"/>
        </a:scene3d>
        <a:sp3d>
          <a:bevelT prst="convex"/>
        </a:sp3d>
      </c:spPr>
    </c:plotArea>
    <c:legend>
      <c:legendPos val="r"/>
      <c:layout>
        <c:manualLayout>
          <c:xMode val="edge"/>
          <c:yMode val="edge"/>
          <c:x val="0.73886012210430219"/>
          <c:y val="0.25582699408336668"/>
          <c:w val="0.25027031267830657"/>
          <c:h val="0.36594488188976376"/>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59745-4BCE-4E94-AC41-F0F22608022F}"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US"/>
        </a:p>
      </dgm:t>
    </dgm:pt>
    <dgm:pt modelId="{A24AC2A1-FFDD-4F67-8245-304659A1B60D}">
      <dgm:prSet phldrT="[Text]"/>
      <dgm:spPr/>
      <dgm:t>
        <a:bodyPr/>
        <a:lstStyle/>
        <a:p>
          <a:r>
            <a:rPr lang="en-US" b="1" dirty="0" smtClean="0">
              <a:effectLst>
                <a:glow rad="228600">
                  <a:schemeClr val="accent5">
                    <a:satMod val="175000"/>
                    <a:alpha val="40000"/>
                  </a:schemeClr>
                </a:glow>
              </a:effectLst>
            </a:rPr>
            <a:t>Head Coach: </a:t>
          </a:r>
          <a:r>
            <a:rPr lang="en-US" b="0" dirty="0" smtClean="0">
              <a:effectLst>
                <a:glow rad="228600">
                  <a:schemeClr val="accent5">
                    <a:satMod val="175000"/>
                    <a:alpha val="40000"/>
                  </a:schemeClr>
                </a:glow>
              </a:effectLst>
            </a:rPr>
            <a:t>Mike Woodson</a:t>
          </a:r>
          <a:endParaRPr lang="en-US" b="0" dirty="0">
            <a:effectLst>
              <a:glow rad="228600">
                <a:schemeClr val="accent5">
                  <a:satMod val="175000"/>
                  <a:alpha val="40000"/>
                </a:schemeClr>
              </a:glow>
            </a:effectLst>
          </a:endParaRPr>
        </a:p>
      </dgm:t>
    </dgm:pt>
    <dgm:pt modelId="{54395777-E5E2-4052-A682-07F9A91146F0}" type="parTrans" cxnId="{604DD0B2-9385-4D66-A859-09A3CE3C5451}">
      <dgm:prSet/>
      <dgm:spPr/>
      <dgm:t>
        <a:bodyPr/>
        <a:lstStyle/>
        <a:p>
          <a:endParaRPr lang="en-US">
            <a:effectLst>
              <a:glow rad="228600">
                <a:schemeClr val="accent5">
                  <a:satMod val="175000"/>
                  <a:alpha val="40000"/>
                </a:schemeClr>
              </a:glow>
            </a:effectLst>
          </a:endParaRPr>
        </a:p>
      </dgm:t>
    </dgm:pt>
    <dgm:pt modelId="{4EE7C3A8-412C-4198-A4C9-42105CD06EB8}" type="sibTrans" cxnId="{604DD0B2-9385-4D66-A859-09A3CE3C5451}">
      <dgm:prSet/>
      <dgm:spPr/>
      <dgm:t>
        <a:bodyPr/>
        <a:lstStyle/>
        <a:p>
          <a:endParaRPr lang="en-US">
            <a:effectLst>
              <a:glow rad="228600">
                <a:schemeClr val="accent5">
                  <a:satMod val="175000"/>
                  <a:alpha val="40000"/>
                </a:schemeClr>
              </a:glow>
            </a:effectLst>
          </a:endParaRPr>
        </a:p>
      </dgm:t>
    </dgm:pt>
    <dgm:pt modelId="{79092861-1D7E-4003-B48D-0242E01CD54F}">
      <dgm:prSet phldrT="[Text]"/>
      <dgm:spPr/>
      <dgm:t>
        <a:bodyPr/>
        <a:lstStyle/>
        <a:p>
          <a:r>
            <a:rPr lang="en-US" dirty="0" smtClean="0">
              <a:effectLst>
                <a:glow rad="228600">
                  <a:schemeClr val="accent5">
                    <a:satMod val="175000"/>
                    <a:alpha val="40000"/>
                  </a:schemeClr>
                </a:glow>
              </a:effectLst>
            </a:rPr>
            <a:t>Knicks Record Under: 26-9 </a:t>
          </a:r>
          <a:endParaRPr lang="en-US" dirty="0">
            <a:effectLst>
              <a:glow rad="228600">
                <a:schemeClr val="accent5">
                  <a:satMod val="175000"/>
                  <a:alpha val="40000"/>
                </a:schemeClr>
              </a:glow>
            </a:effectLst>
          </a:endParaRPr>
        </a:p>
      </dgm:t>
    </dgm:pt>
    <dgm:pt modelId="{4FEDCB70-0F3A-4F80-A5EC-2D035B842978}" type="parTrans" cxnId="{E06F4252-310B-44D5-8CAD-EE0B4D65FFAB}">
      <dgm:prSet/>
      <dgm:spPr/>
      <dgm:t>
        <a:bodyPr/>
        <a:lstStyle/>
        <a:p>
          <a:endParaRPr lang="en-US">
            <a:effectLst>
              <a:glow rad="228600">
                <a:schemeClr val="accent5">
                  <a:satMod val="175000"/>
                  <a:alpha val="40000"/>
                </a:schemeClr>
              </a:glow>
            </a:effectLst>
          </a:endParaRPr>
        </a:p>
      </dgm:t>
    </dgm:pt>
    <dgm:pt modelId="{015FE4AB-DC9B-43A9-9CB6-C3D6384BDEA2}" type="sibTrans" cxnId="{E06F4252-310B-44D5-8CAD-EE0B4D65FFAB}">
      <dgm:prSet/>
      <dgm:spPr/>
      <dgm:t>
        <a:bodyPr/>
        <a:lstStyle/>
        <a:p>
          <a:endParaRPr lang="en-US">
            <a:effectLst>
              <a:glow rad="228600">
                <a:schemeClr val="accent5">
                  <a:satMod val="175000"/>
                  <a:alpha val="40000"/>
                </a:schemeClr>
              </a:glow>
            </a:effectLst>
          </a:endParaRPr>
        </a:p>
      </dgm:t>
    </dgm:pt>
    <dgm:pt modelId="{A28FE05F-5D90-447C-ACF9-403C7BB3A22A}">
      <dgm:prSet phldrT="[Text]"/>
      <dgm:spPr/>
      <dgm:t>
        <a:bodyPr/>
        <a:lstStyle/>
        <a:p>
          <a:r>
            <a:rPr lang="en-US" b="1" dirty="0" smtClean="0">
              <a:effectLst>
                <a:glow rad="228600">
                  <a:schemeClr val="accent5">
                    <a:satMod val="175000"/>
                    <a:alpha val="40000"/>
                  </a:schemeClr>
                </a:glow>
              </a:effectLst>
            </a:rPr>
            <a:t>Assistant Coach: </a:t>
          </a:r>
          <a:r>
            <a:rPr lang="en-US" b="0" dirty="0" smtClean="0">
              <a:effectLst>
                <a:glow rad="228600">
                  <a:schemeClr val="accent5">
                    <a:satMod val="175000"/>
                    <a:alpha val="40000"/>
                  </a:schemeClr>
                </a:glow>
              </a:effectLst>
            </a:rPr>
            <a:t>Herb Williams</a:t>
          </a:r>
          <a:endParaRPr lang="en-US" dirty="0">
            <a:effectLst>
              <a:glow rad="228600">
                <a:schemeClr val="accent5">
                  <a:satMod val="175000"/>
                  <a:alpha val="40000"/>
                </a:schemeClr>
              </a:glow>
            </a:effectLst>
          </a:endParaRPr>
        </a:p>
      </dgm:t>
    </dgm:pt>
    <dgm:pt modelId="{337F449C-DABE-4668-A077-767C008311DF}" type="parTrans" cxnId="{B2BBDF5F-2EC2-4113-9889-227B19217DAE}">
      <dgm:prSet/>
      <dgm:spPr/>
      <dgm:t>
        <a:bodyPr/>
        <a:lstStyle/>
        <a:p>
          <a:endParaRPr lang="en-US">
            <a:effectLst>
              <a:glow rad="228600">
                <a:schemeClr val="accent5">
                  <a:satMod val="175000"/>
                  <a:alpha val="40000"/>
                </a:schemeClr>
              </a:glow>
            </a:effectLst>
          </a:endParaRPr>
        </a:p>
      </dgm:t>
    </dgm:pt>
    <dgm:pt modelId="{BE4F9F99-C823-4F48-83C8-6088A494AF1F}" type="sibTrans" cxnId="{B2BBDF5F-2EC2-4113-9889-227B19217DAE}">
      <dgm:prSet/>
      <dgm:spPr/>
      <dgm:t>
        <a:bodyPr/>
        <a:lstStyle/>
        <a:p>
          <a:endParaRPr lang="en-US">
            <a:effectLst>
              <a:glow rad="228600">
                <a:schemeClr val="accent5">
                  <a:satMod val="175000"/>
                  <a:alpha val="40000"/>
                </a:schemeClr>
              </a:glow>
            </a:effectLst>
          </a:endParaRPr>
        </a:p>
      </dgm:t>
    </dgm:pt>
    <dgm:pt modelId="{FA91CC6C-BCC4-432E-83AE-4E0F7E0FB238}">
      <dgm:prSet phldrT="[Text]"/>
      <dgm:spPr/>
      <dgm:t>
        <a:bodyPr/>
        <a:lstStyle/>
        <a:p>
          <a:r>
            <a:rPr lang="en-US" b="1" dirty="0" smtClean="0">
              <a:effectLst>
                <a:glow rad="228600">
                  <a:schemeClr val="accent5">
                    <a:satMod val="175000"/>
                    <a:alpha val="40000"/>
                  </a:schemeClr>
                </a:glow>
              </a:effectLst>
            </a:rPr>
            <a:t>Assistant Coach</a:t>
          </a:r>
          <a:r>
            <a:rPr lang="en-US" dirty="0" smtClean="0">
              <a:effectLst>
                <a:glow rad="228600">
                  <a:schemeClr val="accent5">
                    <a:satMod val="175000"/>
                    <a:alpha val="40000"/>
                  </a:schemeClr>
                </a:glow>
              </a:effectLst>
            </a:rPr>
            <a:t>: Darrell Walker</a:t>
          </a:r>
          <a:endParaRPr lang="en-US" dirty="0">
            <a:effectLst>
              <a:glow rad="228600">
                <a:schemeClr val="accent5">
                  <a:satMod val="175000"/>
                  <a:alpha val="40000"/>
                </a:schemeClr>
              </a:glow>
            </a:effectLst>
          </a:endParaRPr>
        </a:p>
      </dgm:t>
    </dgm:pt>
    <dgm:pt modelId="{A4F5B593-B901-4784-806E-D1787CB6A9E5}" type="parTrans" cxnId="{6AAF0A1E-3454-4BB2-B6AB-85758416A801}">
      <dgm:prSet/>
      <dgm:spPr/>
      <dgm:t>
        <a:bodyPr/>
        <a:lstStyle/>
        <a:p>
          <a:endParaRPr lang="en-US">
            <a:effectLst>
              <a:glow rad="228600">
                <a:schemeClr val="accent5">
                  <a:satMod val="175000"/>
                  <a:alpha val="40000"/>
                </a:schemeClr>
              </a:glow>
            </a:effectLst>
          </a:endParaRPr>
        </a:p>
      </dgm:t>
    </dgm:pt>
    <dgm:pt modelId="{DEC97E99-05E0-4F41-8E56-2D6286BAC149}" type="sibTrans" cxnId="{6AAF0A1E-3454-4BB2-B6AB-85758416A801}">
      <dgm:prSet/>
      <dgm:spPr/>
      <dgm:t>
        <a:bodyPr/>
        <a:lstStyle/>
        <a:p>
          <a:endParaRPr lang="en-US">
            <a:effectLst>
              <a:glow rad="228600">
                <a:schemeClr val="accent5">
                  <a:satMod val="175000"/>
                  <a:alpha val="40000"/>
                </a:schemeClr>
              </a:glow>
            </a:effectLst>
          </a:endParaRPr>
        </a:p>
      </dgm:t>
    </dgm:pt>
    <dgm:pt modelId="{DE1BC406-56FD-4066-ADAF-C7CD64FFA624}">
      <dgm:prSet phldrT="[Text]"/>
      <dgm:spPr/>
      <dgm:t>
        <a:bodyPr/>
        <a:lstStyle/>
        <a:p>
          <a:r>
            <a:rPr lang="en-US" dirty="0" smtClean="0">
              <a:effectLst>
                <a:glow rad="228600">
                  <a:schemeClr val="accent5">
                    <a:satMod val="175000"/>
                    <a:alpha val="40000"/>
                  </a:schemeClr>
                </a:glow>
              </a:effectLst>
            </a:rPr>
            <a:t>Coach from 2011-Present</a:t>
          </a:r>
          <a:endParaRPr lang="en-US" dirty="0">
            <a:effectLst>
              <a:glow rad="228600">
                <a:schemeClr val="accent5">
                  <a:satMod val="175000"/>
                  <a:alpha val="40000"/>
                </a:schemeClr>
              </a:glow>
            </a:effectLst>
          </a:endParaRPr>
        </a:p>
      </dgm:t>
    </dgm:pt>
    <dgm:pt modelId="{1B4EA434-FACC-4486-84B9-C4BE3F8F22AC}" type="parTrans" cxnId="{4051A324-5D1A-4EA4-9ECD-98666851C178}">
      <dgm:prSet/>
      <dgm:spPr/>
      <dgm:t>
        <a:bodyPr/>
        <a:lstStyle/>
        <a:p>
          <a:endParaRPr lang="en-US">
            <a:effectLst>
              <a:glow rad="228600">
                <a:schemeClr val="accent5">
                  <a:satMod val="175000"/>
                  <a:alpha val="40000"/>
                </a:schemeClr>
              </a:glow>
            </a:effectLst>
          </a:endParaRPr>
        </a:p>
      </dgm:t>
    </dgm:pt>
    <dgm:pt modelId="{0860FE6A-86BD-4A5D-A6B8-47E668A18627}" type="sibTrans" cxnId="{4051A324-5D1A-4EA4-9ECD-98666851C178}">
      <dgm:prSet/>
      <dgm:spPr/>
      <dgm:t>
        <a:bodyPr/>
        <a:lstStyle/>
        <a:p>
          <a:endParaRPr lang="en-US">
            <a:effectLst>
              <a:glow rad="228600">
                <a:schemeClr val="accent5">
                  <a:satMod val="175000"/>
                  <a:alpha val="40000"/>
                </a:schemeClr>
              </a:glow>
            </a:effectLst>
          </a:endParaRPr>
        </a:p>
      </dgm:t>
    </dgm:pt>
    <dgm:pt modelId="{AEC444E8-5CCD-40DA-9106-706C187FBD3D}">
      <dgm:prSet/>
      <dgm:spPr/>
      <dgm:t>
        <a:bodyPr/>
        <a:lstStyle/>
        <a:p>
          <a:r>
            <a:rPr lang="en-US" b="1" dirty="0" smtClean="0">
              <a:effectLst>
                <a:glow rad="228600">
                  <a:schemeClr val="accent5">
                    <a:satMod val="175000"/>
                    <a:alpha val="40000"/>
                  </a:schemeClr>
                </a:glow>
              </a:effectLst>
            </a:rPr>
            <a:t>Assistant Coach: </a:t>
          </a:r>
          <a:r>
            <a:rPr lang="en-US" dirty="0" smtClean="0">
              <a:effectLst>
                <a:glow rad="228600">
                  <a:schemeClr val="accent5">
                    <a:satMod val="175000"/>
                    <a:alpha val="40000"/>
                  </a:schemeClr>
                </a:glow>
              </a:effectLst>
            </a:rPr>
            <a:t>Jim Todd</a:t>
          </a:r>
          <a:endParaRPr lang="en-US" dirty="0">
            <a:effectLst>
              <a:glow rad="228600">
                <a:schemeClr val="accent5">
                  <a:satMod val="175000"/>
                  <a:alpha val="40000"/>
                </a:schemeClr>
              </a:glow>
            </a:effectLst>
          </a:endParaRPr>
        </a:p>
      </dgm:t>
    </dgm:pt>
    <dgm:pt modelId="{D91A9423-9EAE-4A17-A888-035CE79B049F}" type="parTrans" cxnId="{1A6A9957-33BB-4902-BBD2-F745BE9536C4}">
      <dgm:prSet/>
      <dgm:spPr/>
      <dgm:t>
        <a:bodyPr/>
        <a:lstStyle/>
        <a:p>
          <a:endParaRPr lang="en-US">
            <a:effectLst>
              <a:glow rad="228600">
                <a:schemeClr val="accent5">
                  <a:satMod val="175000"/>
                  <a:alpha val="40000"/>
                </a:schemeClr>
              </a:glow>
            </a:effectLst>
          </a:endParaRPr>
        </a:p>
      </dgm:t>
    </dgm:pt>
    <dgm:pt modelId="{5B4FBBF7-1E99-41D8-9989-4D6125464610}" type="sibTrans" cxnId="{1A6A9957-33BB-4902-BBD2-F745BE9536C4}">
      <dgm:prSet/>
      <dgm:spPr/>
      <dgm:t>
        <a:bodyPr/>
        <a:lstStyle/>
        <a:p>
          <a:endParaRPr lang="en-US">
            <a:effectLst>
              <a:glow rad="228600">
                <a:schemeClr val="accent5">
                  <a:satMod val="175000"/>
                  <a:alpha val="40000"/>
                </a:schemeClr>
              </a:glow>
            </a:effectLst>
          </a:endParaRPr>
        </a:p>
      </dgm:t>
    </dgm:pt>
    <dgm:pt modelId="{8E202229-151F-42C4-A736-B798942C489E}" type="pres">
      <dgm:prSet presAssocID="{5A059745-4BCE-4E94-AC41-F0F22608022F}" presName="linear" presStyleCnt="0">
        <dgm:presLayoutVars>
          <dgm:dir/>
          <dgm:resizeHandles val="exact"/>
        </dgm:presLayoutVars>
      </dgm:prSet>
      <dgm:spPr/>
      <dgm:t>
        <a:bodyPr/>
        <a:lstStyle/>
        <a:p>
          <a:endParaRPr lang="en-US"/>
        </a:p>
      </dgm:t>
    </dgm:pt>
    <dgm:pt modelId="{8DEFD9C3-7D17-4EE8-A3E5-669449E33B7F}" type="pres">
      <dgm:prSet presAssocID="{A24AC2A1-FFDD-4F67-8245-304659A1B60D}" presName="comp" presStyleCnt="0"/>
      <dgm:spPr/>
      <dgm:t>
        <a:bodyPr/>
        <a:lstStyle/>
        <a:p>
          <a:endParaRPr lang="en-US"/>
        </a:p>
      </dgm:t>
    </dgm:pt>
    <dgm:pt modelId="{11B6BAA0-A182-4D20-BAFB-E48E1609A668}" type="pres">
      <dgm:prSet presAssocID="{A24AC2A1-FFDD-4F67-8245-304659A1B60D}" presName="box" presStyleLbl="node1" presStyleIdx="0" presStyleCnt="4"/>
      <dgm:spPr/>
      <dgm:t>
        <a:bodyPr/>
        <a:lstStyle/>
        <a:p>
          <a:endParaRPr lang="en-US"/>
        </a:p>
      </dgm:t>
    </dgm:pt>
    <dgm:pt modelId="{D741473C-0338-4B57-B4BA-02883FEC754B}" type="pres">
      <dgm:prSet presAssocID="{A24AC2A1-FFDD-4F67-8245-304659A1B60D}" presName="img"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7311AA83-8B2C-467A-A87D-30F9B532CEDC}" type="pres">
      <dgm:prSet presAssocID="{A24AC2A1-FFDD-4F67-8245-304659A1B60D}" presName="text" presStyleLbl="node1" presStyleIdx="0" presStyleCnt="4">
        <dgm:presLayoutVars>
          <dgm:bulletEnabled val="1"/>
        </dgm:presLayoutVars>
      </dgm:prSet>
      <dgm:spPr/>
      <dgm:t>
        <a:bodyPr/>
        <a:lstStyle/>
        <a:p>
          <a:endParaRPr lang="en-US"/>
        </a:p>
      </dgm:t>
    </dgm:pt>
    <dgm:pt modelId="{35AC6FB4-47EE-4974-9C1E-C9BA2CEBFDF7}" type="pres">
      <dgm:prSet presAssocID="{4EE7C3A8-412C-4198-A4C9-42105CD06EB8}" presName="spacer" presStyleCnt="0"/>
      <dgm:spPr/>
      <dgm:t>
        <a:bodyPr/>
        <a:lstStyle/>
        <a:p>
          <a:endParaRPr lang="en-US"/>
        </a:p>
      </dgm:t>
    </dgm:pt>
    <dgm:pt modelId="{248DE720-4C42-449F-B4D9-73D655AC58A4}" type="pres">
      <dgm:prSet presAssocID="{A28FE05F-5D90-447C-ACF9-403C7BB3A22A}" presName="comp" presStyleCnt="0"/>
      <dgm:spPr/>
      <dgm:t>
        <a:bodyPr/>
        <a:lstStyle/>
        <a:p>
          <a:endParaRPr lang="en-US"/>
        </a:p>
      </dgm:t>
    </dgm:pt>
    <dgm:pt modelId="{FBC30844-30D5-4514-B3F0-2895EB884F36}" type="pres">
      <dgm:prSet presAssocID="{A28FE05F-5D90-447C-ACF9-403C7BB3A22A}" presName="box" presStyleLbl="node1" presStyleIdx="1" presStyleCnt="4"/>
      <dgm:spPr/>
      <dgm:t>
        <a:bodyPr/>
        <a:lstStyle/>
        <a:p>
          <a:endParaRPr lang="en-US"/>
        </a:p>
      </dgm:t>
    </dgm:pt>
    <dgm:pt modelId="{6D386783-7099-4819-9AEE-32ACE62143EC}" type="pres">
      <dgm:prSet presAssocID="{A28FE05F-5D90-447C-ACF9-403C7BB3A22A}" presName="img"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18DE5BA8-0156-4148-AD31-3F266F5F88CA}" type="pres">
      <dgm:prSet presAssocID="{A28FE05F-5D90-447C-ACF9-403C7BB3A22A}" presName="text" presStyleLbl="node1" presStyleIdx="1" presStyleCnt="4">
        <dgm:presLayoutVars>
          <dgm:bulletEnabled val="1"/>
        </dgm:presLayoutVars>
      </dgm:prSet>
      <dgm:spPr/>
      <dgm:t>
        <a:bodyPr/>
        <a:lstStyle/>
        <a:p>
          <a:endParaRPr lang="en-US"/>
        </a:p>
      </dgm:t>
    </dgm:pt>
    <dgm:pt modelId="{153FBAD5-8530-4B7D-ACBB-85A891AC8216}" type="pres">
      <dgm:prSet presAssocID="{BE4F9F99-C823-4F48-83C8-6088A494AF1F}" presName="spacer" presStyleCnt="0"/>
      <dgm:spPr/>
      <dgm:t>
        <a:bodyPr/>
        <a:lstStyle/>
        <a:p>
          <a:endParaRPr lang="en-US"/>
        </a:p>
      </dgm:t>
    </dgm:pt>
    <dgm:pt modelId="{12CEE8E2-4AA9-49BC-888B-2B1A4A7A5209}" type="pres">
      <dgm:prSet presAssocID="{FA91CC6C-BCC4-432E-83AE-4E0F7E0FB238}" presName="comp" presStyleCnt="0"/>
      <dgm:spPr/>
      <dgm:t>
        <a:bodyPr/>
        <a:lstStyle/>
        <a:p>
          <a:endParaRPr lang="en-US"/>
        </a:p>
      </dgm:t>
    </dgm:pt>
    <dgm:pt modelId="{9F79CAE2-29BD-4789-BF39-6C7BB34DD6D2}" type="pres">
      <dgm:prSet presAssocID="{FA91CC6C-BCC4-432E-83AE-4E0F7E0FB238}" presName="box" presStyleLbl="node1" presStyleIdx="2" presStyleCnt="4" custLinFactNeighborY="2000"/>
      <dgm:spPr/>
      <dgm:t>
        <a:bodyPr/>
        <a:lstStyle/>
        <a:p>
          <a:endParaRPr lang="en-US"/>
        </a:p>
      </dgm:t>
    </dgm:pt>
    <dgm:pt modelId="{1E21FECC-E08C-4E5C-93F9-8095DC367A4B}" type="pres">
      <dgm:prSet presAssocID="{FA91CC6C-BCC4-432E-83AE-4E0F7E0FB238}" presName="img" presStyleLbl="fgImgPlace1" presStyleIdx="2" presStyleCnt="4"/>
      <dgm:spPr>
        <a:blipFill rotWithShape="1">
          <a:blip xmlns:r="http://schemas.openxmlformats.org/officeDocument/2006/relationships" r:embed="rId3"/>
          <a:stretch>
            <a:fillRect/>
          </a:stretch>
        </a:blipFill>
      </dgm:spPr>
      <dgm:t>
        <a:bodyPr/>
        <a:lstStyle/>
        <a:p>
          <a:endParaRPr lang="en-US"/>
        </a:p>
      </dgm:t>
    </dgm:pt>
    <dgm:pt modelId="{AB2BBF02-10E0-4F78-8031-BC03D490A560}" type="pres">
      <dgm:prSet presAssocID="{FA91CC6C-BCC4-432E-83AE-4E0F7E0FB238}" presName="text" presStyleLbl="node1" presStyleIdx="2" presStyleCnt="4">
        <dgm:presLayoutVars>
          <dgm:bulletEnabled val="1"/>
        </dgm:presLayoutVars>
      </dgm:prSet>
      <dgm:spPr/>
      <dgm:t>
        <a:bodyPr/>
        <a:lstStyle/>
        <a:p>
          <a:endParaRPr lang="en-US"/>
        </a:p>
      </dgm:t>
    </dgm:pt>
    <dgm:pt modelId="{6C27E8F4-A673-4734-A4E5-FBE53CEE3F54}" type="pres">
      <dgm:prSet presAssocID="{DEC97E99-05E0-4F41-8E56-2D6286BAC149}" presName="spacer" presStyleCnt="0"/>
      <dgm:spPr/>
    </dgm:pt>
    <dgm:pt modelId="{66E551C1-E43F-4FA7-B7B0-903A460AE0E6}" type="pres">
      <dgm:prSet presAssocID="{AEC444E8-5CCD-40DA-9106-706C187FBD3D}" presName="comp" presStyleCnt="0"/>
      <dgm:spPr/>
    </dgm:pt>
    <dgm:pt modelId="{6D480F9F-E540-4532-96A9-654F7DF7F826}" type="pres">
      <dgm:prSet presAssocID="{AEC444E8-5CCD-40DA-9106-706C187FBD3D}" presName="box" presStyleLbl="node1" presStyleIdx="3" presStyleCnt="4"/>
      <dgm:spPr/>
      <dgm:t>
        <a:bodyPr/>
        <a:lstStyle/>
        <a:p>
          <a:endParaRPr lang="en-US"/>
        </a:p>
      </dgm:t>
    </dgm:pt>
    <dgm:pt modelId="{C9A9F614-07F0-4643-BF21-DCCB781F159E}" type="pres">
      <dgm:prSet presAssocID="{AEC444E8-5CCD-40DA-9106-706C187FBD3D}" presName="img" presStyleLbl="fgImgPlace1" presStyleIdx="3" presStyleCnt="4"/>
      <dgm:spPr>
        <a:blipFill rotWithShape="1">
          <a:blip xmlns:r="http://schemas.openxmlformats.org/officeDocument/2006/relationships" r:embed="rId4"/>
          <a:stretch>
            <a:fillRect/>
          </a:stretch>
        </a:blipFill>
      </dgm:spPr>
      <dgm:t>
        <a:bodyPr/>
        <a:lstStyle/>
        <a:p>
          <a:endParaRPr lang="en-US"/>
        </a:p>
      </dgm:t>
    </dgm:pt>
    <dgm:pt modelId="{4821752B-7EA4-4760-8EB1-A18E57BCB68A}" type="pres">
      <dgm:prSet presAssocID="{AEC444E8-5CCD-40DA-9106-706C187FBD3D}" presName="text" presStyleLbl="node1" presStyleIdx="3" presStyleCnt="4">
        <dgm:presLayoutVars>
          <dgm:bulletEnabled val="1"/>
        </dgm:presLayoutVars>
      </dgm:prSet>
      <dgm:spPr/>
      <dgm:t>
        <a:bodyPr/>
        <a:lstStyle/>
        <a:p>
          <a:endParaRPr lang="en-US"/>
        </a:p>
      </dgm:t>
    </dgm:pt>
  </dgm:ptLst>
  <dgm:cxnLst>
    <dgm:cxn modelId="{EC72D73B-3FF9-4022-87CC-B252816E5ECD}" type="presOf" srcId="{A28FE05F-5D90-447C-ACF9-403C7BB3A22A}" destId="{18DE5BA8-0156-4148-AD31-3F266F5F88CA}" srcOrd="1" destOrd="0" presId="urn:microsoft.com/office/officeart/2005/8/layout/vList4"/>
    <dgm:cxn modelId="{7180AA86-9329-4D96-ABF5-758DC3761659}" type="presOf" srcId="{A24AC2A1-FFDD-4F67-8245-304659A1B60D}" destId="{11B6BAA0-A182-4D20-BAFB-E48E1609A668}" srcOrd="0" destOrd="0" presId="urn:microsoft.com/office/officeart/2005/8/layout/vList4"/>
    <dgm:cxn modelId="{424C548B-DBE0-48F7-838A-19F721C80349}" type="presOf" srcId="{FA91CC6C-BCC4-432E-83AE-4E0F7E0FB238}" destId="{9F79CAE2-29BD-4789-BF39-6C7BB34DD6D2}" srcOrd="0" destOrd="0" presId="urn:microsoft.com/office/officeart/2005/8/layout/vList4"/>
    <dgm:cxn modelId="{B2BBDF5F-2EC2-4113-9889-227B19217DAE}" srcId="{5A059745-4BCE-4E94-AC41-F0F22608022F}" destId="{A28FE05F-5D90-447C-ACF9-403C7BB3A22A}" srcOrd="1" destOrd="0" parTransId="{337F449C-DABE-4668-A077-767C008311DF}" sibTransId="{BE4F9F99-C823-4F48-83C8-6088A494AF1F}"/>
    <dgm:cxn modelId="{FC81E014-0004-4FFD-8B13-07EDC6CAE1E7}" type="presOf" srcId="{A24AC2A1-FFDD-4F67-8245-304659A1B60D}" destId="{7311AA83-8B2C-467A-A87D-30F9B532CEDC}" srcOrd="1" destOrd="0" presId="urn:microsoft.com/office/officeart/2005/8/layout/vList4"/>
    <dgm:cxn modelId="{BB3C5463-E3A3-4848-BB3C-34BA8786DDE7}" type="presOf" srcId="{FA91CC6C-BCC4-432E-83AE-4E0F7E0FB238}" destId="{AB2BBF02-10E0-4F78-8031-BC03D490A560}" srcOrd="1" destOrd="0" presId="urn:microsoft.com/office/officeart/2005/8/layout/vList4"/>
    <dgm:cxn modelId="{AEB363F3-D5B6-4C34-82F4-9047A18B8791}" type="presOf" srcId="{5A059745-4BCE-4E94-AC41-F0F22608022F}" destId="{8E202229-151F-42C4-A736-B798942C489E}" srcOrd="0" destOrd="0" presId="urn:microsoft.com/office/officeart/2005/8/layout/vList4"/>
    <dgm:cxn modelId="{00566A3A-FCD3-4765-B1AD-A8A6EE899E19}" type="presOf" srcId="{AEC444E8-5CCD-40DA-9106-706C187FBD3D}" destId="{4821752B-7EA4-4760-8EB1-A18E57BCB68A}" srcOrd="1" destOrd="0" presId="urn:microsoft.com/office/officeart/2005/8/layout/vList4"/>
    <dgm:cxn modelId="{E06F4252-310B-44D5-8CAD-EE0B4D65FFAB}" srcId="{A24AC2A1-FFDD-4F67-8245-304659A1B60D}" destId="{79092861-1D7E-4003-B48D-0242E01CD54F}" srcOrd="0" destOrd="0" parTransId="{4FEDCB70-0F3A-4F80-A5EC-2D035B842978}" sibTransId="{015FE4AB-DC9B-43A9-9CB6-C3D6384BDEA2}"/>
    <dgm:cxn modelId="{B93DAC8C-A302-4F24-A6CB-9F51818E6469}" type="presOf" srcId="{A28FE05F-5D90-447C-ACF9-403C7BB3A22A}" destId="{FBC30844-30D5-4514-B3F0-2895EB884F36}" srcOrd="0" destOrd="0" presId="urn:microsoft.com/office/officeart/2005/8/layout/vList4"/>
    <dgm:cxn modelId="{07729EF1-A49F-40D7-9588-498A16CD3EA2}" type="presOf" srcId="{DE1BC406-56FD-4066-ADAF-C7CD64FFA624}" destId="{7311AA83-8B2C-467A-A87D-30F9B532CEDC}" srcOrd="1" destOrd="2" presId="urn:microsoft.com/office/officeart/2005/8/layout/vList4"/>
    <dgm:cxn modelId="{A406C095-3F70-4BF1-97CB-370F8F56197C}" type="presOf" srcId="{79092861-1D7E-4003-B48D-0242E01CD54F}" destId="{7311AA83-8B2C-467A-A87D-30F9B532CEDC}" srcOrd="1" destOrd="1" presId="urn:microsoft.com/office/officeart/2005/8/layout/vList4"/>
    <dgm:cxn modelId="{C84BE266-47D9-4769-8CF5-BB3CA6B7B430}" type="presOf" srcId="{AEC444E8-5CCD-40DA-9106-706C187FBD3D}" destId="{6D480F9F-E540-4532-96A9-654F7DF7F826}" srcOrd="0" destOrd="0" presId="urn:microsoft.com/office/officeart/2005/8/layout/vList4"/>
    <dgm:cxn modelId="{F7996A39-E6D6-4450-8EF5-CF4362A24C7A}" type="presOf" srcId="{DE1BC406-56FD-4066-ADAF-C7CD64FFA624}" destId="{11B6BAA0-A182-4D20-BAFB-E48E1609A668}" srcOrd="0" destOrd="2" presId="urn:microsoft.com/office/officeart/2005/8/layout/vList4"/>
    <dgm:cxn modelId="{3C317170-9B6B-4849-AD46-3C4267A39329}" type="presOf" srcId="{79092861-1D7E-4003-B48D-0242E01CD54F}" destId="{11B6BAA0-A182-4D20-BAFB-E48E1609A668}" srcOrd="0" destOrd="1" presId="urn:microsoft.com/office/officeart/2005/8/layout/vList4"/>
    <dgm:cxn modelId="{604DD0B2-9385-4D66-A859-09A3CE3C5451}" srcId="{5A059745-4BCE-4E94-AC41-F0F22608022F}" destId="{A24AC2A1-FFDD-4F67-8245-304659A1B60D}" srcOrd="0" destOrd="0" parTransId="{54395777-E5E2-4052-A682-07F9A91146F0}" sibTransId="{4EE7C3A8-412C-4198-A4C9-42105CD06EB8}"/>
    <dgm:cxn modelId="{6AAF0A1E-3454-4BB2-B6AB-85758416A801}" srcId="{5A059745-4BCE-4E94-AC41-F0F22608022F}" destId="{FA91CC6C-BCC4-432E-83AE-4E0F7E0FB238}" srcOrd="2" destOrd="0" parTransId="{A4F5B593-B901-4784-806E-D1787CB6A9E5}" sibTransId="{DEC97E99-05E0-4F41-8E56-2D6286BAC149}"/>
    <dgm:cxn modelId="{4051A324-5D1A-4EA4-9ECD-98666851C178}" srcId="{A24AC2A1-FFDD-4F67-8245-304659A1B60D}" destId="{DE1BC406-56FD-4066-ADAF-C7CD64FFA624}" srcOrd="1" destOrd="0" parTransId="{1B4EA434-FACC-4486-84B9-C4BE3F8F22AC}" sibTransId="{0860FE6A-86BD-4A5D-A6B8-47E668A18627}"/>
    <dgm:cxn modelId="{1A6A9957-33BB-4902-BBD2-F745BE9536C4}" srcId="{5A059745-4BCE-4E94-AC41-F0F22608022F}" destId="{AEC444E8-5CCD-40DA-9106-706C187FBD3D}" srcOrd="3" destOrd="0" parTransId="{D91A9423-9EAE-4A17-A888-035CE79B049F}" sibTransId="{5B4FBBF7-1E99-41D8-9989-4D6125464610}"/>
    <dgm:cxn modelId="{CCD71A79-D1FA-4704-885E-AEDF1FF94881}" type="presParOf" srcId="{8E202229-151F-42C4-A736-B798942C489E}" destId="{8DEFD9C3-7D17-4EE8-A3E5-669449E33B7F}" srcOrd="0" destOrd="0" presId="urn:microsoft.com/office/officeart/2005/8/layout/vList4"/>
    <dgm:cxn modelId="{5FB62B91-D03C-4A3B-99FC-3610C47A245B}" type="presParOf" srcId="{8DEFD9C3-7D17-4EE8-A3E5-669449E33B7F}" destId="{11B6BAA0-A182-4D20-BAFB-E48E1609A668}" srcOrd="0" destOrd="0" presId="urn:microsoft.com/office/officeart/2005/8/layout/vList4"/>
    <dgm:cxn modelId="{A463A112-D8A3-4CE5-9AAE-F967AFC75878}" type="presParOf" srcId="{8DEFD9C3-7D17-4EE8-A3E5-669449E33B7F}" destId="{D741473C-0338-4B57-B4BA-02883FEC754B}" srcOrd="1" destOrd="0" presId="urn:microsoft.com/office/officeart/2005/8/layout/vList4"/>
    <dgm:cxn modelId="{DB38CFA6-A29E-4060-9F94-DBBF2FC5AB9B}" type="presParOf" srcId="{8DEFD9C3-7D17-4EE8-A3E5-669449E33B7F}" destId="{7311AA83-8B2C-467A-A87D-30F9B532CEDC}" srcOrd="2" destOrd="0" presId="urn:microsoft.com/office/officeart/2005/8/layout/vList4"/>
    <dgm:cxn modelId="{1E5DDC36-B057-4D67-819E-9EBFDAC70AFD}" type="presParOf" srcId="{8E202229-151F-42C4-A736-B798942C489E}" destId="{35AC6FB4-47EE-4974-9C1E-C9BA2CEBFDF7}" srcOrd="1" destOrd="0" presId="urn:microsoft.com/office/officeart/2005/8/layout/vList4"/>
    <dgm:cxn modelId="{C98BD8A0-845E-4B9B-9813-2D3762CF6334}" type="presParOf" srcId="{8E202229-151F-42C4-A736-B798942C489E}" destId="{248DE720-4C42-449F-B4D9-73D655AC58A4}" srcOrd="2" destOrd="0" presId="urn:microsoft.com/office/officeart/2005/8/layout/vList4"/>
    <dgm:cxn modelId="{E12BB3DF-D8CD-4113-A84E-CCC97872C2EE}" type="presParOf" srcId="{248DE720-4C42-449F-B4D9-73D655AC58A4}" destId="{FBC30844-30D5-4514-B3F0-2895EB884F36}" srcOrd="0" destOrd="0" presId="urn:microsoft.com/office/officeart/2005/8/layout/vList4"/>
    <dgm:cxn modelId="{613D6ACA-AC59-43C3-8027-07088F24C24E}" type="presParOf" srcId="{248DE720-4C42-449F-B4D9-73D655AC58A4}" destId="{6D386783-7099-4819-9AEE-32ACE62143EC}" srcOrd="1" destOrd="0" presId="urn:microsoft.com/office/officeart/2005/8/layout/vList4"/>
    <dgm:cxn modelId="{973D4E9B-583A-4BD3-B693-C8503F1B4ABC}" type="presParOf" srcId="{248DE720-4C42-449F-B4D9-73D655AC58A4}" destId="{18DE5BA8-0156-4148-AD31-3F266F5F88CA}" srcOrd="2" destOrd="0" presId="urn:microsoft.com/office/officeart/2005/8/layout/vList4"/>
    <dgm:cxn modelId="{B9DEB2D3-7330-450E-9255-C48D62A2C096}" type="presParOf" srcId="{8E202229-151F-42C4-A736-B798942C489E}" destId="{153FBAD5-8530-4B7D-ACBB-85A891AC8216}" srcOrd="3" destOrd="0" presId="urn:microsoft.com/office/officeart/2005/8/layout/vList4"/>
    <dgm:cxn modelId="{1B918804-7A57-483C-A2D0-514B8DD96C96}" type="presParOf" srcId="{8E202229-151F-42C4-A736-B798942C489E}" destId="{12CEE8E2-4AA9-49BC-888B-2B1A4A7A5209}" srcOrd="4" destOrd="0" presId="urn:microsoft.com/office/officeart/2005/8/layout/vList4"/>
    <dgm:cxn modelId="{347B9509-4BAC-4466-9AC0-54029452A61C}" type="presParOf" srcId="{12CEE8E2-4AA9-49BC-888B-2B1A4A7A5209}" destId="{9F79CAE2-29BD-4789-BF39-6C7BB34DD6D2}" srcOrd="0" destOrd="0" presId="urn:microsoft.com/office/officeart/2005/8/layout/vList4"/>
    <dgm:cxn modelId="{15039099-4AF2-4623-8217-F5D2814A1534}" type="presParOf" srcId="{12CEE8E2-4AA9-49BC-888B-2B1A4A7A5209}" destId="{1E21FECC-E08C-4E5C-93F9-8095DC367A4B}" srcOrd="1" destOrd="0" presId="urn:microsoft.com/office/officeart/2005/8/layout/vList4"/>
    <dgm:cxn modelId="{C1E9814E-5A9E-4B94-AD24-A71959ED5C50}" type="presParOf" srcId="{12CEE8E2-4AA9-49BC-888B-2B1A4A7A5209}" destId="{AB2BBF02-10E0-4F78-8031-BC03D490A560}" srcOrd="2" destOrd="0" presId="urn:microsoft.com/office/officeart/2005/8/layout/vList4"/>
    <dgm:cxn modelId="{45DCED70-8292-4D73-9BB3-9683AF631790}" type="presParOf" srcId="{8E202229-151F-42C4-A736-B798942C489E}" destId="{6C27E8F4-A673-4734-A4E5-FBE53CEE3F54}" srcOrd="5" destOrd="0" presId="urn:microsoft.com/office/officeart/2005/8/layout/vList4"/>
    <dgm:cxn modelId="{581DBDE0-2C28-4EED-A272-1A2D76970C1B}" type="presParOf" srcId="{8E202229-151F-42C4-A736-B798942C489E}" destId="{66E551C1-E43F-4FA7-B7B0-903A460AE0E6}" srcOrd="6" destOrd="0" presId="urn:microsoft.com/office/officeart/2005/8/layout/vList4"/>
    <dgm:cxn modelId="{A3358F8C-E187-4351-A411-0FD4FDEA0CB0}" type="presParOf" srcId="{66E551C1-E43F-4FA7-B7B0-903A460AE0E6}" destId="{6D480F9F-E540-4532-96A9-654F7DF7F826}" srcOrd="0" destOrd="0" presId="urn:microsoft.com/office/officeart/2005/8/layout/vList4"/>
    <dgm:cxn modelId="{BA397E88-9B77-4EE7-9E8E-6A0C8DD058A1}" type="presParOf" srcId="{66E551C1-E43F-4FA7-B7B0-903A460AE0E6}" destId="{C9A9F614-07F0-4643-BF21-DCCB781F159E}" srcOrd="1" destOrd="0" presId="urn:microsoft.com/office/officeart/2005/8/layout/vList4"/>
    <dgm:cxn modelId="{293A7BA0-E841-4AEB-87D1-A91DED6F4B12}" type="presParOf" srcId="{66E551C1-E43F-4FA7-B7B0-903A460AE0E6}" destId="{4821752B-7EA4-4760-8EB1-A18E57BCB68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6BAA0-A182-4D20-BAFB-E48E1609A668}">
      <dsp:nvSpPr>
        <dsp:cNvPr id="0" name=""/>
        <dsp:cNvSpPr/>
      </dsp:nvSpPr>
      <dsp:spPr>
        <a:xfrm>
          <a:off x="0" y="0"/>
          <a:ext cx="6476999" cy="102339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kern="1200" dirty="0" smtClean="0">
              <a:effectLst>
                <a:glow rad="228600">
                  <a:schemeClr val="accent5">
                    <a:satMod val="175000"/>
                    <a:alpha val="40000"/>
                  </a:schemeClr>
                </a:glow>
              </a:effectLst>
            </a:rPr>
            <a:t>Head Coach: </a:t>
          </a:r>
          <a:r>
            <a:rPr lang="en-US" sz="2100" b="0" kern="1200" dirty="0" smtClean="0">
              <a:effectLst>
                <a:glow rad="228600">
                  <a:schemeClr val="accent5">
                    <a:satMod val="175000"/>
                    <a:alpha val="40000"/>
                  </a:schemeClr>
                </a:glow>
              </a:effectLst>
            </a:rPr>
            <a:t>Mike Woodson</a:t>
          </a:r>
          <a:endParaRPr lang="en-US" sz="2100" b="0" kern="1200" dirty="0">
            <a:effectLst>
              <a:glow rad="228600">
                <a:schemeClr val="accent5">
                  <a:satMod val="175000"/>
                  <a:alpha val="40000"/>
                </a:schemeClr>
              </a:glow>
            </a:effectLst>
          </a:endParaRPr>
        </a:p>
        <a:p>
          <a:pPr marL="171450" lvl="1" indent="-171450" algn="l" defTabSz="711200">
            <a:lnSpc>
              <a:spcPct val="90000"/>
            </a:lnSpc>
            <a:spcBef>
              <a:spcPct val="0"/>
            </a:spcBef>
            <a:spcAft>
              <a:spcPct val="15000"/>
            </a:spcAft>
            <a:buChar char="••"/>
          </a:pPr>
          <a:r>
            <a:rPr lang="en-US" sz="1600" kern="1200" dirty="0" smtClean="0">
              <a:effectLst>
                <a:glow rad="228600">
                  <a:schemeClr val="accent5">
                    <a:satMod val="175000"/>
                    <a:alpha val="40000"/>
                  </a:schemeClr>
                </a:glow>
              </a:effectLst>
            </a:rPr>
            <a:t>Knicks Record Under: 26-9 </a:t>
          </a:r>
          <a:endParaRPr lang="en-US" sz="1600" kern="1200" dirty="0">
            <a:effectLst>
              <a:glow rad="228600">
                <a:schemeClr val="accent5">
                  <a:satMod val="175000"/>
                  <a:alpha val="40000"/>
                </a:schemeClr>
              </a:glow>
            </a:effectLst>
          </a:endParaRPr>
        </a:p>
        <a:p>
          <a:pPr marL="171450" lvl="1" indent="-171450" algn="l" defTabSz="711200">
            <a:lnSpc>
              <a:spcPct val="90000"/>
            </a:lnSpc>
            <a:spcBef>
              <a:spcPct val="0"/>
            </a:spcBef>
            <a:spcAft>
              <a:spcPct val="15000"/>
            </a:spcAft>
            <a:buChar char="••"/>
          </a:pPr>
          <a:r>
            <a:rPr lang="en-US" sz="1600" kern="1200" dirty="0" smtClean="0">
              <a:effectLst>
                <a:glow rad="228600">
                  <a:schemeClr val="accent5">
                    <a:satMod val="175000"/>
                    <a:alpha val="40000"/>
                  </a:schemeClr>
                </a:glow>
              </a:effectLst>
            </a:rPr>
            <a:t>Coach from 2011-Present</a:t>
          </a:r>
          <a:endParaRPr lang="en-US" sz="1600" kern="1200" dirty="0">
            <a:effectLst>
              <a:glow rad="228600">
                <a:schemeClr val="accent5">
                  <a:satMod val="175000"/>
                  <a:alpha val="40000"/>
                </a:schemeClr>
              </a:glow>
            </a:effectLst>
          </a:endParaRPr>
        </a:p>
      </dsp:txBody>
      <dsp:txXfrm>
        <a:off x="1397739" y="0"/>
        <a:ext cx="5079260" cy="1023397"/>
      </dsp:txXfrm>
    </dsp:sp>
    <dsp:sp modelId="{D741473C-0338-4B57-B4BA-02883FEC754B}">
      <dsp:nvSpPr>
        <dsp:cNvPr id="0" name=""/>
        <dsp:cNvSpPr/>
      </dsp:nvSpPr>
      <dsp:spPr>
        <a:xfrm>
          <a:off x="102339" y="102339"/>
          <a:ext cx="1295400" cy="81871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30844-30D5-4514-B3F0-2895EB884F36}">
      <dsp:nvSpPr>
        <dsp:cNvPr id="0" name=""/>
        <dsp:cNvSpPr/>
      </dsp:nvSpPr>
      <dsp:spPr>
        <a:xfrm>
          <a:off x="0" y="1125736"/>
          <a:ext cx="6476999" cy="102339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effectLst>
                <a:glow rad="228600">
                  <a:schemeClr val="accent5">
                    <a:satMod val="175000"/>
                    <a:alpha val="40000"/>
                  </a:schemeClr>
                </a:glow>
              </a:effectLst>
            </a:rPr>
            <a:t>Assistant Coach: </a:t>
          </a:r>
          <a:r>
            <a:rPr lang="en-US" sz="2100" b="0" kern="1200" dirty="0" smtClean="0">
              <a:effectLst>
                <a:glow rad="228600">
                  <a:schemeClr val="accent5">
                    <a:satMod val="175000"/>
                    <a:alpha val="40000"/>
                  </a:schemeClr>
                </a:glow>
              </a:effectLst>
            </a:rPr>
            <a:t>Herb Williams</a:t>
          </a:r>
          <a:endParaRPr lang="en-US" sz="2100" kern="1200" dirty="0">
            <a:effectLst>
              <a:glow rad="228600">
                <a:schemeClr val="accent5">
                  <a:satMod val="175000"/>
                  <a:alpha val="40000"/>
                </a:schemeClr>
              </a:glow>
            </a:effectLst>
          </a:endParaRPr>
        </a:p>
      </dsp:txBody>
      <dsp:txXfrm>
        <a:off x="1397739" y="1125736"/>
        <a:ext cx="5079260" cy="1023397"/>
      </dsp:txXfrm>
    </dsp:sp>
    <dsp:sp modelId="{6D386783-7099-4819-9AEE-32ACE62143EC}">
      <dsp:nvSpPr>
        <dsp:cNvPr id="0" name=""/>
        <dsp:cNvSpPr/>
      </dsp:nvSpPr>
      <dsp:spPr>
        <a:xfrm>
          <a:off x="102339" y="1228076"/>
          <a:ext cx="1295400" cy="81871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79CAE2-29BD-4789-BF39-6C7BB34DD6D2}">
      <dsp:nvSpPr>
        <dsp:cNvPr id="0" name=""/>
        <dsp:cNvSpPr/>
      </dsp:nvSpPr>
      <dsp:spPr>
        <a:xfrm>
          <a:off x="0" y="2271941"/>
          <a:ext cx="6476999" cy="102339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effectLst>
                <a:glow rad="228600">
                  <a:schemeClr val="accent5">
                    <a:satMod val="175000"/>
                    <a:alpha val="40000"/>
                  </a:schemeClr>
                </a:glow>
              </a:effectLst>
            </a:rPr>
            <a:t>Assistant Coach</a:t>
          </a:r>
          <a:r>
            <a:rPr lang="en-US" sz="2100" kern="1200" dirty="0" smtClean="0">
              <a:effectLst>
                <a:glow rad="228600">
                  <a:schemeClr val="accent5">
                    <a:satMod val="175000"/>
                    <a:alpha val="40000"/>
                  </a:schemeClr>
                </a:glow>
              </a:effectLst>
            </a:rPr>
            <a:t>: Darrell Walker</a:t>
          </a:r>
          <a:endParaRPr lang="en-US" sz="2100" kern="1200" dirty="0">
            <a:effectLst>
              <a:glow rad="228600">
                <a:schemeClr val="accent5">
                  <a:satMod val="175000"/>
                  <a:alpha val="40000"/>
                </a:schemeClr>
              </a:glow>
            </a:effectLst>
          </a:endParaRPr>
        </a:p>
      </dsp:txBody>
      <dsp:txXfrm>
        <a:off x="1397739" y="2271941"/>
        <a:ext cx="5079260" cy="1023397"/>
      </dsp:txXfrm>
    </dsp:sp>
    <dsp:sp modelId="{1E21FECC-E08C-4E5C-93F9-8095DC367A4B}">
      <dsp:nvSpPr>
        <dsp:cNvPr id="0" name=""/>
        <dsp:cNvSpPr/>
      </dsp:nvSpPr>
      <dsp:spPr>
        <a:xfrm>
          <a:off x="102339" y="2353813"/>
          <a:ext cx="1295400" cy="81871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480F9F-E540-4532-96A9-654F7DF7F826}">
      <dsp:nvSpPr>
        <dsp:cNvPr id="0" name=""/>
        <dsp:cNvSpPr/>
      </dsp:nvSpPr>
      <dsp:spPr>
        <a:xfrm>
          <a:off x="0" y="3377210"/>
          <a:ext cx="6476999" cy="102339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effectLst>
                <a:glow rad="228600">
                  <a:schemeClr val="accent5">
                    <a:satMod val="175000"/>
                    <a:alpha val="40000"/>
                  </a:schemeClr>
                </a:glow>
              </a:effectLst>
            </a:rPr>
            <a:t>Assistant Coach: </a:t>
          </a:r>
          <a:r>
            <a:rPr lang="en-US" sz="2100" kern="1200" dirty="0" smtClean="0">
              <a:effectLst>
                <a:glow rad="228600">
                  <a:schemeClr val="accent5">
                    <a:satMod val="175000"/>
                    <a:alpha val="40000"/>
                  </a:schemeClr>
                </a:glow>
              </a:effectLst>
            </a:rPr>
            <a:t>Jim Todd</a:t>
          </a:r>
          <a:endParaRPr lang="en-US" sz="2100" kern="1200" dirty="0">
            <a:effectLst>
              <a:glow rad="228600">
                <a:schemeClr val="accent5">
                  <a:satMod val="175000"/>
                  <a:alpha val="40000"/>
                </a:schemeClr>
              </a:glow>
            </a:effectLst>
          </a:endParaRPr>
        </a:p>
      </dsp:txBody>
      <dsp:txXfrm>
        <a:off x="1397739" y="3377210"/>
        <a:ext cx="5079260" cy="1023397"/>
      </dsp:txXfrm>
    </dsp:sp>
    <dsp:sp modelId="{C9A9F614-07F0-4643-BF21-DCCB781F159E}">
      <dsp:nvSpPr>
        <dsp:cNvPr id="0" name=""/>
        <dsp:cNvSpPr/>
      </dsp:nvSpPr>
      <dsp:spPr>
        <a:xfrm>
          <a:off x="102339" y="3479550"/>
          <a:ext cx="1295400" cy="818717"/>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123EC-0FD8-4340-A362-9DAFFD2F0D4A}" type="datetimeFigureOut">
              <a:rPr lang="en-US" smtClean="0"/>
              <a:t>11/25/2012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BE53C0-E847-4216-804C-B00BE4C5486B}" type="slidenum">
              <a:rPr lang="en-US" smtClean="0"/>
              <a:t>‹#›</a:t>
            </a:fld>
            <a:endParaRPr lang="en-US"/>
          </a:p>
        </p:txBody>
      </p:sp>
    </p:spTree>
    <p:extLst>
      <p:ext uri="{BB962C8B-B14F-4D97-AF65-F5344CB8AC3E}">
        <p14:creationId xmlns:p14="http://schemas.microsoft.com/office/powerpoint/2010/main" val="3358963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Changed</a:t>
            </a:r>
            <a:r>
              <a:rPr lang="en-US" baseline="0" dirty="0" smtClean="0"/>
              <a:t> the picture style to Reflected Bevel, Black. Added a picture of a basketball from clip art and made the modification to the Slide Master.</a:t>
            </a:r>
            <a:endParaRPr lang="en-US" dirty="0"/>
          </a:p>
        </p:txBody>
      </p:sp>
      <p:sp>
        <p:nvSpPr>
          <p:cNvPr id="4" name="Slide Number Placeholder 3"/>
          <p:cNvSpPr>
            <a:spLocks noGrp="1"/>
          </p:cNvSpPr>
          <p:nvPr>
            <p:ph type="sldNum" sz="quarter" idx="10"/>
          </p:nvPr>
        </p:nvSpPr>
        <p:spPr/>
        <p:txBody>
          <a:bodyPr/>
          <a:lstStyle/>
          <a:p>
            <a:fld id="{65BE53C0-E847-4216-804C-B00BE4C5486B}" type="slidenum">
              <a:rPr lang="en-US" smtClean="0"/>
              <a:t>1</a:t>
            </a:fld>
            <a:endParaRPr lang="en-US"/>
          </a:p>
        </p:txBody>
      </p:sp>
    </p:spTree>
    <p:extLst>
      <p:ext uri="{BB962C8B-B14F-4D97-AF65-F5344CB8AC3E}">
        <p14:creationId xmlns:p14="http://schemas.microsoft.com/office/powerpoint/2010/main" val="48653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E53C0-E847-4216-804C-B00BE4C5486B}" type="slidenum">
              <a:rPr lang="en-US" smtClean="0"/>
              <a:t>2</a:t>
            </a:fld>
            <a:endParaRPr lang="en-US"/>
          </a:p>
        </p:txBody>
      </p:sp>
    </p:spTree>
    <p:extLst>
      <p:ext uri="{BB962C8B-B14F-4D97-AF65-F5344CB8AC3E}">
        <p14:creationId xmlns:p14="http://schemas.microsoft.com/office/powerpoint/2010/main" val="364613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Added</a:t>
            </a:r>
            <a:r>
              <a:rPr lang="en-US" baseline="0" dirty="0" smtClean="0"/>
              <a:t> Word Art to title: Gradient Fill- Gray 50%, Accent 6, Inner Shadow.  Brown, 18pt Glow, Accent Color 2 .  Added picture contrast to MSG photo with 33% saturation. Added a picture style of drop shadow rectangle and a border color of blue with a thickness of 6 pt.  </a:t>
            </a:r>
            <a:endParaRPr lang="en-US" dirty="0"/>
          </a:p>
        </p:txBody>
      </p:sp>
      <p:sp>
        <p:nvSpPr>
          <p:cNvPr id="4" name="Slide Number Placeholder 3"/>
          <p:cNvSpPr>
            <a:spLocks noGrp="1"/>
          </p:cNvSpPr>
          <p:nvPr>
            <p:ph type="sldNum" sz="quarter" idx="10"/>
          </p:nvPr>
        </p:nvSpPr>
        <p:spPr/>
        <p:txBody>
          <a:bodyPr/>
          <a:lstStyle/>
          <a:p>
            <a:fld id="{65BE53C0-E847-4216-804C-B00BE4C5486B}" type="slidenum">
              <a:rPr lang="en-US" smtClean="0"/>
              <a:t>4</a:t>
            </a:fld>
            <a:endParaRPr lang="en-US"/>
          </a:p>
        </p:txBody>
      </p:sp>
    </p:spTree>
    <p:extLst>
      <p:ext uri="{BB962C8B-B14F-4D97-AF65-F5344CB8AC3E}">
        <p14:creationId xmlns:p14="http://schemas.microsoft.com/office/powerpoint/2010/main" val="772968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Added rounded rectangle shape. Added style</a:t>
            </a:r>
            <a:r>
              <a:rPr lang="en-US" baseline="0" dirty="0" smtClean="0"/>
              <a:t> shape- Moderate Effect- Gray-50%, Accent 6.  Added Shape Effect- Circle Bevel. </a:t>
            </a:r>
            <a:endParaRPr lang="en-US" dirty="0"/>
          </a:p>
        </p:txBody>
      </p:sp>
      <p:sp>
        <p:nvSpPr>
          <p:cNvPr id="4" name="Slide Number Placeholder 3"/>
          <p:cNvSpPr>
            <a:spLocks noGrp="1"/>
          </p:cNvSpPr>
          <p:nvPr>
            <p:ph type="sldNum" sz="quarter" idx="10"/>
          </p:nvPr>
        </p:nvSpPr>
        <p:spPr/>
        <p:txBody>
          <a:bodyPr/>
          <a:lstStyle/>
          <a:p>
            <a:fld id="{65BE53C0-E847-4216-804C-B00BE4C5486B}" type="slidenum">
              <a:rPr lang="en-US" smtClean="0"/>
              <a:t>5</a:t>
            </a:fld>
            <a:endParaRPr lang="en-US"/>
          </a:p>
        </p:txBody>
      </p:sp>
    </p:spTree>
    <p:extLst>
      <p:ext uri="{BB962C8B-B14F-4D97-AF65-F5344CB8AC3E}">
        <p14:creationId xmlns:p14="http://schemas.microsoft.com/office/powerpoint/2010/main" val="71873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Formatted</a:t>
            </a:r>
            <a:r>
              <a:rPr lang="en-US" baseline="0" dirty="0" smtClean="0"/>
              <a:t> the text box with colored outline-Black, Dark 1. Filled text box with Gray-50%, Accent 6, Lighter 40%.  Shape Effect- Bevel Circle. </a:t>
            </a:r>
            <a:endParaRPr lang="en-US" dirty="0"/>
          </a:p>
        </p:txBody>
      </p:sp>
      <p:sp>
        <p:nvSpPr>
          <p:cNvPr id="4" name="Slide Number Placeholder 3"/>
          <p:cNvSpPr>
            <a:spLocks noGrp="1"/>
          </p:cNvSpPr>
          <p:nvPr>
            <p:ph type="sldNum" sz="quarter" idx="10"/>
          </p:nvPr>
        </p:nvSpPr>
        <p:spPr/>
        <p:txBody>
          <a:bodyPr/>
          <a:lstStyle/>
          <a:p>
            <a:fld id="{65BE53C0-E847-4216-804C-B00BE4C5486B}" type="slidenum">
              <a:rPr lang="en-US" smtClean="0"/>
              <a:t>6</a:t>
            </a:fld>
            <a:endParaRPr lang="en-US"/>
          </a:p>
        </p:txBody>
      </p:sp>
    </p:spTree>
    <p:extLst>
      <p:ext uri="{BB962C8B-B14F-4D97-AF65-F5344CB8AC3E}">
        <p14:creationId xmlns:p14="http://schemas.microsoft.com/office/powerpoint/2010/main" val="89635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a:t>
            </a:r>
            <a:r>
              <a:rPr lang="en-US" baseline="0" dirty="0" smtClean="0"/>
              <a:t> Chart Style 42.  Added </a:t>
            </a:r>
            <a:r>
              <a:rPr lang="en-US" baseline="0" dirty="0" err="1" smtClean="0"/>
              <a:t>Riblet</a:t>
            </a:r>
            <a:r>
              <a:rPr lang="en-US" baseline="0" dirty="0" smtClean="0"/>
              <a:t> Bevel under Shape Effects to pie chart.  </a:t>
            </a:r>
            <a:endParaRPr lang="en-US" dirty="0"/>
          </a:p>
        </p:txBody>
      </p:sp>
      <p:sp>
        <p:nvSpPr>
          <p:cNvPr id="4" name="Slide Number Placeholder 3"/>
          <p:cNvSpPr>
            <a:spLocks noGrp="1"/>
          </p:cNvSpPr>
          <p:nvPr>
            <p:ph type="sldNum" sz="quarter" idx="10"/>
          </p:nvPr>
        </p:nvSpPr>
        <p:spPr/>
        <p:txBody>
          <a:bodyPr/>
          <a:lstStyle/>
          <a:p>
            <a:fld id="{65BE53C0-E847-4216-804C-B00BE4C5486B}" type="slidenum">
              <a:rPr lang="en-US" smtClean="0"/>
              <a:t>7</a:t>
            </a:fld>
            <a:endParaRPr lang="en-US"/>
          </a:p>
        </p:txBody>
      </p:sp>
    </p:spTree>
    <p:extLst>
      <p:ext uri="{BB962C8B-B14F-4D97-AF65-F5344CB8AC3E}">
        <p14:creationId xmlns:p14="http://schemas.microsoft.com/office/powerpoint/2010/main" val="315375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Style</a:t>
            </a:r>
            <a:r>
              <a:rPr lang="en-US" baseline="0" dirty="0" smtClean="0"/>
              <a:t> added: </a:t>
            </a:r>
            <a:r>
              <a:rPr lang="en-US" dirty="0" smtClean="0"/>
              <a:t>Themed Style 1- Accent</a:t>
            </a:r>
            <a:r>
              <a:rPr lang="en-US" baseline="0" dirty="0" smtClean="0"/>
              <a:t> 5.  Circle bevel effect added.  Added a Gradient fill with 63 % position orange and blue.</a:t>
            </a:r>
            <a:endParaRPr lang="en-US" dirty="0"/>
          </a:p>
        </p:txBody>
      </p:sp>
      <p:sp>
        <p:nvSpPr>
          <p:cNvPr id="4" name="Slide Number Placeholder 3"/>
          <p:cNvSpPr>
            <a:spLocks noGrp="1"/>
          </p:cNvSpPr>
          <p:nvPr>
            <p:ph type="sldNum" sz="quarter" idx="10"/>
          </p:nvPr>
        </p:nvSpPr>
        <p:spPr/>
        <p:txBody>
          <a:bodyPr/>
          <a:lstStyle/>
          <a:p>
            <a:fld id="{65BE53C0-E847-4216-804C-B00BE4C5486B}" type="slidenum">
              <a:rPr lang="en-US" smtClean="0"/>
              <a:t>8</a:t>
            </a:fld>
            <a:endParaRPr lang="en-US"/>
          </a:p>
        </p:txBody>
      </p:sp>
    </p:spTree>
    <p:extLst>
      <p:ext uri="{BB962C8B-B14F-4D97-AF65-F5344CB8AC3E}">
        <p14:creationId xmlns:p14="http://schemas.microsoft.com/office/powerpoint/2010/main" val="3170004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Dark</a:t>
            </a:r>
            <a:r>
              <a:rPr lang="en-US" baseline="0" dirty="0" smtClean="0"/>
              <a:t> 2 Fill, Simple Filled added to Smart Art.  Added Indigo, 18 </a:t>
            </a:r>
            <a:r>
              <a:rPr lang="en-US" baseline="0" dirty="0" err="1" smtClean="0"/>
              <a:t>pt</a:t>
            </a:r>
            <a:r>
              <a:rPr lang="en-US" baseline="0" dirty="0" smtClean="0"/>
              <a:t> glow, Accent color 5 to text. Changed background texture to Newsprint. </a:t>
            </a:r>
            <a:endParaRPr lang="en-US" dirty="0"/>
          </a:p>
        </p:txBody>
      </p:sp>
      <p:sp>
        <p:nvSpPr>
          <p:cNvPr id="4" name="Slide Number Placeholder 3"/>
          <p:cNvSpPr>
            <a:spLocks noGrp="1"/>
          </p:cNvSpPr>
          <p:nvPr>
            <p:ph type="sldNum" sz="quarter" idx="10"/>
          </p:nvPr>
        </p:nvSpPr>
        <p:spPr/>
        <p:txBody>
          <a:bodyPr/>
          <a:lstStyle/>
          <a:p>
            <a:fld id="{65BE53C0-E847-4216-804C-B00BE4C5486B}" type="slidenum">
              <a:rPr lang="en-US" smtClean="0"/>
              <a:t>9</a:t>
            </a:fld>
            <a:endParaRPr lang="en-US"/>
          </a:p>
        </p:txBody>
      </p:sp>
    </p:spTree>
    <p:extLst>
      <p:ext uri="{BB962C8B-B14F-4D97-AF65-F5344CB8AC3E}">
        <p14:creationId xmlns:p14="http://schemas.microsoft.com/office/powerpoint/2010/main" val="787958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5"/>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7EF011C-D50B-4A6C-B061-3C3258276393}" type="datetimeFigureOut">
              <a:rPr lang="en-US" smtClean="0"/>
              <a:t>11/25/2012</a:t>
            </a:fld>
            <a:endParaRPr lang="en-US"/>
          </a:p>
        </p:txBody>
      </p:sp>
      <p:sp>
        <p:nvSpPr>
          <p:cNvPr id="8" name="Slide Number Placeholder 7"/>
          <p:cNvSpPr>
            <a:spLocks noGrp="1"/>
          </p:cNvSpPr>
          <p:nvPr>
            <p:ph type="sldNum" sz="quarter" idx="11"/>
          </p:nvPr>
        </p:nvSpPr>
        <p:spPr/>
        <p:txBody>
          <a:bodyPr/>
          <a:lstStyle/>
          <a:p>
            <a:fld id="{7C21F28E-A370-4068-8D05-DB048BB1401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F011C-D50B-4A6C-B061-3C3258276393}"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1F28E-A370-4068-8D05-DB048BB1401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1"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5"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F011C-D50B-4A6C-B061-3C3258276393}"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1F28E-A370-4068-8D05-DB048BB1401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EF011C-D50B-4A6C-B061-3C3258276393}"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1F28E-A370-4068-8D05-DB048BB1401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8"/>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EF011C-D50B-4A6C-B061-3C3258276393}"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1F28E-A370-4068-8D05-DB048BB1401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7EF011C-D50B-4A6C-B061-3C3258276393}"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1F28E-A370-4068-8D05-DB048BB14017}" type="slidenum">
              <a:rPr lang="en-US" smtClean="0"/>
              <a:t>‹#›</a:t>
            </a:fld>
            <a:endParaRPr lang="en-US"/>
          </a:p>
        </p:txBody>
      </p:sp>
      <p:sp>
        <p:nvSpPr>
          <p:cNvPr id="9" name="Title 8"/>
          <p:cNvSpPr>
            <a:spLocks noGrp="1"/>
          </p:cNvSpPr>
          <p:nvPr>
            <p:ph type="title"/>
          </p:nvPr>
        </p:nvSpPr>
        <p:spPr>
          <a:xfrm>
            <a:off x="914400" y="1544716"/>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1"/>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5" y="2743200"/>
            <a:ext cx="3362063"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EF011C-D50B-4A6C-B061-3C3258276393}" type="datetimeFigureOut">
              <a:rPr lang="en-US" smtClean="0"/>
              <a:t>11/25/2012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21F28E-A370-4068-8D05-DB048BB14017}" type="slidenum">
              <a:rPr lang="en-US" smtClean="0"/>
              <a:t>‹#›</a:t>
            </a:fld>
            <a:endParaRPr lang="en-US"/>
          </a:p>
        </p:txBody>
      </p:sp>
      <p:sp>
        <p:nvSpPr>
          <p:cNvPr id="10" name="Title 9"/>
          <p:cNvSpPr>
            <a:spLocks noGrp="1"/>
          </p:cNvSpPr>
          <p:nvPr>
            <p:ph type="title"/>
          </p:nvPr>
        </p:nvSpPr>
        <p:spPr>
          <a:xfrm>
            <a:off x="914400" y="1544716"/>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EF011C-D50B-4A6C-B061-3C3258276393}" type="datetimeFigureOut">
              <a:rPr lang="en-US" smtClean="0"/>
              <a:t>11/25/2012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1F28E-A370-4068-8D05-DB048BB1401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F011C-D50B-4A6C-B061-3C3258276393}" type="datetimeFigureOut">
              <a:rPr lang="en-US" smtClean="0"/>
              <a:t>11/25/2012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21F28E-A370-4068-8D05-DB048BB1401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3"/>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10"/>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6"/>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F011C-D50B-4A6C-B061-3C3258276393}"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1F28E-A370-4068-8D05-DB048BB1401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F011C-D50B-4A6C-B061-3C3258276393}"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1F28E-A370-4068-8D05-DB048BB1401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9"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6"/>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4"/>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1"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27EF011C-D50B-4A6C-B061-3C3258276393}" type="datetimeFigureOut">
              <a:rPr lang="en-US" smtClean="0"/>
              <a:t>11/25/2012</a:t>
            </a:fld>
            <a:endParaRPr lang="en-US"/>
          </a:p>
        </p:txBody>
      </p:sp>
      <p:sp>
        <p:nvSpPr>
          <p:cNvPr id="6" name="Slide Number Placeholder 5"/>
          <p:cNvSpPr>
            <a:spLocks noGrp="1"/>
          </p:cNvSpPr>
          <p:nvPr>
            <p:ph type="sldNum" sz="quarter" idx="4"/>
          </p:nvPr>
        </p:nvSpPr>
        <p:spPr>
          <a:xfrm>
            <a:off x="7314416"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7C21F28E-A370-4068-8D05-DB048BB14017}" type="slidenum">
              <a:rPr lang="en-US" smtClean="0"/>
              <a:t>‹#›</a:t>
            </a:fld>
            <a:endParaRPr lang="en-US"/>
          </a:p>
        </p:txBody>
      </p:sp>
      <p:sp>
        <p:nvSpPr>
          <p:cNvPr id="5" name="Footer Placeholder 4"/>
          <p:cNvSpPr>
            <a:spLocks noGrp="1"/>
          </p:cNvSpPr>
          <p:nvPr>
            <p:ph type="ftr" sz="quarter" idx="3"/>
          </p:nvPr>
        </p:nvSpPr>
        <p:spPr>
          <a:xfrm>
            <a:off x="6008689"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pic>
        <p:nvPicPr>
          <p:cNvPr id="4098" name="Picture 2" descr="C:\Users\Chris\AppData\Local\Microsoft\Windows\Temporary Internet Files\Content.IE5\FJUTR2YS\MP900448551[1].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428123" y="516861"/>
            <a:ext cx="717367" cy="68620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wav"/><Relationship Id="rId7" Type="http://schemas.openxmlformats.org/officeDocument/2006/relationships/image" Target="../media/image3.jpeg"/><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hyperlink" Target="mailto:christopher.dipiero@cortland.edu"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www.youtube.com/v/dzTP7wJFvPE?version=3&amp;hl=en_US"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2.wav"/><Relationship Id="rId7" Type="http://schemas.openxmlformats.org/officeDocument/2006/relationships/image" Target="../media/image12.jpeg"/><Relationship Id="rId2" Type="http://schemas.microsoft.com/office/2007/relationships/media" Target="../media/media2.wav"/><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audio" Target="../media/media3.wav"/><Relationship Id="rId7" Type="http://schemas.openxmlformats.org/officeDocument/2006/relationships/image" Target="../media/image4.png"/><Relationship Id="rId2" Type="http://schemas.microsoft.com/office/2007/relationships/media" Target="../media/media3.wav"/><Relationship Id="rId1" Type="http://schemas.openxmlformats.org/officeDocument/2006/relationships/tags" Target="../tags/tag4.xml"/><Relationship Id="rId6" Type="http://schemas.openxmlformats.org/officeDocument/2006/relationships/image" Target="../media/image13.jpg"/><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4.png"/><Relationship Id="rId5" Type="http://schemas.openxmlformats.org/officeDocument/2006/relationships/chart" Target="../charts/chart1.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www.nba.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828801"/>
            <a:ext cx="6858000" cy="1780309"/>
          </a:xfrm>
        </p:spPr>
        <p:txBody>
          <a:bodyPr anchor="ctr"/>
          <a:lstStyle/>
          <a:p>
            <a:pPr algn="ctr"/>
            <a:r>
              <a:rPr lang="en-US" dirty="0" smtClean="0"/>
              <a:t>New York Knicks</a:t>
            </a:r>
            <a:endParaRPr lang="en-US" dirty="0"/>
          </a:p>
        </p:txBody>
      </p:sp>
      <p:sp>
        <p:nvSpPr>
          <p:cNvPr id="3" name="Subtitle 2"/>
          <p:cNvSpPr>
            <a:spLocks noGrp="1"/>
          </p:cNvSpPr>
          <p:nvPr>
            <p:ph type="subTitle" idx="1"/>
          </p:nvPr>
        </p:nvSpPr>
        <p:spPr>
          <a:xfrm>
            <a:off x="933451" y="5410200"/>
            <a:ext cx="7315200" cy="1295400"/>
          </a:xfrm>
        </p:spPr>
        <p:txBody>
          <a:bodyPr anchor="ctr">
            <a:normAutofit/>
          </a:bodyPr>
          <a:lstStyle/>
          <a:p>
            <a:pPr algn="ctr"/>
            <a:endParaRPr lang="en-US" dirty="0" smtClean="0"/>
          </a:p>
          <a:p>
            <a:pPr algn="ctr"/>
            <a:r>
              <a:rPr lang="en-US" dirty="0" smtClean="0"/>
              <a:t>Christopher Di </a:t>
            </a:r>
            <a:r>
              <a:rPr lang="en-US" dirty="0" err="1" smtClean="0"/>
              <a:t>Piero</a:t>
            </a:r>
            <a:endParaRPr lang="en-US" dirty="0" smtClean="0"/>
          </a:p>
          <a:p>
            <a:pPr algn="ctr"/>
            <a:r>
              <a:rPr lang="en-US" dirty="0" smtClean="0">
                <a:hlinkClick r:id="rId6"/>
              </a:rPr>
              <a:t>mailto:christopher.dipiero@cortland.edu</a:t>
            </a:r>
            <a:endParaRPr lang="en-US" dirty="0"/>
          </a:p>
        </p:txBody>
      </p:sp>
      <p:pic>
        <p:nvPicPr>
          <p:cNvPr id="1026" name="Picture 2" descr="C:\Users\Chris\Desktop\Website__Di Piero\Knicks 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845" y="3352800"/>
            <a:ext cx="2401291" cy="22652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Action Button: Back or Previous 3">
            <a:hlinkClick r:id="" action="ppaction://hlinkshowjump?jump=previousslide" highlightClick="1"/>
          </p:cNvPr>
          <p:cNvSpPr/>
          <p:nvPr/>
        </p:nvSpPr>
        <p:spPr>
          <a:xfrm>
            <a:off x="6781800" y="5618018"/>
            <a:ext cx="9144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nextslide" highlightClick="1"/>
          </p:cNvPr>
          <p:cNvSpPr/>
          <p:nvPr/>
        </p:nvSpPr>
        <p:spPr>
          <a:xfrm>
            <a:off x="8077200" y="5618018"/>
            <a:ext cx="9144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j0214098.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533400" y="261937"/>
            <a:ext cx="609600" cy="609600"/>
          </a:xfrm>
          <a:prstGeom prst="rect">
            <a:avLst/>
          </a:prstGeom>
        </p:spPr>
      </p:pic>
    </p:spTree>
    <p:custDataLst>
      <p:tags r:id="rId1"/>
    </p:custDataLst>
    <p:extLst>
      <p:ext uri="{BB962C8B-B14F-4D97-AF65-F5344CB8AC3E}">
        <p14:creationId xmlns:p14="http://schemas.microsoft.com/office/powerpoint/2010/main" val="1519204263"/>
      </p:ext>
    </p:extLst>
  </p:cSld>
  <p:clrMapOvr>
    <a:masterClrMapping/>
  </p:clrMapOvr>
  <mc:AlternateContent xmlns:mc="http://schemas.openxmlformats.org/markup-compatibility/2006" xmlns:p14="http://schemas.microsoft.com/office/powerpoint/2010/main">
    <mc:Choice Requires="p14">
      <p:transition spd="slow" p14:dur="1500" advTm="10571">
        <p:split orient="vert"/>
      </p:transition>
    </mc:Choice>
    <mc:Fallback xmlns="">
      <p:transition spd="slow" advTm="10571">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1026"/>
                                        </p:tgtEl>
                                      </p:cBhvr>
                                    </p:animEffect>
                                    <p:animScale>
                                      <p:cBhvr>
                                        <p:cTn id="25" dur="250" autoRev="1" fill="hold"/>
                                        <p:tgtEl>
                                          <p:spTgt spid="1026"/>
                                        </p:tgtEl>
                                      </p:cBhvr>
                                      <p:by x="105000" y="105000"/>
                                    </p:animScale>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47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9" fill="hold" display="0">
                  <p:stCondLst>
                    <p:cond delay="indefinite"/>
                  </p:stCondLst>
                  <p:endCondLst>
                    <p:cond evt="onStopAudio" delay="0">
                      <p:tgtEl>
                        <p:sldTgt/>
                      </p:tgtEl>
                    </p:cond>
                  </p:endCondLst>
                </p:cTn>
                <p:tgtEl>
                  <p:spTgt spid="9"/>
                </p:tgtEl>
              </p:cMediaNode>
            </p:audio>
          </p:childTnLst>
        </p:cTn>
      </p:par>
    </p:tnLst>
  </p:timing>
  <p:extLst>
    <p:ext uri="{E180D4A7-C9FB-4DFB-919C-405C955672EB}">
      <p14:showEvtLst xmlns:p14="http://schemas.microsoft.com/office/powerpoint/2010/main">
        <p14:playEvt time="5077" objId="9"/>
        <p14:stopEvt time="9980" objId="9"/>
      </p14:showEvtLst>
    </p:ext>
  </p:extLs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1"/>
            <a:ext cx="7315200" cy="1154097"/>
          </a:xfrm>
        </p:spPr>
        <p:txBody>
          <a:bodyPr anchor="t"/>
          <a:lstStyle/>
          <a:p>
            <a:pPr algn="ctr"/>
            <a:r>
              <a:rPr lang="en-US" b="1" dirty="0" smtClean="0">
                <a:solidFill>
                  <a:srgbClr val="0070C0"/>
                </a:solidFill>
              </a:rPr>
              <a:t>Team History</a:t>
            </a:r>
            <a:endParaRPr lang="en-US" b="1" dirty="0">
              <a:solidFill>
                <a:srgbClr val="0070C0"/>
              </a:solidFill>
            </a:endParaRPr>
          </a:p>
        </p:txBody>
      </p:sp>
      <p:sp>
        <p:nvSpPr>
          <p:cNvPr id="3" name="Content Placeholder 2"/>
          <p:cNvSpPr>
            <a:spLocks noGrp="1"/>
          </p:cNvSpPr>
          <p:nvPr>
            <p:ph idx="1"/>
          </p:nvPr>
        </p:nvSpPr>
        <p:spPr>
          <a:xfrm>
            <a:off x="953087" y="1600200"/>
            <a:ext cx="7315200" cy="4876800"/>
          </a:xfrm>
        </p:spPr>
        <p:txBody>
          <a:bodyPr/>
          <a:lstStyle/>
          <a:p>
            <a:pPr>
              <a:buBlip>
                <a:blip r:embed="rId3"/>
              </a:buBlip>
            </a:pPr>
            <a:r>
              <a:rPr lang="en-US" dirty="0"/>
              <a:t>The team was established in 1946 as one of the </a:t>
            </a:r>
            <a:r>
              <a:rPr lang="en-US" dirty="0" smtClean="0"/>
              <a:t>leading members </a:t>
            </a:r>
            <a:r>
              <a:rPr lang="en-US" dirty="0"/>
              <a:t>of the Basketball Association of America (BAA), which became the NBA after merging with their rival, the National Basketball League (NBL) in 1949.</a:t>
            </a:r>
          </a:p>
          <a:p>
            <a:pPr marL="45720" indent="0">
              <a:buNone/>
            </a:pPr>
            <a:r>
              <a:rPr lang="en-US" dirty="0"/>
              <a:t> </a:t>
            </a:r>
          </a:p>
          <a:p>
            <a:pPr>
              <a:buBlip>
                <a:blip r:embed="rId3"/>
              </a:buBlip>
            </a:pPr>
            <a:r>
              <a:rPr lang="en-US" dirty="0"/>
              <a:t>The Knicks are one of only two teams of the original National Basketball Association still located in its original city (the other being the Boston Celtics). </a:t>
            </a:r>
          </a:p>
          <a:p>
            <a:endParaRPr lang="en-US" dirty="0" smtClean="0"/>
          </a:p>
          <a:p>
            <a:pPr>
              <a:buBlip>
                <a:blip r:embed="rId3"/>
              </a:buBlip>
            </a:pPr>
            <a:r>
              <a:rPr lang="en-US" dirty="0" smtClean="0"/>
              <a:t>The </a:t>
            </a:r>
            <a:r>
              <a:rPr lang="en-US" dirty="0"/>
              <a:t>"Knickerbocker" name comes from the </a:t>
            </a:r>
            <a:r>
              <a:rPr lang="en-US" dirty="0" smtClean="0"/>
              <a:t>fictitious name </a:t>
            </a:r>
            <a:r>
              <a:rPr lang="en-US" dirty="0"/>
              <a:t>used by Washington Irving in his book </a:t>
            </a:r>
            <a:r>
              <a:rPr lang="en-US" u="sng" dirty="0"/>
              <a:t>A History of New York, </a:t>
            </a:r>
            <a:r>
              <a:rPr lang="en-US" dirty="0"/>
              <a:t>a name which became applied to the descendants of the original Dutch settlers of what later became New York, and later, by extension, to New Yorkers in general</a:t>
            </a:r>
            <a:r>
              <a:rPr lang="en-US" dirty="0" smtClean="0"/>
              <a:t>.</a:t>
            </a:r>
          </a:p>
        </p:txBody>
      </p:sp>
      <p:pic>
        <p:nvPicPr>
          <p:cNvPr id="2050" name="Picture 2" descr="C:\Users\Chris\AppData\Local\Microsoft\Windows\Temporary Internet Files\Content.IE5\FJUTR2YS\MC90044127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334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hris\AppData\Local\Microsoft\Windows\Temporary Internet Files\Content.IE5\SGKPEC1H\MC90044126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04800"/>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Back or Previous 5">
            <a:hlinkClick r:id="" action="ppaction://hlinkshowjump?jump=previousslide" highlightClick="1"/>
          </p:cNvPr>
          <p:cNvSpPr/>
          <p:nvPr/>
        </p:nvSpPr>
        <p:spPr>
          <a:xfrm>
            <a:off x="152400" y="6151418"/>
            <a:ext cx="9144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7924800" y="6151418"/>
            <a:ext cx="9144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8609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vertic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zTP7wJFvPE?version=3&amp;hl=en_US"/>
          <p:cNvPicPr>
            <a:picLocks noRot="1" noChangeAspect="1"/>
          </p:cNvPicPr>
          <p:nvPr>
            <a:videoFile r:link="rId1"/>
          </p:nvPr>
        </p:nvPicPr>
        <p:blipFill>
          <a:blip r:embed="rId3"/>
          <a:stretch>
            <a:fillRect/>
          </a:stretch>
        </p:blipFill>
        <p:spPr>
          <a:xfrm>
            <a:off x="1041100" y="1600200"/>
            <a:ext cx="6883700" cy="4442388"/>
          </a:xfrm>
          <a:prstGeom prst="rect">
            <a:avLst/>
          </a:prstGeom>
        </p:spPr>
      </p:pic>
      <p:sp>
        <p:nvSpPr>
          <p:cNvPr id="3" name="TextBox 2"/>
          <p:cNvSpPr txBox="1"/>
          <p:nvPr/>
        </p:nvSpPr>
        <p:spPr>
          <a:xfrm>
            <a:off x="338137" y="685800"/>
            <a:ext cx="7848600" cy="707886"/>
          </a:xfrm>
          <a:prstGeom prst="rect">
            <a:avLst/>
          </a:prstGeom>
          <a:noFill/>
        </p:spPr>
        <p:txBody>
          <a:bodyPr wrap="square" rtlCol="0" anchor="ctr">
            <a:spAutoFit/>
          </a:bodyPr>
          <a:lstStyle/>
          <a:p>
            <a:pPr algn="ctr"/>
            <a:r>
              <a:rPr lang="en-US" sz="4000" b="1" dirty="0" smtClean="0">
                <a:solidFill>
                  <a:srgbClr val="0070C0"/>
                </a:solidFill>
              </a:rPr>
              <a:t>History of the New York Knicks</a:t>
            </a:r>
            <a:endParaRPr lang="en-US" sz="4000" b="1" dirty="0">
              <a:solidFill>
                <a:srgbClr val="0070C0"/>
              </a:solidFill>
            </a:endParaRPr>
          </a:p>
        </p:txBody>
      </p:sp>
      <p:sp>
        <p:nvSpPr>
          <p:cNvPr id="4" name="Action Button: Back or Previous 3">
            <a:hlinkClick r:id="" action="ppaction://hlinkshowjump?jump=previousslide" highlightClick="1"/>
          </p:cNvPr>
          <p:cNvSpPr/>
          <p:nvPr/>
        </p:nvSpPr>
        <p:spPr>
          <a:xfrm>
            <a:off x="152400" y="6261300"/>
            <a:ext cx="888700" cy="5106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nextslide" highlightClick="1"/>
          </p:cNvPr>
          <p:cNvSpPr/>
          <p:nvPr/>
        </p:nvSpPr>
        <p:spPr>
          <a:xfrm>
            <a:off x="7981951" y="6261300"/>
            <a:ext cx="981074" cy="5106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428192"/>
      </p:ext>
    </p:extLst>
  </p:cSld>
  <p:clrMapOvr>
    <a:masterClrMapping/>
  </p:clrMapOvr>
  <mc:AlternateContent xmlns:mc="http://schemas.openxmlformats.org/markup-compatibility/2006" xmlns:p14="http://schemas.microsoft.com/office/powerpoint/2010/main">
    <mc:Choice Requires="p14">
      <p:transition spd="slow" p14:dur="1600" advTm="5825">
        <p14:conveyor dir="l"/>
      </p:transition>
    </mc:Choice>
    <mc:Fallback xmlns="">
      <p:transition spd="slow" advTm="5825">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1"/>
            <a:ext cx="7315200" cy="1154097"/>
          </a:xfrm>
        </p:spPr>
        <p:txBody>
          <a:bodyPr anchor="ctr"/>
          <a:lstStyle/>
          <a:p>
            <a:pPr algn="ct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2">
                      <a:satMod val="175000"/>
                      <a:alpha val="40000"/>
                    </a:schemeClr>
                  </a:glow>
                </a:effectLst>
              </a:rPr>
              <a:t>Retired Numbers</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2">
                    <a:satMod val="175000"/>
                    <a:alpha val="40000"/>
                  </a:schemeClr>
                </a:glow>
              </a:effectLst>
            </a:endParaRPr>
          </a:p>
        </p:txBody>
      </p:sp>
      <p:sp>
        <p:nvSpPr>
          <p:cNvPr id="3" name="Content Placeholder 2"/>
          <p:cNvSpPr>
            <a:spLocks noGrp="1"/>
          </p:cNvSpPr>
          <p:nvPr>
            <p:ph sz="quarter" idx="13"/>
          </p:nvPr>
        </p:nvSpPr>
        <p:spPr>
          <a:xfrm>
            <a:off x="914400" y="1905000"/>
            <a:ext cx="3566160" cy="3593592"/>
          </a:xfrm>
        </p:spPr>
        <p:txBody>
          <a:bodyPr/>
          <a:lstStyle/>
          <a:p>
            <a:r>
              <a:rPr lang="en-US" dirty="0" smtClean="0"/>
              <a:t>Walt Frazier #10</a:t>
            </a:r>
          </a:p>
          <a:p>
            <a:endParaRPr lang="en-US" dirty="0"/>
          </a:p>
          <a:p>
            <a:r>
              <a:rPr lang="en-US" dirty="0" smtClean="0"/>
              <a:t>Dick Barnett # 12</a:t>
            </a:r>
          </a:p>
          <a:p>
            <a:endParaRPr lang="en-US" dirty="0"/>
          </a:p>
          <a:p>
            <a:r>
              <a:rPr lang="en-US" dirty="0" smtClean="0"/>
              <a:t>Earl Monroe # 15</a:t>
            </a:r>
          </a:p>
          <a:p>
            <a:endParaRPr lang="en-US" dirty="0" smtClean="0"/>
          </a:p>
          <a:p>
            <a:r>
              <a:rPr lang="en-US" dirty="0" smtClean="0"/>
              <a:t>Dick McGuire #15</a:t>
            </a:r>
          </a:p>
          <a:p>
            <a:endParaRPr lang="en-US" dirty="0"/>
          </a:p>
          <a:p>
            <a:r>
              <a:rPr lang="en-US" dirty="0" smtClean="0"/>
              <a:t>Dave </a:t>
            </a:r>
            <a:r>
              <a:rPr lang="en-US" dirty="0" err="1" smtClean="0"/>
              <a:t>DeBusschere</a:t>
            </a:r>
            <a:r>
              <a:rPr lang="en-US" dirty="0" smtClean="0"/>
              <a:t> # 22</a:t>
            </a:r>
          </a:p>
          <a:p>
            <a:endParaRPr lang="en-US" dirty="0"/>
          </a:p>
          <a:p>
            <a:endParaRPr lang="en-US" dirty="0"/>
          </a:p>
        </p:txBody>
      </p:sp>
      <p:sp>
        <p:nvSpPr>
          <p:cNvPr id="4" name="Content Placeholder 3"/>
          <p:cNvSpPr>
            <a:spLocks noGrp="1"/>
          </p:cNvSpPr>
          <p:nvPr>
            <p:ph sz="quarter" idx="14"/>
          </p:nvPr>
        </p:nvSpPr>
        <p:spPr>
          <a:xfrm>
            <a:off x="4648200" y="1905001"/>
            <a:ext cx="3566160" cy="3595687"/>
          </a:xfrm>
        </p:spPr>
        <p:txBody>
          <a:bodyPr/>
          <a:lstStyle/>
          <a:p>
            <a:r>
              <a:rPr lang="en-US" dirty="0" smtClean="0"/>
              <a:t>Bill Bradley # 24</a:t>
            </a:r>
          </a:p>
          <a:p>
            <a:endParaRPr lang="en-US" dirty="0" smtClean="0"/>
          </a:p>
          <a:p>
            <a:r>
              <a:rPr lang="en-US" dirty="0" smtClean="0"/>
              <a:t>Patrick Ewing # 33</a:t>
            </a:r>
          </a:p>
          <a:p>
            <a:endParaRPr lang="en-US" dirty="0"/>
          </a:p>
          <a:p>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2133600"/>
            <a:ext cx="1847851"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p:blipFill>
        <p:spPr bwMode="auto">
          <a:xfrm>
            <a:off x="4391466" y="4178105"/>
            <a:ext cx="3149599" cy="2362200"/>
          </a:xfrm>
          <a:prstGeom prst="rect">
            <a:avLst/>
          </a:prstGeom>
          <a:ln w="76200">
            <a:solidFill>
              <a:srgbClr val="0070C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Action Button: Back or Previous 4">
            <a:hlinkClick r:id="" action="ppaction://hlinkshowjump?jump=previousslide" highlightClick="1"/>
          </p:cNvPr>
          <p:cNvSpPr/>
          <p:nvPr/>
        </p:nvSpPr>
        <p:spPr>
          <a:xfrm>
            <a:off x="457200" y="6172200"/>
            <a:ext cx="9906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7924800" y="6172200"/>
            <a:ext cx="1085851"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87252837"/>
      </p:ext>
    </p:extLst>
  </p:cSld>
  <p:clrMapOvr>
    <a:masterClrMapping/>
  </p:clrMapOvr>
  <mc:AlternateContent xmlns:mc="http://schemas.openxmlformats.org/markup-compatibility/2006" xmlns:p14="http://schemas.microsoft.com/office/powerpoint/2010/main">
    <mc:Choice Requires="p14">
      <p:transition spd="slow" p14:dur="800" advTm="10039">
        <p:circle/>
      </p:transition>
    </mc:Choice>
    <mc:Fallback xmlns="">
      <p:transition spd="slow" advTm="10039">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1" nodeType="clickEffect">
                                  <p:stCondLst>
                                    <p:cond delay="0"/>
                                  </p:stCondLst>
                                  <p:childTnLst>
                                    <p:animRot by="21600000">
                                      <p:cBhvr>
                                        <p:cTn id="1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0" y="2667000"/>
            <a:ext cx="3364992" cy="621792"/>
          </a:xfrm>
        </p:spPr>
        <p:txBody>
          <a:bodyPr/>
          <a:lstStyle/>
          <a:p>
            <a:pPr algn="ctr"/>
            <a:r>
              <a:rPr lang="en-US" dirty="0" smtClean="0"/>
              <a:t>Past Rivalries</a:t>
            </a:r>
            <a:endParaRPr lang="en-US" dirty="0"/>
          </a:p>
        </p:txBody>
      </p:sp>
      <p:sp>
        <p:nvSpPr>
          <p:cNvPr id="3" name="Text Placeholder 2"/>
          <p:cNvSpPr>
            <a:spLocks noGrp="1"/>
          </p:cNvSpPr>
          <p:nvPr>
            <p:ph type="body" sz="quarter" idx="3"/>
          </p:nvPr>
        </p:nvSpPr>
        <p:spPr>
          <a:xfrm>
            <a:off x="4876801" y="2667000"/>
            <a:ext cx="3362063" cy="621792"/>
          </a:xfrm>
        </p:spPr>
        <p:txBody>
          <a:bodyPr/>
          <a:lstStyle/>
          <a:p>
            <a:pPr algn="ctr"/>
            <a:r>
              <a:rPr lang="en-US" dirty="0" smtClean="0"/>
              <a:t>Current Rivalries </a:t>
            </a:r>
            <a:endParaRPr lang="en-US" dirty="0"/>
          </a:p>
        </p:txBody>
      </p:sp>
      <p:sp>
        <p:nvSpPr>
          <p:cNvPr id="4" name="Title 3"/>
          <p:cNvSpPr>
            <a:spLocks noGrp="1"/>
          </p:cNvSpPr>
          <p:nvPr>
            <p:ph type="title"/>
          </p:nvPr>
        </p:nvSpPr>
        <p:spPr/>
        <p:txBody>
          <a:bodyPr anchor="ctr"/>
          <a:lstStyle/>
          <a:p>
            <a:pPr algn="ctr"/>
            <a:r>
              <a:rPr lang="en-US" b="1" dirty="0" smtClean="0">
                <a:solidFill>
                  <a:srgbClr val="0070C0"/>
                </a:solidFill>
              </a:rPr>
              <a:t>Rivalries</a:t>
            </a:r>
            <a:r>
              <a:rPr lang="en-US" dirty="0" smtClean="0"/>
              <a:t> </a:t>
            </a:r>
            <a:endParaRPr lang="en-US" dirty="0"/>
          </a:p>
        </p:txBody>
      </p:sp>
      <p:sp>
        <p:nvSpPr>
          <p:cNvPr id="5" name="Content Placeholder 4"/>
          <p:cNvSpPr>
            <a:spLocks noGrp="1"/>
          </p:cNvSpPr>
          <p:nvPr>
            <p:ph sz="quarter" idx="13"/>
          </p:nvPr>
        </p:nvSpPr>
        <p:spPr>
          <a:prstGeom prst="roundRect">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lstStyle/>
          <a:p>
            <a:r>
              <a:rPr lang="en-US" dirty="0" smtClean="0"/>
              <a:t>Miami Heat</a:t>
            </a:r>
          </a:p>
          <a:p>
            <a:endParaRPr lang="en-US" dirty="0"/>
          </a:p>
          <a:p>
            <a:r>
              <a:rPr lang="en-US" dirty="0" smtClean="0"/>
              <a:t>Chicago Bulls</a:t>
            </a:r>
          </a:p>
          <a:p>
            <a:endParaRPr lang="en-US" dirty="0"/>
          </a:p>
          <a:p>
            <a:r>
              <a:rPr lang="en-US" dirty="0" smtClean="0"/>
              <a:t>Indiana Pacers </a:t>
            </a:r>
            <a:endParaRPr lang="en-US" dirty="0"/>
          </a:p>
        </p:txBody>
      </p:sp>
      <p:sp>
        <p:nvSpPr>
          <p:cNvPr id="6" name="Content Placeholder 5"/>
          <p:cNvSpPr>
            <a:spLocks noGrp="1"/>
          </p:cNvSpPr>
          <p:nvPr>
            <p:ph sz="quarter" idx="14"/>
          </p:nvPr>
        </p:nvSpPr>
        <p:spPr>
          <a:prstGeom prst="roundRect">
            <a:avLst/>
          </a:prstGeom>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a:lstStyle/>
          <a:p>
            <a:r>
              <a:rPr lang="en-US" dirty="0" smtClean="0"/>
              <a:t>Brooklyn Nets- </a:t>
            </a:r>
          </a:p>
          <a:p>
            <a:pPr marL="45720" indent="0">
              <a:buNone/>
            </a:pPr>
            <a:r>
              <a:rPr lang="en-US" dirty="0" smtClean="0"/>
              <a:t>(Rising in intensity)</a:t>
            </a:r>
          </a:p>
          <a:p>
            <a:endParaRPr lang="en-US" dirty="0"/>
          </a:p>
          <a:p>
            <a:r>
              <a:rPr lang="en-US" dirty="0" smtClean="0"/>
              <a:t>Boston Celtics </a:t>
            </a:r>
          </a:p>
          <a:p>
            <a:endParaRPr lang="en-US" dirty="0"/>
          </a:p>
          <a:p>
            <a:endParaRPr lang="en-US" dirty="0"/>
          </a:p>
        </p:txBody>
      </p:sp>
      <p:pic>
        <p:nvPicPr>
          <p:cNvPr id="2050" name="Picture 2" descr="C:\Users\Chris\AppData\Local\Microsoft\Windows\Temporary Internet Files\Content.IE5\ATK7718Z\MP90031672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114800"/>
            <a:ext cx="170992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hris\AppData\Local\Microsoft\Windows\Temporary Internet Files\Content.IE5\SGKPEC1H\MP90044227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9200" y="152400"/>
            <a:ext cx="1981200" cy="2628900"/>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Back or Previous 6">
            <a:hlinkClick r:id="" action="ppaction://hlinkshowjump?jump=previousslide" highlightClick="1"/>
          </p:cNvPr>
          <p:cNvSpPr/>
          <p:nvPr/>
        </p:nvSpPr>
        <p:spPr>
          <a:xfrm>
            <a:off x="228600" y="6382131"/>
            <a:ext cx="8382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1195387" y="6382130"/>
            <a:ext cx="862013" cy="47586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MS900388386[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6781800" y="381000"/>
            <a:ext cx="609600" cy="609600"/>
          </a:xfrm>
          <a:prstGeom prst="rect">
            <a:avLst/>
          </a:prstGeom>
        </p:spPr>
      </p:pic>
    </p:spTree>
    <p:custDataLst>
      <p:tags r:id="rId1"/>
    </p:custDataLst>
    <p:extLst>
      <p:ext uri="{BB962C8B-B14F-4D97-AF65-F5344CB8AC3E}">
        <p14:creationId xmlns:p14="http://schemas.microsoft.com/office/powerpoint/2010/main" val="4007417835"/>
      </p:ext>
    </p:extLst>
  </p:cSld>
  <p:clrMapOvr>
    <a:masterClrMapping/>
  </p:clrMapOvr>
  <mc:AlternateContent xmlns:mc="http://schemas.openxmlformats.org/markup-compatibility/2006" xmlns:p14="http://schemas.microsoft.com/office/powerpoint/2010/main">
    <mc:Choice Requires="p14">
      <p:transition spd="slow" p14:dur="1600" advTm="18311">
        <p:blinds dir="vert"/>
      </p:transition>
    </mc:Choice>
    <mc:Fallback xmlns="">
      <p:transition spd="slow" advTm="18311">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bg/>
                                          </p:spTgt>
                                        </p:tgtEl>
                                        <p:attrNameLst>
                                          <p:attrName>ppt_x</p:attrName>
                                          <p:attrName>ppt_y</p:attrName>
                                        </p:attrNameLst>
                                      </p:cBhvr>
                                    </p:animMotion>
                                    <p:animRot by="1500000">
                                      <p:cBhvr>
                                        <p:cTn id="7" dur="125" fill="hold">
                                          <p:stCondLst>
                                            <p:cond delay="0"/>
                                          </p:stCondLst>
                                        </p:cTn>
                                        <p:tgtEl>
                                          <p:spTgt spid="5">
                                            <p:bg/>
                                          </p:spTgt>
                                        </p:tgtEl>
                                        <p:attrNameLst>
                                          <p:attrName>r</p:attrName>
                                        </p:attrNameLst>
                                      </p:cBhvr>
                                    </p:animRot>
                                    <p:animRot by="-1500000">
                                      <p:cBhvr>
                                        <p:cTn id="8" dur="125" fill="hold">
                                          <p:stCondLst>
                                            <p:cond delay="125"/>
                                          </p:stCondLst>
                                        </p:cTn>
                                        <p:tgtEl>
                                          <p:spTgt spid="5">
                                            <p:bg/>
                                          </p:spTgt>
                                        </p:tgtEl>
                                        <p:attrNameLst>
                                          <p:attrName>r</p:attrName>
                                        </p:attrNameLst>
                                      </p:cBhvr>
                                    </p:animRot>
                                    <p:animRot by="-1500000">
                                      <p:cBhvr>
                                        <p:cTn id="9" dur="125" fill="hold">
                                          <p:stCondLst>
                                            <p:cond delay="250"/>
                                          </p:stCondLst>
                                        </p:cTn>
                                        <p:tgtEl>
                                          <p:spTgt spid="5">
                                            <p:bg/>
                                          </p:spTgt>
                                        </p:tgtEl>
                                        <p:attrNameLst>
                                          <p:attrName>r</p:attrName>
                                        </p:attrNameLst>
                                      </p:cBhvr>
                                    </p:animRot>
                                    <p:animRot by="1500000">
                                      <p:cBhvr>
                                        <p:cTn id="10" dur="125" fill="hold">
                                          <p:stCondLst>
                                            <p:cond delay="375"/>
                                          </p:stCondLst>
                                        </p:cTn>
                                        <p:tgtEl>
                                          <p:spTgt spid="5">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5">
                                            <p:txEl>
                                              <p:pRg st="0" end="0"/>
                                            </p:txEl>
                                          </p:spTgt>
                                        </p:tgtEl>
                                        <p:attrNameLst>
                                          <p:attrName>ppt_x</p:attrName>
                                          <p:attrName>ppt_y</p:attrName>
                                        </p:attrNameLst>
                                      </p:cBhvr>
                                    </p:animMotion>
                                    <p:animRot by="1500000">
                                      <p:cBhvr>
                                        <p:cTn id="15" dur="125" fill="hold">
                                          <p:stCondLst>
                                            <p:cond delay="0"/>
                                          </p:stCondLst>
                                        </p:cTn>
                                        <p:tgtEl>
                                          <p:spTgt spid="5">
                                            <p:txEl>
                                              <p:pRg st="0" end="0"/>
                                            </p:txEl>
                                          </p:spTgt>
                                        </p:tgtEl>
                                        <p:attrNameLst>
                                          <p:attrName>r</p:attrName>
                                        </p:attrNameLst>
                                      </p:cBhvr>
                                    </p:animRot>
                                    <p:animRot by="-1500000">
                                      <p:cBhvr>
                                        <p:cTn id="16" dur="125" fill="hold">
                                          <p:stCondLst>
                                            <p:cond delay="125"/>
                                          </p:stCondLst>
                                        </p:cTn>
                                        <p:tgtEl>
                                          <p:spTgt spid="5">
                                            <p:txEl>
                                              <p:pRg st="0" end="0"/>
                                            </p:txEl>
                                          </p:spTgt>
                                        </p:tgtEl>
                                        <p:attrNameLst>
                                          <p:attrName>r</p:attrName>
                                        </p:attrNameLst>
                                      </p:cBhvr>
                                    </p:animRot>
                                    <p:animRot by="-1500000">
                                      <p:cBhvr>
                                        <p:cTn id="17" dur="125" fill="hold">
                                          <p:stCondLst>
                                            <p:cond delay="250"/>
                                          </p:stCondLst>
                                        </p:cTn>
                                        <p:tgtEl>
                                          <p:spTgt spid="5">
                                            <p:txEl>
                                              <p:pRg st="0" end="0"/>
                                            </p:txEl>
                                          </p:spTgt>
                                        </p:tgtEl>
                                        <p:attrNameLst>
                                          <p:attrName>r</p:attrName>
                                        </p:attrNameLst>
                                      </p:cBhvr>
                                    </p:animRot>
                                    <p:animRot by="1500000">
                                      <p:cBhvr>
                                        <p:cTn id="18" dur="125" fill="hold">
                                          <p:stCondLst>
                                            <p:cond delay="375"/>
                                          </p:stCondLst>
                                        </p:cTn>
                                        <p:tgtEl>
                                          <p:spTgt spid="5">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5">
                                            <p:txEl>
                                              <p:pRg st="2" end="2"/>
                                            </p:txEl>
                                          </p:spTgt>
                                        </p:tgtEl>
                                        <p:attrNameLst>
                                          <p:attrName>ppt_x</p:attrName>
                                          <p:attrName>ppt_y</p:attrName>
                                        </p:attrNameLst>
                                      </p:cBhvr>
                                    </p:animMotion>
                                    <p:animRot by="1500000">
                                      <p:cBhvr>
                                        <p:cTn id="23" dur="125" fill="hold">
                                          <p:stCondLst>
                                            <p:cond delay="0"/>
                                          </p:stCondLst>
                                        </p:cTn>
                                        <p:tgtEl>
                                          <p:spTgt spid="5">
                                            <p:txEl>
                                              <p:pRg st="2" end="2"/>
                                            </p:txEl>
                                          </p:spTgt>
                                        </p:tgtEl>
                                        <p:attrNameLst>
                                          <p:attrName>r</p:attrName>
                                        </p:attrNameLst>
                                      </p:cBhvr>
                                    </p:animRot>
                                    <p:animRot by="-1500000">
                                      <p:cBhvr>
                                        <p:cTn id="24" dur="125" fill="hold">
                                          <p:stCondLst>
                                            <p:cond delay="125"/>
                                          </p:stCondLst>
                                        </p:cTn>
                                        <p:tgtEl>
                                          <p:spTgt spid="5">
                                            <p:txEl>
                                              <p:pRg st="2" end="2"/>
                                            </p:txEl>
                                          </p:spTgt>
                                        </p:tgtEl>
                                        <p:attrNameLst>
                                          <p:attrName>r</p:attrName>
                                        </p:attrNameLst>
                                      </p:cBhvr>
                                    </p:animRot>
                                    <p:animRot by="-1500000">
                                      <p:cBhvr>
                                        <p:cTn id="25" dur="125" fill="hold">
                                          <p:stCondLst>
                                            <p:cond delay="250"/>
                                          </p:stCondLst>
                                        </p:cTn>
                                        <p:tgtEl>
                                          <p:spTgt spid="5">
                                            <p:txEl>
                                              <p:pRg st="2" end="2"/>
                                            </p:txEl>
                                          </p:spTgt>
                                        </p:tgtEl>
                                        <p:attrNameLst>
                                          <p:attrName>r</p:attrName>
                                        </p:attrNameLst>
                                      </p:cBhvr>
                                    </p:animRot>
                                    <p:animRot by="1500000">
                                      <p:cBhvr>
                                        <p:cTn id="26" dur="125" fill="hold">
                                          <p:stCondLst>
                                            <p:cond delay="375"/>
                                          </p:stCondLst>
                                        </p:cTn>
                                        <p:tgtEl>
                                          <p:spTgt spid="5">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5">
                                            <p:txEl>
                                              <p:pRg st="4" end="4"/>
                                            </p:txEl>
                                          </p:spTgt>
                                        </p:tgtEl>
                                        <p:attrNameLst>
                                          <p:attrName>ppt_x</p:attrName>
                                          <p:attrName>ppt_y</p:attrName>
                                        </p:attrNameLst>
                                      </p:cBhvr>
                                    </p:animMotion>
                                    <p:animRot by="1500000">
                                      <p:cBhvr>
                                        <p:cTn id="31" dur="125" fill="hold">
                                          <p:stCondLst>
                                            <p:cond delay="0"/>
                                          </p:stCondLst>
                                        </p:cTn>
                                        <p:tgtEl>
                                          <p:spTgt spid="5">
                                            <p:txEl>
                                              <p:pRg st="4" end="4"/>
                                            </p:txEl>
                                          </p:spTgt>
                                        </p:tgtEl>
                                        <p:attrNameLst>
                                          <p:attrName>r</p:attrName>
                                        </p:attrNameLst>
                                      </p:cBhvr>
                                    </p:animRot>
                                    <p:animRot by="-1500000">
                                      <p:cBhvr>
                                        <p:cTn id="32" dur="125" fill="hold">
                                          <p:stCondLst>
                                            <p:cond delay="125"/>
                                          </p:stCondLst>
                                        </p:cTn>
                                        <p:tgtEl>
                                          <p:spTgt spid="5">
                                            <p:txEl>
                                              <p:pRg st="4" end="4"/>
                                            </p:txEl>
                                          </p:spTgt>
                                        </p:tgtEl>
                                        <p:attrNameLst>
                                          <p:attrName>r</p:attrName>
                                        </p:attrNameLst>
                                      </p:cBhvr>
                                    </p:animRot>
                                    <p:animRot by="-1500000">
                                      <p:cBhvr>
                                        <p:cTn id="33" dur="125" fill="hold">
                                          <p:stCondLst>
                                            <p:cond delay="250"/>
                                          </p:stCondLst>
                                        </p:cTn>
                                        <p:tgtEl>
                                          <p:spTgt spid="5">
                                            <p:txEl>
                                              <p:pRg st="4" end="4"/>
                                            </p:txEl>
                                          </p:spTgt>
                                        </p:tgtEl>
                                        <p:attrNameLst>
                                          <p:attrName>r</p:attrName>
                                        </p:attrNameLst>
                                      </p:cBhvr>
                                    </p:animRot>
                                    <p:animRot by="1500000">
                                      <p:cBhvr>
                                        <p:cTn id="34" dur="125" fill="hold">
                                          <p:stCondLst>
                                            <p:cond delay="375"/>
                                          </p:stCondLst>
                                        </p:cTn>
                                        <p:tgtEl>
                                          <p:spTgt spid="5">
                                            <p:txEl>
                                              <p:pRg st="4" end="4"/>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8" dur="2000" fill="hold"/>
                                        <p:tgtEl>
                                          <p:spTgt spid="6">
                                            <p:bg/>
                                          </p:spTgt>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2" dur="2000" fill="hold"/>
                                        <p:tgtEl>
                                          <p:spTgt spid="6">
                                            <p:txEl>
                                              <p:pRg st="0" end="0"/>
                                            </p:txEl>
                                          </p:spTgt>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6" dur="2000" fill="hold"/>
                                        <p:tgtEl>
                                          <p:spTgt spid="6">
                                            <p:txEl>
                                              <p:pRg st="1" end="1"/>
                                            </p:txEl>
                                          </p:spTgt>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50" dur="2000" fill="hold"/>
                                        <p:tgtEl>
                                          <p:spTgt spid="6">
                                            <p:txEl>
                                              <p:pRg st="3" end="3"/>
                                            </p:txEl>
                                          </p:spTgt>
                                        </p:tgtEl>
                                        <p:attrNameLst>
                                          <p:attrName>ppt_x</p:attrName>
                                          <p:attrName>ppt_y</p:attrName>
                                        </p:attrNameLst>
                                      </p:cBhvr>
                                    </p:animMotion>
                                  </p:childTnLst>
                                </p:cTn>
                              </p:par>
                            </p:childTnLst>
                          </p:cTn>
                        </p:par>
                        <p:par>
                          <p:cTn id="51" fill="hold">
                            <p:stCondLst>
                              <p:cond delay="2000"/>
                            </p:stCondLst>
                            <p:childTnLst>
                              <p:par>
                                <p:cTn id="52" presetID="1" presetClass="mediacall" presetSubtype="0" fill="hold" nodeType="afterEffect">
                                  <p:stCondLst>
                                    <p:cond delay="0"/>
                                  </p:stCondLst>
                                  <p:childTnLst>
                                    <p:cmd type="call" cmd="playFrom(0.0)">
                                      <p:cBhvr>
                                        <p:cTn id="53" dur="108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4" fill="hold" display="0">
                  <p:stCondLst>
                    <p:cond delay="indefinite"/>
                  </p:stCondLst>
                  <p:endCondLst>
                    <p:cond evt="onStopAudio" delay="0">
                      <p:tgtEl>
                        <p:sldTgt/>
                      </p:tgtEl>
                    </p:cond>
                  </p:endCondLst>
                </p:cTn>
                <p:tgtEl>
                  <p:spTgt spid="12"/>
                </p:tgtEl>
              </p:cMediaNode>
            </p:audio>
          </p:childTnLst>
        </p:cTn>
      </p:par>
    </p:tnLst>
    <p:bldLst>
      <p:bldP spid="5" grpId="0" build="p" animBg="1"/>
      <p:bldP spid="6" grpId="0" build="p" animBg="1"/>
    </p:bldLst>
  </p:timing>
  <p:extLst>
    <p:ext uri="{E180D4A7-C9FB-4DFB-919C-405C955672EB}">
      <p14:showEvtLst xmlns:p14="http://schemas.microsoft.com/office/powerpoint/2010/main">
        <p14:playEvt time="18222" objId="12"/>
        <p14:stopEvt time="18311" objId="1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nchor="ctr"/>
          <a:lstStyle/>
          <a:p>
            <a:pPr algn="ctr"/>
            <a:r>
              <a:rPr lang="en-US" b="1" dirty="0" smtClean="0">
                <a:solidFill>
                  <a:srgbClr val="0070C0"/>
                </a:solidFill>
              </a:rPr>
              <a:t>Madison Square Garden</a:t>
            </a:r>
            <a:endParaRPr lang="en-US" b="1" dirty="0">
              <a:solidFill>
                <a:srgbClr val="0070C0"/>
              </a:solidFill>
            </a:endParaRPr>
          </a:p>
        </p:txBody>
      </p:sp>
      <p:sp>
        <p:nvSpPr>
          <p:cNvPr id="4" name="TextBox 3"/>
          <p:cNvSpPr txBox="1"/>
          <p:nvPr/>
        </p:nvSpPr>
        <p:spPr>
          <a:xfrm>
            <a:off x="689317" y="1600200"/>
            <a:ext cx="7467600" cy="1631216"/>
          </a:xfrm>
          <a:prstGeom prst="rect">
            <a:avLst/>
          </a:prstGeom>
          <a:solidFill>
            <a:schemeClr val="accent6">
              <a:lumMod val="60000"/>
              <a:lumOff val="40000"/>
            </a:schemeClr>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Opened on February 11, 1968, it is now the oldest active major sporting facility in the New York metropolitan area and is the oldest arena in the National Hockey League and the second-oldest arena in the National Basketball Association (after the Oracle Arena in Oakland, California). </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0" y="3429000"/>
            <a:ext cx="4191000" cy="314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Action Button: Back or Previous 5">
            <a:hlinkClick r:id="" action="ppaction://hlinkshowjump?jump=previousslide" highlightClick="1"/>
          </p:cNvPr>
          <p:cNvSpPr/>
          <p:nvPr/>
        </p:nvSpPr>
        <p:spPr>
          <a:xfrm>
            <a:off x="381000" y="6081712"/>
            <a:ext cx="1066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p:nvPr/>
        </p:nvSpPr>
        <p:spPr>
          <a:xfrm>
            <a:off x="7734300" y="6081712"/>
            <a:ext cx="10668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S900074671[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734300" y="3581400"/>
            <a:ext cx="609600" cy="609600"/>
          </a:xfrm>
          <a:prstGeom prst="rect">
            <a:avLst/>
          </a:prstGeom>
        </p:spPr>
      </p:pic>
    </p:spTree>
    <p:custDataLst>
      <p:tags r:id="rId1"/>
    </p:custDataLst>
    <p:extLst>
      <p:ext uri="{BB962C8B-B14F-4D97-AF65-F5344CB8AC3E}">
        <p14:creationId xmlns:p14="http://schemas.microsoft.com/office/powerpoint/2010/main" val="987528864"/>
      </p:ext>
    </p:extLst>
  </p:cSld>
  <p:clrMapOvr>
    <a:masterClrMapping/>
  </p:clrMapOvr>
  <mc:AlternateContent xmlns:mc="http://schemas.openxmlformats.org/markup-compatibility/2006" xmlns:p14="http://schemas.microsoft.com/office/powerpoint/2010/main">
    <mc:Choice Requires="p14">
      <p:transition spd="slow" p14:dur="4000" advTm="10712">
        <p14:vortex dir="r"/>
      </p:transition>
    </mc:Choice>
    <mc:Fallback xmlns="">
      <p:transition spd="slow" advTm="1071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301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8"/>
                </p:tgtEl>
              </p:cMediaNode>
            </p:audio>
          </p:childTnLst>
        </p:cTn>
      </p:par>
    </p:tnLst>
    <p:bldLst>
      <p:bldP spid="4" grpId="0" animBg="1"/>
    </p:bldLst>
  </p:timing>
  <p:extLst>
    <p:ext uri="{E180D4A7-C9FB-4DFB-919C-405C955672EB}">
      <p14:showEvtLst xmlns:p14="http://schemas.microsoft.com/office/powerpoint/2010/main">
        <p14:playEvt time="1950" objId="8"/>
        <p14:stopEvt time="10712" objId="8"/>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159789157"/>
              </p:ext>
            </p:extLst>
          </p:nvPr>
        </p:nvGraphicFramePr>
        <p:xfrm>
          <a:off x="990600" y="1143000"/>
          <a:ext cx="7010400" cy="4495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02679783"/>
              </p:ext>
            </p:extLst>
          </p:nvPr>
        </p:nvGraphicFramePr>
        <p:xfrm>
          <a:off x="5334000" y="4038600"/>
          <a:ext cx="3429000" cy="2209800"/>
        </p:xfrm>
        <a:graphic>
          <a:graphicData uri="http://schemas.openxmlformats.org/drawingml/2006/table">
            <a:tbl>
              <a:tblPr firstRow="1" bandRow="1">
                <a:tableStyleId>{5C22544A-7EE6-4342-B048-85BDC9FD1C3A}</a:tableStyleId>
              </a:tblPr>
              <a:tblGrid>
                <a:gridCol w="1714500"/>
                <a:gridCol w="1714500"/>
              </a:tblGrid>
              <a:tr h="381000">
                <a:tc>
                  <a:txBody>
                    <a:bodyPr/>
                    <a:lstStyle/>
                    <a:p>
                      <a:pPr algn="ctr"/>
                      <a:r>
                        <a:rPr lang="en-US" dirty="0" smtClean="0"/>
                        <a:t>Player</a:t>
                      </a:r>
                      <a:endParaRPr lang="en-US" dirty="0"/>
                    </a:p>
                  </a:txBody>
                  <a:tcPr/>
                </a:tc>
                <a:tc>
                  <a:txBody>
                    <a:bodyPr/>
                    <a:lstStyle/>
                    <a:p>
                      <a:pPr algn="ctr"/>
                      <a:r>
                        <a:rPr lang="en-US" dirty="0" smtClean="0"/>
                        <a:t>Field Goal %</a:t>
                      </a:r>
                      <a:endParaRPr lang="en-US" dirty="0"/>
                    </a:p>
                  </a:txBody>
                  <a:tcPr/>
                </a:tc>
              </a:tr>
              <a:tr h="250741">
                <a:tc>
                  <a:txBody>
                    <a:bodyPr/>
                    <a:lstStyle/>
                    <a:p>
                      <a:pPr algn="ctr"/>
                      <a:r>
                        <a:rPr lang="en-US" dirty="0" smtClean="0"/>
                        <a:t>C. Anthony</a:t>
                      </a:r>
                      <a:endParaRPr lang="en-US" dirty="0"/>
                    </a:p>
                  </a:txBody>
                  <a:tcPr/>
                </a:tc>
                <a:tc>
                  <a:txBody>
                    <a:bodyPr/>
                    <a:lstStyle/>
                    <a:p>
                      <a:pPr algn="ctr"/>
                      <a:r>
                        <a:rPr lang="en-US" dirty="0" smtClean="0"/>
                        <a:t>.463</a:t>
                      </a:r>
                      <a:endParaRPr lang="en-US" dirty="0"/>
                    </a:p>
                  </a:txBody>
                  <a:tcPr/>
                </a:tc>
              </a:tr>
              <a:tr h="250741">
                <a:tc>
                  <a:txBody>
                    <a:bodyPr/>
                    <a:lstStyle/>
                    <a:p>
                      <a:pPr marL="0" indent="0" algn="ctr">
                        <a:buNone/>
                      </a:pPr>
                      <a:r>
                        <a:rPr lang="en-US" dirty="0" smtClean="0"/>
                        <a:t>R.</a:t>
                      </a:r>
                      <a:r>
                        <a:rPr lang="en-US" baseline="0" dirty="0" smtClean="0"/>
                        <a:t> Brewer</a:t>
                      </a:r>
                      <a:endParaRPr lang="en-US" dirty="0"/>
                    </a:p>
                  </a:txBody>
                  <a:tcPr/>
                </a:tc>
                <a:tc>
                  <a:txBody>
                    <a:bodyPr/>
                    <a:lstStyle/>
                    <a:p>
                      <a:pPr algn="ctr"/>
                      <a:r>
                        <a:rPr lang="en-US" dirty="0" smtClean="0"/>
                        <a:t>.485</a:t>
                      </a:r>
                      <a:endParaRPr lang="en-US" dirty="0"/>
                    </a:p>
                  </a:txBody>
                  <a:tcPr/>
                </a:tc>
              </a:tr>
              <a:tr h="250741">
                <a:tc>
                  <a:txBody>
                    <a:bodyPr/>
                    <a:lstStyle/>
                    <a:p>
                      <a:pPr algn="ctr"/>
                      <a:r>
                        <a:rPr lang="en-US" dirty="0" smtClean="0"/>
                        <a:t>T. Chandler</a:t>
                      </a:r>
                      <a:endParaRPr lang="en-US" dirty="0"/>
                    </a:p>
                  </a:txBody>
                  <a:tcPr/>
                </a:tc>
                <a:tc>
                  <a:txBody>
                    <a:bodyPr/>
                    <a:lstStyle/>
                    <a:p>
                      <a:pPr algn="ctr"/>
                      <a:r>
                        <a:rPr lang="en-US" dirty="0" smtClean="0"/>
                        <a:t>.656</a:t>
                      </a:r>
                      <a:endParaRPr lang="en-US" dirty="0"/>
                    </a:p>
                  </a:txBody>
                  <a:tcPr/>
                </a:tc>
              </a:tr>
              <a:tr h="250741">
                <a:tc>
                  <a:txBody>
                    <a:bodyPr/>
                    <a:lstStyle/>
                    <a:p>
                      <a:pPr algn="ctr"/>
                      <a:r>
                        <a:rPr lang="en-US" dirty="0" smtClean="0"/>
                        <a:t>J.</a:t>
                      </a:r>
                      <a:r>
                        <a:rPr lang="en-US" baseline="0" dirty="0" smtClean="0"/>
                        <a:t> Kidd</a:t>
                      </a:r>
                      <a:endParaRPr lang="en-US" dirty="0"/>
                    </a:p>
                  </a:txBody>
                  <a:tcPr/>
                </a:tc>
                <a:tc>
                  <a:txBody>
                    <a:bodyPr/>
                    <a:lstStyle/>
                    <a:p>
                      <a:pPr algn="ctr"/>
                      <a:r>
                        <a:rPr lang="en-US" dirty="0" smtClean="0"/>
                        <a:t>.529</a:t>
                      </a:r>
                      <a:endParaRPr lang="en-US" dirty="0"/>
                    </a:p>
                  </a:txBody>
                  <a:tcPr/>
                </a:tc>
              </a:tr>
              <a:tr h="250741">
                <a:tc>
                  <a:txBody>
                    <a:bodyPr/>
                    <a:lstStyle/>
                    <a:p>
                      <a:pPr algn="ctr"/>
                      <a:r>
                        <a:rPr lang="en-US" dirty="0" smtClean="0"/>
                        <a:t>R.</a:t>
                      </a:r>
                      <a:r>
                        <a:rPr lang="en-US" baseline="0" dirty="0" smtClean="0"/>
                        <a:t> Felton</a:t>
                      </a:r>
                      <a:endParaRPr lang="en-US" dirty="0"/>
                    </a:p>
                  </a:txBody>
                  <a:tcPr/>
                </a:tc>
                <a:tc>
                  <a:txBody>
                    <a:bodyPr/>
                    <a:lstStyle/>
                    <a:p>
                      <a:pPr algn="ctr"/>
                      <a:r>
                        <a:rPr lang="en-US" dirty="0" smtClean="0"/>
                        <a:t>.446</a:t>
                      </a:r>
                      <a:endParaRPr lang="en-US" dirty="0"/>
                    </a:p>
                  </a:txBody>
                  <a:tcPr/>
                </a:tc>
              </a:tr>
            </a:tbl>
          </a:graphicData>
        </a:graphic>
      </p:graphicFrame>
      <p:sp>
        <p:nvSpPr>
          <p:cNvPr id="4" name="Action Button: Back or Previous 3">
            <a:hlinkClick r:id="" action="ppaction://hlinkshowjump?jump=previousslide" highlightClick="1"/>
          </p:cNvPr>
          <p:cNvSpPr/>
          <p:nvPr/>
        </p:nvSpPr>
        <p:spPr>
          <a:xfrm>
            <a:off x="457200" y="5943600"/>
            <a:ext cx="9906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nextslide" highlightClick="1"/>
          </p:cNvPr>
          <p:cNvSpPr/>
          <p:nvPr/>
        </p:nvSpPr>
        <p:spPr>
          <a:xfrm>
            <a:off x="1981200" y="5943600"/>
            <a:ext cx="10668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S900074673[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9575" y="381000"/>
            <a:ext cx="609600" cy="609600"/>
          </a:xfrm>
          <a:prstGeom prst="rect">
            <a:avLst/>
          </a:prstGeom>
        </p:spPr>
      </p:pic>
    </p:spTree>
    <p:extLst>
      <p:ext uri="{BB962C8B-B14F-4D97-AF65-F5344CB8AC3E}">
        <p14:creationId xmlns:p14="http://schemas.microsoft.com/office/powerpoint/2010/main" val="3820453899"/>
      </p:ext>
    </p:extLst>
  </p:cSld>
  <p:clrMapOvr>
    <a:masterClrMapping/>
  </p:clrMapOvr>
  <p:transition spd="slow" advTm="6665">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extLst>
    <p:ext uri="{E180D4A7-C9FB-4DFB-919C-405C955672EB}">
      <p14:showEvtLst xmlns:p14="http://schemas.microsoft.com/office/powerpoint/2010/main">
        <p14:playEvt time="0" objId="8"/>
        <p14:stopEvt time="332" objId="8"/>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3000">
              <a:schemeClr val="bg2">
                <a:tint val="100000"/>
                <a:shade val="95000"/>
                <a:satMod val="100000"/>
                <a:lumMod val="100000"/>
              </a:schemeClr>
            </a:gs>
            <a:gs pos="100000">
              <a:schemeClr val="bg2">
                <a:tint val="88000"/>
                <a:shade val="100000"/>
                <a:satMod val="400000"/>
                <a:lumMod val="10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447800" y="454131"/>
            <a:ext cx="6019800" cy="1077218"/>
          </a:xfrm>
          <a:prstGeom prst="rect">
            <a:avLst/>
          </a:prstGeom>
          <a:noFill/>
        </p:spPr>
        <p:txBody>
          <a:bodyPr wrap="square" rtlCol="0">
            <a:spAutoFit/>
          </a:bodyPr>
          <a:lstStyle/>
          <a:p>
            <a:pPr algn="ctr"/>
            <a:r>
              <a:rPr lang="en-US" sz="3200" dirty="0" smtClean="0">
                <a:solidFill>
                  <a:schemeClr val="bg1"/>
                </a:solidFill>
              </a:rPr>
              <a:t>2012-2013 </a:t>
            </a:r>
            <a:r>
              <a:rPr lang="en-US" sz="3200" dirty="0">
                <a:solidFill>
                  <a:schemeClr val="bg1"/>
                </a:solidFill>
              </a:rPr>
              <a:t>Conference Regular Season Standings</a:t>
            </a:r>
          </a:p>
        </p:txBody>
      </p:sp>
      <p:sp>
        <p:nvSpPr>
          <p:cNvPr id="4" name="TextBox 3"/>
          <p:cNvSpPr txBox="1"/>
          <p:nvPr/>
        </p:nvSpPr>
        <p:spPr>
          <a:xfrm>
            <a:off x="1295400" y="1676400"/>
            <a:ext cx="6019800" cy="523220"/>
          </a:xfrm>
          <a:prstGeom prst="rect">
            <a:avLst/>
          </a:prstGeom>
          <a:noFill/>
        </p:spPr>
        <p:txBody>
          <a:bodyPr wrap="square" rtlCol="0">
            <a:spAutoFit/>
          </a:bodyPr>
          <a:lstStyle/>
          <a:p>
            <a:pPr algn="ctr"/>
            <a:r>
              <a:rPr lang="en-US" sz="2800" dirty="0">
                <a:solidFill>
                  <a:schemeClr val="bg1"/>
                </a:solidFill>
              </a:rPr>
              <a:t>Eastern </a:t>
            </a:r>
            <a:r>
              <a:rPr lang="en-US" sz="2800" dirty="0" smtClean="0">
                <a:solidFill>
                  <a:schemeClr val="bg1"/>
                </a:solidFill>
              </a:rPr>
              <a:t>Conference (As of 11/24/12)</a:t>
            </a:r>
            <a:endParaRPr lang="en-US" sz="28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76710484"/>
              </p:ext>
            </p:extLst>
          </p:nvPr>
        </p:nvGraphicFramePr>
        <p:xfrm>
          <a:off x="1162047" y="2590800"/>
          <a:ext cx="6591305" cy="3595480"/>
        </p:xfrm>
        <a:graphic>
          <a:graphicData uri="http://schemas.openxmlformats.org/drawingml/2006/table">
            <a:tbl>
              <a:tblPr firstRow="1" bandRow="1">
                <a:tableStyleId>{35758FB7-9AC5-4552-8A53-C91805E547FA}</a:tableStyleId>
              </a:tblPr>
              <a:tblGrid>
                <a:gridCol w="1562105"/>
                <a:gridCol w="495295"/>
                <a:gridCol w="457200"/>
                <a:gridCol w="609600"/>
                <a:gridCol w="990600"/>
                <a:gridCol w="647705"/>
                <a:gridCol w="914400"/>
                <a:gridCol w="914400"/>
              </a:tblGrid>
              <a:tr h="533400">
                <a:tc>
                  <a:txBody>
                    <a:bodyPr/>
                    <a:lstStyle/>
                    <a:p>
                      <a:pPr algn="ctr"/>
                      <a:r>
                        <a:rPr lang="en-US" dirty="0" smtClean="0"/>
                        <a:t>Eastern</a:t>
                      </a:r>
                      <a:endParaRPr lang="en-US" dirty="0"/>
                    </a:p>
                  </a:txBody>
                  <a:tcPr>
                    <a:cell3D prstMaterial="dkEdge">
                      <a:bevel/>
                      <a:lightRig rig="flood" dir="t"/>
                    </a:cell3D>
                  </a:tcPr>
                </a:tc>
                <a:tc>
                  <a:txBody>
                    <a:bodyPr/>
                    <a:lstStyle/>
                    <a:p>
                      <a:pPr algn="ctr"/>
                      <a:r>
                        <a:rPr lang="en-US" dirty="0" smtClean="0"/>
                        <a:t>W</a:t>
                      </a:r>
                      <a:endParaRPr lang="en-US" dirty="0"/>
                    </a:p>
                  </a:txBody>
                  <a:tcPr>
                    <a:cell3D prstMaterial="dkEdge">
                      <a:bevel/>
                      <a:lightRig rig="flood" dir="t"/>
                    </a:cell3D>
                  </a:tcPr>
                </a:tc>
                <a:tc>
                  <a:txBody>
                    <a:bodyPr/>
                    <a:lstStyle/>
                    <a:p>
                      <a:pPr algn="ctr"/>
                      <a:r>
                        <a:rPr lang="en-US" dirty="0" smtClean="0"/>
                        <a:t>L</a:t>
                      </a:r>
                      <a:endParaRPr lang="en-US" dirty="0"/>
                    </a:p>
                  </a:txBody>
                  <a:tcPr>
                    <a:cell3D prstMaterial="dkEdge">
                      <a:bevel/>
                      <a:lightRig rig="flood" dir="t"/>
                    </a:cell3D>
                  </a:tcPr>
                </a:tc>
                <a:tc>
                  <a:txBody>
                    <a:bodyPr/>
                    <a:lstStyle/>
                    <a:p>
                      <a:pPr algn="ctr"/>
                      <a:r>
                        <a:rPr lang="en-US" dirty="0" smtClean="0"/>
                        <a:t>GB</a:t>
                      </a:r>
                      <a:endParaRPr lang="en-US" dirty="0"/>
                    </a:p>
                  </a:txBody>
                  <a:tcPr>
                    <a:cell3D prstMaterial="dkEdge">
                      <a:bevel/>
                      <a:lightRig rig="flood" dir="t"/>
                    </a:cell3D>
                  </a:tcPr>
                </a:tc>
                <a:tc>
                  <a:txBody>
                    <a:bodyPr/>
                    <a:lstStyle/>
                    <a:p>
                      <a:pPr algn="ctr"/>
                      <a:r>
                        <a:rPr lang="en-US" dirty="0" smtClean="0"/>
                        <a:t>CONF</a:t>
                      </a:r>
                      <a:endParaRPr lang="en-US" dirty="0"/>
                    </a:p>
                  </a:txBody>
                  <a:tcPr>
                    <a:cell3D prstMaterial="dkEdge">
                      <a:bevel/>
                      <a:lightRig rig="flood" dir="t"/>
                    </a:cell3D>
                  </a:tcPr>
                </a:tc>
                <a:tc>
                  <a:txBody>
                    <a:bodyPr/>
                    <a:lstStyle/>
                    <a:p>
                      <a:pPr algn="ctr"/>
                      <a:r>
                        <a:rPr lang="en-US" dirty="0" smtClean="0"/>
                        <a:t>DIV</a:t>
                      </a:r>
                      <a:endParaRPr lang="en-US" dirty="0"/>
                    </a:p>
                  </a:txBody>
                  <a:tcPr>
                    <a:cell3D prstMaterial="dkEdge">
                      <a:bevel/>
                      <a:lightRig rig="flood" dir="t"/>
                    </a:cell3D>
                  </a:tcPr>
                </a:tc>
                <a:tc>
                  <a:txBody>
                    <a:bodyPr/>
                    <a:lstStyle/>
                    <a:p>
                      <a:pPr algn="ctr"/>
                      <a:r>
                        <a:rPr lang="en-US" dirty="0" smtClean="0"/>
                        <a:t>HOME</a:t>
                      </a:r>
                      <a:endParaRPr lang="en-US" dirty="0"/>
                    </a:p>
                  </a:txBody>
                  <a:tcPr>
                    <a:cell3D prstMaterial="dkEdge">
                      <a:bevel/>
                      <a:lightRig rig="flood" dir="t"/>
                    </a:cell3D>
                  </a:tcPr>
                </a:tc>
                <a:tc>
                  <a:txBody>
                    <a:bodyPr/>
                    <a:lstStyle/>
                    <a:p>
                      <a:pPr algn="ctr"/>
                      <a:r>
                        <a:rPr lang="en-US" dirty="0" smtClean="0"/>
                        <a:t>ROAD</a:t>
                      </a:r>
                      <a:endParaRPr lang="en-US" dirty="0"/>
                    </a:p>
                  </a:txBody>
                  <a:tcPr>
                    <a:cell3D prstMaterial="dkEdge">
                      <a:bevel/>
                      <a:lightRig rig="flood" dir="t"/>
                    </a:cell3D>
                  </a:tcPr>
                </a:tc>
              </a:tr>
              <a:tr h="382760">
                <a:tc>
                  <a:txBody>
                    <a:bodyPr/>
                    <a:lstStyle/>
                    <a:p>
                      <a:r>
                        <a:rPr lang="en-US" dirty="0" smtClean="0"/>
                        <a:t>Miami</a:t>
                      </a:r>
                      <a:endParaRPr lang="en-US" dirty="0"/>
                    </a:p>
                  </a:txBody>
                  <a:tcPr>
                    <a:cell3D prstMaterial="dkEdge">
                      <a:bevel/>
                      <a:lightRig rig="flood" dir="t"/>
                    </a:cell3D>
                  </a:tcPr>
                </a:tc>
                <a:tc>
                  <a:txBody>
                    <a:bodyPr/>
                    <a:lstStyle/>
                    <a:p>
                      <a:pPr algn="ctr"/>
                      <a:r>
                        <a:rPr lang="en-US" sz="1800" dirty="0" smtClean="0"/>
                        <a:t>9</a:t>
                      </a:r>
                      <a:endParaRPr lang="en-US" sz="1800" dirty="0"/>
                    </a:p>
                  </a:txBody>
                  <a:tcPr>
                    <a:cell3D prstMaterial="dkEdge">
                      <a:bevel/>
                      <a:lightRig rig="flood" dir="t"/>
                    </a:cell3D>
                  </a:tcPr>
                </a:tc>
                <a:tc>
                  <a:txBody>
                    <a:bodyPr/>
                    <a:lstStyle/>
                    <a:p>
                      <a:pPr algn="ctr"/>
                      <a:r>
                        <a:rPr lang="en-US" dirty="0" smtClean="0"/>
                        <a:t>3</a:t>
                      </a:r>
                      <a:endParaRPr lang="en-US" dirty="0"/>
                    </a:p>
                  </a:txBody>
                  <a:tcPr>
                    <a:cell3D prstMaterial="dkEdge">
                      <a:bevel/>
                      <a:lightRig rig="flood" dir="t"/>
                    </a:cell3D>
                  </a:tcPr>
                </a:tc>
                <a:tc>
                  <a:txBody>
                    <a:bodyPr/>
                    <a:lstStyle/>
                    <a:p>
                      <a:pPr algn="ctr"/>
                      <a:r>
                        <a:rPr lang="en-US" dirty="0" smtClean="0"/>
                        <a:t>---</a:t>
                      </a:r>
                      <a:endParaRPr lang="en-US" dirty="0"/>
                    </a:p>
                  </a:txBody>
                  <a:tcPr>
                    <a:cell3D prstMaterial="dkEdge">
                      <a:bevel/>
                      <a:lightRig rig="flood" dir="t"/>
                    </a:cell3D>
                  </a:tcPr>
                </a:tc>
                <a:tc>
                  <a:txBody>
                    <a:bodyPr/>
                    <a:lstStyle/>
                    <a:p>
                      <a:pPr algn="ctr"/>
                      <a:r>
                        <a:rPr lang="en-US" dirty="0" smtClean="0"/>
                        <a:t>4-1</a:t>
                      </a:r>
                      <a:endParaRPr lang="en-US" dirty="0"/>
                    </a:p>
                  </a:txBody>
                  <a:tcPr>
                    <a:cell3D prstMaterial="dkEdge">
                      <a:bevel/>
                      <a:lightRig rig="flood" dir="t"/>
                    </a:cell3D>
                  </a:tcPr>
                </a:tc>
                <a:tc>
                  <a:txBody>
                    <a:bodyPr/>
                    <a:lstStyle/>
                    <a:p>
                      <a:pPr algn="ctr"/>
                      <a:r>
                        <a:rPr lang="en-US" dirty="0" smtClean="0"/>
                        <a:t>1-0</a:t>
                      </a:r>
                      <a:endParaRPr lang="en-US" dirty="0"/>
                    </a:p>
                  </a:txBody>
                  <a:tcPr>
                    <a:cell3D prstMaterial="dkEdge">
                      <a:bevel/>
                      <a:lightRig rig="flood" dir="t"/>
                    </a:cell3D>
                  </a:tcPr>
                </a:tc>
                <a:tc>
                  <a:txBody>
                    <a:bodyPr/>
                    <a:lstStyle/>
                    <a:p>
                      <a:pPr algn="ctr"/>
                      <a:r>
                        <a:rPr lang="en-US" dirty="0" smtClean="0"/>
                        <a:t>5-0</a:t>
                      </a:r>
                      <a:endParaRPr lang="en-US" dirty="0"/>
                    </a:p>
                  </a:txBody>
                  <a:tcPr>
                    <a:cell3D prstMaterial="dkEdge">
                      <a:bevel/>
                      <a:lightRig rig="flood" dir="t"/>
                    </a:cell3D>
                  </a:tcPr>
                </a:tc>
                <a:tc>
                  <a:txBody>
                    <a:bodyPr/>
                    <a:lstStyle/>
                    <a:p>
                      <a:pPr algn="ctr"/>
                      <a:r>
                        <a:rPr lang="en-US" dirty="0" smtClean="0"/>
                        <a:t>4-3</a:t>
                      </a:r>
                      <a:endParaRPr lang="en-US" dirty="0"/>
                    </a:p>
                  </a:txBody>
                  <a:tcPr>
                    <a:cell3D prstMaterial="dkEdge">
                      <a:bevel/>
                      <a:lightRig rig="flood" dir="t"/>
                    </a:cell3D>
                  </a:tcPr>
                </a:tc>
              </a:tr>
              <a:tr h="382760">
                <a:tc>
                  <a:txBody>
                    <a:bodyPr/>
                    <a:lstStyle/>
                    <a:p>
                      <a:r>
                        <a:rPr lang="en-US" dirty="0" smtClean="0"/>
                        <a:t>New</a:t>
                      </a:r>
                      <a:r>
                        <a:rPr lang="en-US" baseline="0" dirty="0" smtClean="0"/>
                        <a:t> York</a:t>
                      </a:r>
                      <a:endParaRPr lang="en-US" dirty="0"/>
                    </a:p>
                  </a:txBody>
                  <a:tcPr>
                    <a:cell3D prstMaterial="dkEdge">
                      <a:bevel/>
                      <a:lightRig rig="flood" dir="t"/>
                    </a:cell3D>
                  </a:tcPr>
                </a:tc>
                <a:tc>
                  <a:txBody>
                    <a:bodyPr/>
                    <a:lstStyle/>
                    <a:p>
                      <a:pPr algn="ctr"/>
                      <a:r>
                        <a:rPr lang="en-US" dirty="0" smtClean="0"/>
                        <a:t>8</a:t>
                      </a:r>
                      <a:endParaRPr lang="en-US" dirty="0"/>
                    </a:p>
                  </a:txBody>
                  <a:tcPr>
                    <a:cell3D prstMaterial="dkEdge">
                      <a:bevel/>
                      <a:lightRig rig="flood" dir="t"/>
                    </a:cell3D>
                  </a:tcPr>
                </a:tc>
                <a:tc>
                  <a:txBody>
                    <a:bodyPr/>
                    <a:lstStyle/>
                    <a:p>
                      <a:pPr algn="ctr"/>
                      <a:r>
                        <a:rPr lang="en-US" dirty="0" smtClean="0"/>
                        <a:t>3</a:t>
                      </a:r>
                      <a:endParaRPr lang="en-US" dirty="0"/>
                    </a:p>
                  </a:txBody>
                  <a:tcPr>
                    <a:cell3D prstMaterial="dkEdge">
                      <a:bevel/>
                      <a:lightRig rig="flood" dir="t"/>
                    </a:cell3D>
                  </a:tcPr>
                </a:tc>
                <a:tc>
                  <a:txBody>
                    <a:bodyPr/>
                    <a:lstStyle/>
                    <a:p>
                      <a:pPr algn="ctr"/>
                      <a:r>
                        <a:rPr lang="en-US" dirty="0" smtClean="0"/>
                        <a:t>0.5</a:t>
                      </a:r>
                      <a:endParaRPr lang="en-US" dirty="0"/>
                    </a:p>
                  </a:txBody>
                  <a:tcPr>
                    <a:cell3D prstMaterial="dkEdge">
                      <a:bevel/>
                      <a:lightRig rig="flood" dir="t"/>
                    </a:cell3D>
                  </a:tcPr>
                </a:tc>
                <a:tc>
                  <a:txBody>
                    <a:bodyPr/>
                    <a:lstStyle/>
                    <a:p>
                      <a:pPr algn="ctr"/>
                      <a:r>
                        <a:rPr lang="en-US" dirty="0" smtClean="0"/>
                        <a:t>5-0</a:t>
                      </a:r>
                      <a:endParaRPr lang="en-US" dirty="0"/>
                    </a:p>
                  </a:txBody>
                  <a:tcPr>
                    <a:cell3D prstMaterial="dkEdge">
                      <a:bevel/>
                      <a:lightRig rig="flood" dir="t"/>
                    </a:cell3D>
                  </a:tcPr>
                </a:tc>
                <a:tc>
                  <a:txBody>
                    <a:bodyPr/>
                    <a:lstStyle/>
                    <a:p>
                      <a:pPr algn="ctr"/>
                      <a:r>
                        <a:rPr lang="en-US" dirty="0" smtClean="0"/>
                        <a:t>2-0</a:t>
                      </a:r>
                    </a:p>
                  </a:txBody>
                  <a:tcPr>
                    <a:cell3D prstMaterial="dkEdge">
                      <a:bevel/>
                      <a:lightRig rig="flood" dir="t"/>
                    </a:cell3D>
                  </a:tcPr>
                </a:tc>
                <a:tc>
                  <a:txBody>
                    <a:bodyPr/>
                    <a:lstStyle/>
                    <a:p>
                      <a:pPr algn="ctr"/>
                      <a:r>
                        <a:rPr lang="en-US" dirty="0" smtClean="0"/>
                        <a:t>4-0</a:t>
                      </a:r>
                      <a:endParaRPr lang="en-US" dirty="0"/>
                    </a:p>
                  </a:txBody>
                  <a:tcPr>
                    <a:cell3D prstMaterial="dkEdge">
                      <a:bevel/>
                      <a:lightRig rig="flood" dir="t"/>
                    </a:cell3D>
                  </a:tcPr>
                </a:tc>
                <a:tc>
                  <a:txBody>
                    <a:bodyPr/>
                    <a:lstStyle/>
                    <a:p>
                      <a:pPr algn="ctr"/>
                      <a:r>
                        <a:rPr lang="en-US" dirty="0" smtClean="0"/>
                        <a:t>4-3</a:t>
                      </a:r>
                      <a:endParaRPr lang="en-US" dirty="0"/>
                    </a:p>
                  </a:txBody>
                  <a:tcPr>
                    <a:cell3D prstMaterial="dkEdge">
                      <a:bevel/>
                      <a:lightRig rig="flood" dir="t"/>
                    </a:cell3D>
                  </a:tcPr>
                </a:tc>
              </a:tr>
              <a:tr h="382760">
                <a:tc>
                  <a:txBody>
                    <a:bodyPr/>
                    <a:lstStyle/>
                    <a:p>
                      <a:r>
                        <a:rPr lang="en-US" dirty="0" smtClean="0"/>
                        <a:t>Brooklyn</a:t>
                      </a:r>
                      <a:endParaRPr lang="en-US" dirty="0"/>
                    </a:p>
                  </a:txBody>
                  <a:tcPr>
                    <a:cell3D prstMaterial="dkEdge">
                      <a:bevel/>
                      <a:lightRig rig="flood" dir="t"/>
                    </a:cell3D>
                  </a:tcPr>
                </a:tc>
                <a:tc>
                  <a:txBody>
                    <a:bodyPr/>
                    <a:lstStyle/>
                    <a:p>
                      <a:pPr algn="ctr"/>
                      <a:r>
                        <a:rPr lang="en-US" dirty="0" smtClean="0"/>
                        <a:t>7</a:t>
                      </a:r>
                      <a:endParaRPr lang="en-US" dirty="0"/>
                    </a:p>
                  </a:txBody>
                  <a:tcPr>
                    <a:cell3D prstMaterial="dkEdge">
                      <a:bevel/>
                      <a:lightRig rig="flood" dir="t"/>
                    </a:cell3D>
                  </a:tcPr>
                </a:tc>
                <a:tc>
                  <a:txBody>
                    <a:bodyPr/>
                    <a:lstStyle/>
                    <a:p>
                      <a:pPr algn="ctr"/>
                      <a:r>
                        <a:rPr lang="en-US" dirty="0" smtClean="0"/>
                        <a:t>4</a:t>
                      </a:r>
                      <a:endParaRPr lang="en-US" dirty="0"/>
                    </a:p>
                  </a:txBody>
                  <a:tcPr>
                    <a:cell3D prstMaterial="dkEdge">
                      <a:bevel/>
                      <a:lightRig rig="flood" dir="t"/>
                    </a:cell3D>
                  </a:tcPr>
                </a:tc>
                <a:tc>
                  <a:txBody>
                    <a:bodyPr/>
                    <a:lstStyle/>
                    <a:p>
                      <a:pPr algn="ctr"/>
                      <a:r>
                        <a:rPr lang="en-US" dirty="0" smtClean="0"/>
                        <a:t>1.5</a:t>
                      </a:r>
                      <a:endParaRPr lang="en-US" dirty="0"/>
                    </a:p>
                  </a:txBody>
                  <a:tcPr>
                    <a:cell3D prstMaterial="dkEdge">
                      <a:bevel/>
                      <a:lightRig rig="flood" dir="t"/>
                    </a:cell3D>
                  </a:tcPr>
                </a:tc>
                <a:tc>
                  <a:txBody>
                    <a:bodyPr/>
                    <a:lstStyle/>
                    <a:p>
                      <a:pPr algn="ctr"/>
                      <a:r>
                        <a:rPr lang="en-US" dirty="0" smtClean="0"/>
                        <a:t>5-1</a:t>
                      </a:r>
                      <a:endParaRPr lang="en-US" dirty="0"/>
                    </a:p>
                  </a:txBody>
                  <a:tcPr>
                    <a:cell3D prstMaterial="dkEdge">
                      <a:bevel/>
                      <a:lightRig rig="flood" dir="t"/>
                    </a:cell3D>
                  </a:tcPr>
                </a:tc>
                <a:tc>
                  <a:txBody>
                    <a:bodyPr/>
                    <a:lstStyle/>
                    <a:p>
                      <a:pPr algn="ctr"/>
                      <a:r>
                        <a:rPr lang="en-US" dirty="0" smtClean="0"/>
                        <a:t>2-0</a:t>
                      </a:r>
                      <a:endParaRPr lang="en-US" dirty="0"/>
                    </a:p>
                  </a:txBody>
                  <a:tcPr>
                    <a:cell3D prstMaterial="dkEdge">
                      <a:bevel/>
                      <a:lightRig rig="flood" dir="t"/>
                    </a:cell3D>
                  </a:tcPr>
                </a:tc>
                <a:tc>
                  <a:txBody>
                    <a:bodyPr/>
                    <a:lstStyle/>
                    <a:p>
                      <a:pPr algn="ctr"/>
                      <a:r>
                        <a:rPr lang="en-US" dirty="0" smtClean="0"/>
                        <a:t>5-1</a:t>
                      </a:r>
                      <a:endParaRPr lang="en-US" dirty="0"/>
                    </a:p>
                  </a:txBody>
                  <a:tcPr>
                    <a:cell3D prstMaterial="dkEdge">
                      <a:bevel/>
                      <a:lightRig rig="flood" dir="t"/>
                    </a:cell3D>
                  </a:tcPr>
                </a:tc>
                <a:tc>
                  <a:txBody>
                    <a:bodyPr/>
                    <a:lstStyle/>
                    <a:p>
                      <a:pPr algn="ctr"/>
                      <a:r>
                        <a:rPr lang="en-US" dirty="0" smtClean="0"/>
                        <a:t>2-3</a:t>
                      </a:r>
                      <a:endParaRPr lang="en-US" dirty="0"/>
                    </a:p>
                  </a:txBody>
                  <a:tcPr>
                    <a:cell3D prstMaterial="dkEdge">
                      <a:bevel/>
                      <a:lightRig rig="flood" dir="t"/>
                    </a:cell3D>
                  </a:tcPr>
                </a:tc>
              </a:tr>
              <a:tr h="382760">
                <a:tc>
                  <a:txBody>
                    <a:bodyPr/>
                    <a:lstStyle/>
                    <a:p>
                      <a:r>
                        <a:rPr lang="en-US" dirty="0" smtClean="0"/>
                        <a:t>Milwaukee</a:t>
                      </a:r>
                      <a:endParaRPr lang="en-US" dirty="0"/>
                    </a:p>
                  </a:txBody>
                  <a:tcPr>
                    <a:cell3D prstMaterial="dkEdge">
                      <a:bevel/>
                      <a:lightRig rig="flood" dir="t"/>
                    </a:cell3D>
                  </a:tcPr>
                </a:tc>
                <a:tc>
                  <a:txBody>
                    <a:bodyPr/>
                    <a:lstStyle/>
                    <a:p>
                      <a:pPr algn="ctr"/>
                      <a:r>
                        <a:rPr lang="en-US" dirty="0" smtClean="0"/>
                        <a:t>6</a:t>
                      </a:r>
                      <a:endParaRPr lang="en-US" dirty="0"/>
                    </a:p>
                  </a:txBody>
                  <a:tcPr>
                    <a:cell3D prstMaterial="dkEdge">
                      <a:bevel/>
                      <a:lightRig rig="flood" dir="t"/>
                    </a:cell3D>
                  </a:tcPr>
                </a:tc>
                <a:tc>
                  <a:txBody>
                    <a:bodyPr/>
                    <a:lstStyle/>
                    <a:p>
                      <a:pPr algn="ctr"/>
                      <a:r>
                        <a:rPr lang="en-US" dirty="0" smtClean="0"/>
                        <a:t>4</a:t>
                      </a:r>
                      <a:endParaRPr lang="en-US" dirty="0"/>
                    </a:p>
                  </a:txBody>
                  <a:tcPr>
                    <a:cell3D prstMaterial="dkEdge">
                      <a:bevel/>
                      <a:lightRig rig="flood" dir="t"/>
                    </a:cell3D>
                  </a:tcPr>
                </a:tc>
                <a:tc>
                  <a:txBody>
                    <a:bodyPr/>
                    <a:lstStyle/>
                    <a:p>
                      <a:pPr algn="ctr"/>
                      <a:r>
                        <a:rPr lang="en-US" dirty="0" smtClean="0"/>
                        <a:t>2.0</a:t>
                      </a:r>
                      <a:endParaRPr lang="en-US" dirty="0"/>
                    </a:p>
                  </a:txBody>
                  <a:tcPr>
                    <a:cell3D prstMaterial="dkEdge">
                      <a:bevel/>
                      <a:lightRig rig="flood" dir="t"/>
                    </a:cell3D>
                  </a:tcPr>
                </a:tc>
                <a:tc>
                  <a:txBody>
                    <a:bodyPr/>
                    <a:lstStyle/>
                    <a:p>
                      <a:pPr algn="ctr"/>
                      <a:r>
                        <a:rPr lang="en-US" dirty="0" smtClean="0"/>
                        <a:t>5-3</a:t>
                      </a:r>
                      <a:endParaRPr lang="en-US" dirty="0"/>
                    </a:p>
                  </a:txBody>
                  <a:tcPr>
                    <a:cell3D prstMaterial="dkEdge">
                      <a:bevel/>
                      <a:lightRig rig="flood" dir="t"/>
                    </a:cell3D>
                  </a:tcPr>
                </a:tc>
                <a:tc>
                  <a:txBody>
                    <a:bodyPr/>
                    <a:lstStyle/>
                    <a:p>
                      <a:pPr algn="ctr"/>
                      <a:r>
                        <a:rPr lang="en-US" dirty="0" smtClean="0"/>
                        <a:t>2-0</a:t>
                      </a:r>
                      <a:endParaRPr lang="en-US" dirty="0"/>
                    </a:p>
                  </a:txBody>
                  <a:tcPr>
                    <a:cell3D prstMaterial="dkEdge">
                      <a:bevel/>
                      <a:lightRig rig="flood" dir="t"/>
                    </a:cell3D>
                  </a:tcPr>
                </a:tc>
                <a:tc>
                  <a:txBody>
                    <a:bodyPr/>
                    <a:lstStyle/>
                    <a:p>
                      <a:pPr algn="ctr"/>
                      <a:r>
                        <a:rPr lang="en-US" dirty="0" smtClean="0"/>
                        <a:t>3-2</a:t>
                      </a:r>
                      <a:endParaRPr lang="en-US" dirty="0"/>
                    </a:p>
                  </a:txBody>
                  <a:tcPr>
                    <a:cell3D prstMaterial="dkEdge">
                      <a:bevel/>
                      <a:lightRig rig="flood" dir="t"/>
                    </a:cell3D>
                  </a:tcPr>
                </a:tc>
                <a:tc>
                  <a:txBody>
                    <a:bodyPr/>
                    <a:lstStyle/>
                    <a:p>
                      <a:pPr algn="ctr"/>
                      <a:r>
                        <a:rPr lang="en-US" dirty="0" smtClean="0"/>
                        <a:t>3-2</a:t>
                      </a:r>
                      <a:endParaRPr lang="en-US" dirty="0"/>
                    </a:p>
                  </a:txBody>
                  <a:tcPr>
                    <a:cell3D prstMaterial="dkEdge">
                      <a:bevel/>
                      <a:lightRig rig="flood" dir="t"/>
                    </a:cell3D>
                  </a:tcPr>
                </a:tc>
              </a:tr>
              <a:tr h="382760">
                <a:tc>
                  <a:txBody>
                    <a:bodyPr/>
                    <a:lstStyle/>
                    <a:p>
                      <a:r>
                        <a:rPr lang="en-US" dirty="0" smtClean="0"/>
                        <a:t>Atlanta</a:t>
                      </a:r>
                      <a:endParaRPr lang="en-US" dirty="0"/>
                    </a:p>
                  </a:txBody>
                  <a:tcPr>
                    <a:cell3D prstMaterial="dkEdge">
                      <a:bevel/>
                      <a:lightRig rig="flood" dir="t"/>
                    </a:cell3D>
                  </a:tcPr>
                </a:tc>
                <a:tc>
                  <a:txBody>
                    <a:bodyPr/>
                    <a:lstStyle/>
                    <a:p>
                      <a:pPr algn="ctr"/>
                      <a:r>
                        <a:rPr lang="en-US" dirty="0" smtClean="0"/>
                        <a:t>7</a:t>
                      </a:r>
                      <a:endParaRPr lang="en-US" dirty="0"/>
                    </a:p>
                  </a:txBody>
                  <a:tcPr>
                    <a:cell3D prstMaterial="dkEdge">
                      <a:bevel/>
                      <a:lightRig rig="flood" dir="t"/>
                    </a:cell3D>
                  </a:tcPr>
                </a:tc>
                <a:tc>
                  <a:txBody>
                    <a:bodyPr/>
                    <a:lstStyle/>
                    <a:p>
                      <a:pPr algn="ctr"/>
                      <a:r>
                        <a:rPr lang="en-US" dirty="0" smtClean="0"/>
                        <a:t>4</a:t>
                      </a:r>
                      <a:endParaRPr lang="en-US" dirty="0"/>
                    </a:p>
                  </a:txBody>
                  <a:tcPr>
                    <a:cell3D prstMaterial="dkEdge">
                      <a:bevel/>
                      <a:lightRig rig="flood" dir="t"/>
                    </a:cell3D>
                  </a:tcPr>
                </a:tc>
                <a:tc>
                  <a:txBody>
                    <a:bodyPr/>
                    <a:lstStyle/>
                    <a:p>
                      <a:pPr algn="ctr"/>
                      <a:r>
                        <a:rPr lang="en-US" dirty="0" smtClean="0"/>
                        <a:t>1.5</a:t>
                      </a:r>
                      <a:endParaRPr lang="en-US" dirty="0"/>
                    </a:p>
                  </a:txBody>
                  <a:tcPr>
                    <a:cell3D prstMaterial="dkEdge">
                      <a:bevel/>
                      <a:lightRig rig="flood" dir="t"/>
                    </a:cell3D>
                  </a:tcPr>
                </a:tc>
                <a:tc>
                  <a:txBody>
                    <a:bodyPr/>
                    <a:lstStyle/>
                    <a:p>
                      <a:pPr algn="ctr"/>
                      <a:r>
                        <a:rPr lang="en-US" dirty="0" smtClean="0"/>
                        <a:t>4-1</a:t>
                      </a:r>
                      <a:endParaRPr lang="en-US" dirty="0"/>
                    </a:p>
                  </a:txBody>
                  <a:tcPr>
                    <a:cell3D prstMaterial="dkEdge">
                      <a:bevel/>
                      <a:lightRig rig="flood" dir="t"/>
                    </a:cell3D>
                  </a:tcPr>
                </a:tc>
                <a:tc>
                  <a:txBody>
                    <a:bodyPr/>
                    <a:lstStyle/>
                    <a:p>
                      <a:pPr algn="ctr"/>
                      <a:r>
                        <a:rPr lang="en-US" dirty="0" smtClean="0"/>
                        <a:t>3-1</a:t>
                      </a:r>
                      <a:endParaRPr lang="en-US" dirty="0"/>
                    </a:p>
                  </a:txBody>
                  <a:tcPr>
                    <a:cell3D prstMaterial="dkEdge">
                      <a:bevel/>
                      <a:lightRig rig="flood" dir="t"/>
                    </a:cell3D>
                  </a:tcPr>
                </a:tc>
                <a:tc>
                  <a:txBody>
                    <a:bodyPr/>
                    <a:lstStyle/>
                    <a:p>
                      <a:pPr algn="ctr"/>
                      <a:r>
                        <a:rPr lang="en-US" dirty="0" smtClean="0"/>
                        <a:t>3-2</a:t>
                      </a:r>
                      <a:endParaRPr lang="en-US" dirty="0"/>
                    </a:p>
                  </a:txBody>
                  <a:tcPr>
                    <a:cell3D prstMaterial="dkEdge">
                      <a:bevel/>
                      <a:lightRig rig="flood" dir="t"/>
                    </a:cell3D>
                  </a:tcPr>
                </a:tc>
                <a:tc>
                  <a:txBody>
                    <a:bodyPr/>
                    <a:lstStyle/>
                    <a:p>
                      <a:pPr algn="ctr"/>
                      <a:r>
                        <a:rPr lang="en-US" dirty="0" smtClean="0"/>
                        <a:t>4-2</a:t>
                      </a:r>
                      <a:endParaRPr lang="en-US" dirty="0"/>
                    </a:p>
                  </a:txBody>
                  <a:tcPr>
                    <a:cell3D prstMaterial="dkEdge">
                      <a:bevel/>
                      <a:lightRig rig="flood" dir="t"/>
                    </a:cell3D>
                  </a:tcPr>
                </a:tc>
              </a:tr>
              <a:tr h="382760">
                <a:tc>
                  <a:txBody>
                    <a:bodyPr/>
                    <a:lstStyle/>
                    <a:p>
                      <a:r>
                        <a:rPr lang="en-US" dirty="0" smtClean="0"/>
                        <a:t>Philadelphia</a:t>
                      </a:r>
                      <a:endParaRPr lang="en-US" dirty="0"/>
                    </a:p>
                  </a:txBody>
                  <a:tcPr>
                    <a:cell3D prstMaterial="dkEdge">
                      <a:bevel/>
                      <a:lightRig rig="flood" dir="t"/>
                    </a:cell3D>
                  </a:tcPr>
                </a:tc>
                <a:tc>
                  <a:txBody>
                    <a:bodyPr/>
                    <a:lstStyle/>
                    <a:p>
                      <a:pPr algn="ctr"/>
                      <a:r>
                        <a:rPr lang="en-US" dirty="0" smtClean="0"/>
                        <a:t>7</a:t>
                      </a:r>
                      <a:endParaRPr lang="en-US" dirty="0"/>
                    </a:p>
                  </a:txBody>
                  <a:tcPr>
                    <a:cell3D prstMaterial="dkEdge">
                      <a:bevel/>
                      <a:lightRig rig="flood" dir="t"/>
                    </a:cell3D>
                  </a:tcPr>
                </a:tc>
                <a:tc>
                  <a:txBody>
                    <a:bodyPr/>
                    <a:lstStyle/>
                    <a:p>
                      <a:pPr algn="ctr"/>
                      <a:r>
                        <a:rPr lang="en-US" dirty="0" smtClean="0"/>
                        <a:t>5</a:t>
                      </a:r>
                      <a:endParaRPr lang="en-US" dirty="0"/>
                    </a:p>
                  </a:txBody>
                  <a:tcPr>
                    <a:cell3D prstMaterial="dkEdge">
                      <a:bevel/>
                      <a:lightRig rig="flood" dir="t"/>
                    </a:cell3D>
                  </a:tcPr>
                </a:tc>
                <a:tc>
                  <a:txBody>
                    <a:bodyPr/>
                    <a:lstStyle/>
                    <a:p>
                      <a:pPr algn="ctr"/>
                      <a:r>
                        <a:rPr lang="en-US" dirty="0" smtClean="0"/>
                        <a:t>2.0</a:t>
                      </a:r>
                      <a:endParaRPr lang="en-US" dirty="0"/>
                    </a:p>
                  </a:txBody>
                  <a:tcPr>
                    <a:cell3D prstMaterial="dkEdge">
                      <a:bevel/>
                      <a:lightRig rig="flood" dir="t"/>
                    </a:cell3D>
                  </a:tcPr>
                </a:tc>
                <a:tc>
                  <a:txBody>
                    <a:bodyPr/>
                    <a:lstStyle/>
                    <a:p>
                      <a:pPr algn="ctr"/>
                      <a:r>
                        <a:rPr lang="en-US" dirty="0" smtClean="0"/>
                        <a:t>4-5</a:t>
                      </a:r>
                      <a:endParaRPr lang="en-US" dirty="0"/>
                    </a:p>
                  </a:txBody>
                  <a:tcPr>
                    <a:cell3D prstMaterial="dkEdge">
                      <a:bevel/>
                      <a:lightRig rig="flood" dir="t"/>
                    </a:cell3D>
                  </a:tcPr>
                </a:tc>
                <a:tc>
                  <a:txBody>
                    <a:bodyPr/>
                    <a:lstStyle/>
                    <a:p>
                      <a:pPr algn="ctr"/>
                      <a:r>
                        <a:rPr lang="en-US" dirty="0" smtClean="0"/>
                        <a:t>3-2</a:t>
                      </a:r>
                      <a:endParaRPr lang="en-US" dirty="0"/>
                    </a:p>
                  </a:txBody>
                  <a:tcPr>
                    <a:cell3D prstMaterial="dkEdge">
                      <a:bevel/>
                      <a:lightRig rig="flood" dir="t"/>
                    </a:cell3D>
                  </a:tcPr>
                </a:tc>
                <a:tc>
                  <a:txBody>
                    <a:bodyPr/>
                    <a:lstStyle/>
                    <a:p>
                      <a:pPr algn="ctr"/>
                      <a:r>
                        <a:rPr lang="en-US" dirty="0" smtClean="0"/>
                        <a:t>4-3</a:t>
                      </a:r>
                      <a:endParaRPr lang="en-US" dirty="0"/>
                    </a:p>
                  </a:txBody>
                  <a:tcPr>
                    <a:cell3D prstMaterial="dkEdge">
                      <a:bevel/>
                      <a:lightRig rig="flood" dir="t"/>
                    </a:cell3D>
                  </a:tcPr>
                </a:tc>
                <a:tc>
                  <a:txBody>
                    <a:bodyPr/>
                    <a:lstStyle/>
                    <a:p>
                      <a:pPr algn="ctr"/>
                      <a:r>
                        <a:rPr lang="en-US" dirty="0" smtClean="0"/>
                        <a:t>3-2</a:t>
                      </a:r>
                      <a:endParaRPr lang="en-US" dirty="0"/>
                    </a:p>
                  </a:txBody>
                  <a:tcPr>
                    <a:cell3D prstMaterial="dkEdge">
                      <a:bevel/>
                      <a:lightRig rig="flood" dir="t"/>
                    </a:cell3D>
                  </a:tcPr>
                </a:tc>
              </a:tr>
              <a:tr h="382760">
                <a:tc>
                  <a:txBody>
                    <a:bodyPr/>
                    <a:lstStyle/>
                    <a:p>
                      <a:r>
                        <a:rPr lang="en-US" dirty="0" smtClean="0"/>
                        <a:t>Charlotte</a:t>
                      </a:r>
                      <a:endParaRPr lang="en-US" dirty="0"/>
                    </a:p>
                  </a:txBody>
                  <a:tcPr>
                    <a:cell3D prstMaterial="dkEdge">
                      <a:bevel/>
                      <a:lightRig rig="flood" dir="t"/>
                    </a:cell3D>
                  </a:tcPr>
                </a:tc>
                <a:tc>
                  <a:txBody>
                    <a:bodyPr/>
                    <a:lstStyle/>
                    <a:p>
                      <a:pPr algn="ctr"/>
                      <a:r>
                        <a:rPr lang="en-US" dirty="0" smtClean="0"/>
                        <a:t>6</a:t>
                      </a:r>
                      <a:endParaRPr lang="en-US" dirty="0"/>
                    </a:p>
                  </a:txBody>
                  <a:tcPr>
                    <a:cell3D prstMaterial="dkEdge">
                      <a:bevel/>
                      <a:lightRig rig="flood" dir="t"/>
                    </a:cell3D>
                  </a:tcPr>
                </a:tc>
                <a:tc>
                  <a:txBody>
                    <a:bodyPr/>
                    <a:lstStyle/>
                    <a:p>
                      <a:pPr algn="ctr"/>
                      <a:r>
                        <a:rPr lang="en-US" dirty="0" smtClean="0"/>
                        <a:t>5</a:t>
                      </a:r>
                      <a:endParaRPr lang="en-US" dirty="0"/>
                    </a:p>
                  </a:txBody>
                  <a:tcPr>
                    <a:cell3D prstMaterial="dkEdge">
                      <a:bevel/>
                      <a:lightRig rig="flood" dir="t"/>
                    </a:cell3D>
                  </a:tcPr>
                </a:tc>
                <a:tc>
                  <a:txBody>
                    <a:bodyPr/>
                    <a:lstStyle/>
                    <a:p>
                      <a:pPr algn="ctr"/>
                      <a:r>
                        <a:rPr lang="en-US" dirty="0" smtClean="0"/>
                        <a:t>2.5</a:t>
                      </a:r>
                      <a:endParaRPr lang="en-US" dirty="0"/>
                    </a:p>
                  </a:txBody>
                  <a:tcPr>
                    <a:cell3D prstMaterial="dkEdge">
                      <a:bevel/>
                      <a:lightRig rig="flood" dir="t"/>
                    </a:cell3D>
                  </a:tcPr>
                </a:tc>
                <a:tc>
                  <a:txBody>
                    <a:bodyPr/>
                    <a:lstStyle/>
                    <a:p>
                      <a:pPr algn="ctr"/>
                      <a:r>
                        <a:rPr lang="en-US" dirty="0" smtClean="0"/>
                        <a:t>4-1</a:t>
                      </a:r>
                      <a:endParaRPr lang="en-US" dirty="0"/>
                    </a:p>
                  </a:txBody>
                  <a:tcPr>
                    <a:cell3D prstMaterial="dkEdge">
                      <a:bevel/>
                      <a:lightRig rig="flood" dir="t"/>
                    </a:cell3D>
                  </a:tcPr>
                </a:tc>
                <a:tc>
                  <a:txBody>
                    <a:bodyPr/>
                    <a:lstStyle/>
                    <a:p>
                      <a:pPr algn="ctr"/>
                      <a:r>
                        <a:rPr lang="en-US" dirty="0" smtClean="0"/>
                        <a:t>1-1</a:t>
                      </a:r>
                      <a:endParaRPr lang="en-US" dirty="0"/>
                    </a:p>
                  </a:txBody>
                  <a:tcPr>
                    <a:cell3D prstMaterial="dkEdge">
                      <a:bevel/>
                      <a:lightRig rig="flood" dir="t"/>
                    </a:cell3D>
                  </a:tcPr>
                </a:tc>
                <a:tc>
                  <a:txBody>
                    <a:bodyPr/>
                    <a:lstStyle/>
                    <a:p>
                      <a:pPr algn="ctr"/>
                      <a:r>
                        <a:rPr lang="en-US" dirty="0" smtClean="0"/>
                        <a:t>5-3</a:t>
                      </a:r>
                      <a:endParaRPr lang="en-US" dirty="0"/>
                    </a:p>
                  </a:txBody>
                  <a:tcPr>
                    <a:cell3D prstMaterial="dkEdge">
                      <a:bevel/>
                      <a:lightRig rig="flood" dir="t"/>
                    </a:cell3D>
                  </a:tcPr>
                </a:tc>
                <a:tc>
                  <a:txBody>
                    <a:bodyPr/>
                    <a:lstStyle/>
                    <a:p>
                      <a:pPr algn="ctr"/>
                      <a:r>
                        <a:rPr lang="en-US" dirty="0" smtClean="0"/>
                        <a:t>1-2</a:t>
                      </a:r>
                      <a:endParaRPr lang="en-US" dirty="0"/>
                    </a:p>
                  </a:txBody>
                  <a:tcPr>
                    <a:cell3D prstMaterial="dkEdge">
                      <a:bevel/>
                      <a:lightRig rig="flood" dir="t"/>
                    </a:cell3D>
                  </a:tcPr>
                </a:tc>
              </a:tr>
              <a:tr h="382760">
                <a:tc>
                  <a:txBody>
                    <a:bodyPr/>
                    <a:lstStyle/>
                    <a:p>
                      <a:r>
                        <a:rPr lang="en-US" dirty="0" smtClean="0"/>
                        <a:t>Boston</a:t>
                      </a:r>
                      <a:endParaRPr lang="en-US" dirty="0"/>
                    </a:p>
                  </a:txBody>
                  <a:tcPr>
                    <a:cell3D prstMaterial="dkEdge">
                      <a:bevel/>
                      <a:lightRig rig="flood" dir="t"/>
                    </a:cell3D>
                  </a:tcPr>
                </a:tc>
                <a:tc>
                  <a:txBody>
                    <a:bodyPr/>
                    <a:lstStyle/>
                    <a:p>
                      <a:pPr algn="ctr"/>
                      <a:r>
                        <a:rPr lang="en-US" dirty="0" smtClean="0"/>
                        <a:t>7</a:t>
                      </a:r>
                      <a:endParaRPr lang="en-US" dirty="0"/>
                    </a:p>
                  </a:txBody>
                  <a:tcPr>
                    <a:cell3D prstMaterial="dkEdge">
                      <a:bevel/>
                      <a:lightRig rig="flood" dir="t"/>
                    </a:cell3D>
                  </a:tcPr>
                </a:tc>
                <a:tc>
                  <a:txBody>
                    <a:bodyPr/>
                    <a:lstStyle/>
                    <a:p>
                      <a:pPr algn="ctr"/>
                      <a:r>
                        <a:rPr lang="en-US" dirty="0" smtClean="0"/>
                        <a:t>6</a:t>
                      </a:r>
                      <a:endParaRPr lang="en-US" dirty="0"/>
                    </a:p>
                  </a:txBody>
                  <a:tcPr>
                    <a:cell3D prstMaterial="dkEdge">
                      <a:bevel/>
                      <a:lightRig rig="flood" dir="t"/>
                    </a:cell3D>
                  </a:tcPr>
                </a:tc>
                <a:tc>
                  <a:txBody>
                    <a:bodyPr/>
                    <a:lstStyle/>
                    <a:p>
                      <a:pPr algn="ctr"/>
                      <a:r>
                        <a:rPr lang="en-US" dirty="0" smtClean="0"/>
                        <a:t>2.5</a:t>
                      </a:r>
                      <a:endParaRPr lang="en-US" dirty="0"/>
                    </a:p>
                  </a:txBody>
                  <a:tcPr>
                    <a:cell3D prstMaterial="dkEdge">
                      <a:bevel/>
                      <a:lightRig rig="flood" dir="t"/>
                    </a:cell3D>
                  </a:tcPr>
                </a:tc>
                <a:tc>
                  <a:txBody>
                    <a:bodyPr/>
                    <a:lstStyle/>
                    <a:p>
                      <a:pPr algn="ctr"/>
                      <a:r>
                        <a:rPr lang="en-US" dirty="0" smtClean="0"/>
                        <a:t>5-5</a:t>
                      </a:r>
                      <a:endParaRPr lang="en-US" dirty="0"/>
                    </a:p>
                  </a:txBody>
                  <a:tcPr>
                    <a:cell3D prstMaterial="dkEdge">
                      <a:bevel/>
                      <a:lightRig rig="flood" dir="t"/>
                    </a:cell3D>
                  </a:tcPr>
                </a:tc>
                <a:tc>
                  <a:txBody>
                    <a:bodyPr/>
                    <a:lstStyle/>
                    <a:p>
                      <a:pPr algn="ctr"/>
                      <a:r>
                        <a:rPr lang="en-US" dirty="0" smtClean="0"/>
                        <a:t>1-2</a:t>
                      </a:r>
                      <a:endParaRPr lang="en-US" dirty="0"/>
                    </a:p>
                  </a:txBody>
                  <a:tcPr>
                    <a:cell3D prstMaterial="dkEdge">
                      <a:bevel/>
                      <a:lightRig rig="flood" dir="t"/>
                    </a:cell3D>
                  </a:tcPr>
                </a:tc>
                <a:tc>
                  <a:txBody>
                    <a:bodyPr/>
                    <a:lstStyle/>
                    <a:p>
                      <a:pPr algn="ctr"/>
                      <a:r>
                        <a:rPr lang="en-US" dirty="0" smtClean="0"/>
                        <a:t>4-3</a:t>
                      </a:r>
                      <a:endParaRPr lang="en-US" dirty="0"/>
                    </a:p>
                  </a:txBody>
                  <a:tcPr>
                    <a:cell3D prstMaterial="dkEdge">
                      <a:bevel/>
                      <a:lightRig rig="flood" dir="t"/>
                    </a:cell3D>
                  </a:tcPr>
                </a:tc>
                <a:tc>
                  <a:txBody>
                    <a:bodyPr/>
                    <a:lstStyle/>
                    <a:p>
                      <a:pPr algn="ctr"/>
                      <a:r>
                        <a:rPr lang="en-US" dirty="0" smtClean="0"/>
                        <a:t>3-3</a:t>
                      </a:r>
                      <a:endParaRPr lang="en-US" dirty="0"/>
                    </a:p>
                  </a:txBody>
                  <a:tcPr>
                    <a:cell3D prstMaterial="dkEdge">
                      <a:bevel/>
                      <a:lightRig rig="flood" dir="t"/>
                    </a:cell3D>
                  </a:tcPr>
                </a:tc>
              </a:tr>
            </a:tbl>
          </a:graphicData>
        </a:graphic>
      </p:graphicFrame>
      <p:sp>
        <p:nvSpPr>
          <p:cNvPr id="5" name="Action Button: Back or Previous 4">
            <a:hlinkClick r:id="" action="ppaction://hlinkshowjump?jump=previousslide" highlightClick="1"/>
          </p:cNvPr>
          <p:cNvSpPr/>
          <p:nvPr/>
        </p:nvSpPr>
        <p:spPr>
          <a:xfrm>
            <a:off x="228600" y="60960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p:nvPr/>
        </p:nvSpPr>
        <p:spPr>
          <a:xfrm>
            <a:off x="8077200" y="6110287"/>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hlinkClick r:id="rId3"/>
          </p:cNvPr>
          <p:cNvSpPr txBox="1"/>
          <p:nvPr/>
        </p:nvSpPr>
        <p:spPr>
          <a:xfrm>
            <a:off x="1295400" y="6350555"/>
            <a:ext cx="6477000" cy="369332"/>
          </a:xfrm>
          <a:prstGeom prst="rect">
            <a:avLst/>
          </a:prstGeom>
          <a:noFill/>
        </p:spPr>
        <p:txBody>
          <a:bodyPr wrap="square" rtlCol="0">
            <a:spAutoFit/>
          </a:bodyPr>
          <a:lstStyle/>
          <a:p>
            <a:pPr algn="ctr"/>
            <a:r>
              <a:rPr lang="en-US" b="1" dirty="0" smtClean="0"/>
              <a:t>Updated Standings:  </a:t>
            </a:r>
            <a:r>
              <a:rPr lang="en-US" b="1" dirty="0" smtClean="0">
                <a:hlinkClick r:id="rId3"/>
              </a:rPr>
              <a:t>http://www.nba.com/</a:t>
            </a:r>
            <a:r>
              <a:rPr lang="en-US" b="1" dirty="0" smtClean="0"/>
              <a:t> </a:t>
            </a:r>
            <a:endParaRPr lang="en-US" b="1" dirty="0"/>
          </a:p>
        </p:txBody>
      </p:sp>
    </p:spTree>
    <p:extLst>
      <p:ext uri="{BB962C8B-B14F-4D97-AF65-F5344CB8AC3E}">
        <p14:creationId xmlns:p14="http://schemas.microsoft.com/office/powerpoint/2010/main" val="3229106711"/>
      </p:ext>
    </p:extLst>
  </p:cSld>
  <p:clrMapOvr>
    <a:masterClrMapping/>
  </p:clrMapOvr>
  <mc:AlternateContent xmlns:mc="http://schemas.openxmlformats.org/markup-compatibility/2006" xmlns:p14="http://schemas.microsoft.com/office/powerpoint/2010/main">
    <mc:Choice Requires="p14">
      <p:transition spd="slow" p14:dur="2000" advTm="11050">
        <p14:ferris dir="l"/>
      </p:transition>
    </mc:Choice>
    <mc:Fallback xmlns="">
      <p:transition spd="slow" advTm="1105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25231900"/>
              </p:ext>
            </p:extLst>
          </p:nvPr>
        </p:nvGraphicFramePr>
        <p:xfrm>
          <a:off x="1371600" y="1752600"/>
          <a:ext cx="6477000" cy="44031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115291" y="685800"/>
            <a:ext cx="6629400" cy="646331"/>
          </a:xfrm>
          <a:prstGeom prst="rect">
            <a:avLst/>
          </a:prstGeom>
          <a:noFill/>
        </p:spPr>
        <p:txBody>
          <a:bodyPr wrap="square" rtlCol="0">
            <a:spAutoFit/>
          </a:bodyPr>
          <a:lstStyle/>
          <a:p>
            <a:pPr algn="ctr"/>
            <a:r>
              <a:rPr lang="en-US" sz="3600" dirty="0" smtClean="0">
                <a:solidFill>
                  <a:srgbClr val="0070C0"/>
                </a:solidFill>
                <a:latin typeface="Arial Black" pitchFamily="34" charset="0"/>
              </a:rPr>
              <a:t>2012 Coaching Staff</a:t>
            </a:r>
            <a:endParaRPr lang="en-US" sz="3600" dirty="0">
              <a:solidFill>
                <a:srgbClr val="0070C0"/>
              </a:solidFill>
              <a:latin typeface="Arial Black" pitchFamily="34" charset="0"/>
            </a:endParaRPr>
          </a:p>
        </p:txBody>
      </p:sp>
      <p:sp>
        <p:nvSpPr>
          <p:cNvPr id="14" name="Action Button: Back or Previous 13">
            <a:hlinkClick r:id="" action="ppaction://hlinkshowjump?jump=previousslide" highlightClick="1"/>
          </p:cNvPr>
          <p:cNvSpPr/>
          <p:nvPr/>
        </p:nvSpPr>
        <p:spPr>
          <a:xfrm>
            <a:off x="228600" y="6105525"/>
            <a:ext cx="9906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Forward or Next 14">
            <a:hlinkClick r:id="" action="ppaction://hlinkshowjump?jump=nextslide" highlightClick="1"/>
          </p:cNvPr>
          <p:cNvSpPr/>
          <p:nvPr/>
        </p:nvSpPr>
        <p:spPr>
          <a:xfrm>
            <a:off x="7886700" y="6029325"/>
            <a:ext cx="10668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255302"/>
      </p:ext>
    </p:extLst>
  </p:cSld>
  <p:clrMapOvr>
    <a:masterClrMapping/>
  </p:clrMapOvr>
  <mc:AlternateContent xmlns:mc="http://schemas.openxmlformats.org/markup-compatibility/2006" xmlns:p14="http://schemas.microsoft.com/office/powerpoint/2010/main">
    <mc:Choice Requires="p14">
      <p:transition spd="slow" p14:dur="1600" advTm="14796">
        <p14:prism isContent="1" isInverted="1"/>
      </p:transition>
    </mc:Choice>
    <mc:Fallback xmlns="">
      <p:transition spd="slow" advTm="14796">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5"/>
</p:tagLst>
</file>

<file path=ppt/tags/tag2.xml><?xml version="1.0" encoding="utf-8"?>
<p:tagLst xmlns:a="http://schemas.openxmlformats.org/drawingml/2006/main" xmlns:r="http://schemas.openxmlformats.org/officeDocument/2006/relationships" xmlns:p="http://schemas.openxmlformats.org/presentationml/2006/main">
  <p:tag name="TIMING" val="|0.7|1"/>
</p:tagLst>
</file>

<file path=ppt/tags/tag3.xml><?xml version="1.0" encoding="utf-8"?>
<p:tagLst xmlns:a="http://schemas.openxmlformats.org/drawingml/2006/main" xmlns:r="http://schemas.openxmlformats.org/officeDocument/2006/relationships" xmlns:p="http://schemas.openxmlformats.org/presentationml/2006/main">
  <p:tag name="TIMING" val="|2.6|1.4|1.4|1.5|2.4|2.1|2.2|2.2"/>
</p:tagLst>
</file>

<file path=ppt/tags/tag4.xml><?xml version="1.0" encoding="utf-8"?>
<p:tagLst xmlns:a="http://schemas.openxmlformats.org/drawingml/2006/main" xmlns:r="http://schemas.openxmlformats.org/officeDocument/2006/relationships" xmlns:p="http://schemas.openxmlformats.org/presentationml/2006/main">
  <p:tag name="TIMING" val="|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604</TotalTime>
  <Words>623</Words>
  <Application>Microsoft Office PowerPoint</Application>
  <PresentationFormat>On-screen Show (4:3)</PresentationFormat>
  <Paragraphs>153</Paragraphs>
  <Slides>9</Slides>
  <Notes>8</Notes>
  <HiddenSlides>1</HiddenSlides>
  <MMClips>5</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Perspective</vt:lpstr>
      <vt:lpstr>New York Knicks</vt:lpstr>
      <vt:lpstr>Team History</vt:lpstr>
      <vt:lpstr>PowerPoint Presentation</vt:lpstr>
      <vt:lpstr>Retired Numbers</vt:lpstr>
      <vt:lpstr>Rivalries </vt:lpstr>
      <vt:lpstr>Madison Square Garden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Knicks</dc:title>
  <dc:creator>Chris</dc:creator>
  <cp:lastModifiedBy>Chris</cp:lastModifiedBy>
  <cp:revision>42</cp:revision>
  <dcterms:created xsi:type="dcterms:W3CDTF">2012-11-19T22:38:54Z</dcterms:created>
  <dcterms:modified xsi:type="dcterms:W3CDTF">2012-11-25T17:16:54Z</dcterms:modified>
</cp:coreProperties>
</file>