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0" r:id="rId3"/>
    <p:sldId id="31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7" r:id="rId25"/>
    <p:sldId id="288" r:id="rId26"/>
    <p:sldId id="290" r:id="rId27"/>
    <p:sldId id="291" r:id="rId28"/>
    <p:sldId id="308" r:id="rId29"/>
    <p:sldId id="292" r:id="rId30"/>
    <p:sldId id="293" r:id="rId31"/>
    <p:sldId id="294" r:id="rId32"/>
    <p:sldId id="295" r:id="rId33"/>
    <p:sldId id="297" r:id="rId34"/>
    <p:sldId id="312" r:id="rId35"/>
    <p:sldId id="314" r:id="rId36"/>
    <p:sldId id="306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E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4" autoAdjust="0"/>
    <p:restoredTop sz="94660"/>
  </p:normalViewPr>
  <p:slideViewPr>
    <p:cSldViewPr>
      <p:cViewPr varScale="1">
        <p:scale>
          <a:sx n="85" d="100"/>
          <a:sy n="85" d="100"/>
        </p:scale>
        <p:origin x="-7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34509-3C96-EB48-A4B3-F18F2A31104D}" type="datetimeFigureOut">
              <a:rPr kumimoji="1" lang="zh-CN" altLang="en-US" smtClean="0"/>
              <a:t>2013/11/5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7D396-7089-0E4C-B1F1-12BBF48393F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866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D396-7089-0E4C-B1F1-12BBF48393F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938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2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13.jpeg"/><Relationship Id="rId9" Type="http://schemas.openxmlformats.org/officeDocument/2006/relationships/image" Target="../media/image14.jpeg"/><Relationship Id="rId1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PPTproject-DanZHU\palm%20tree.mp3" TargetMode="External"/><Relationship Id="rId1" Type="http://schemas.microsoft.com/office/2007/relationships/media" Target="file:///E:\PPTproject-DanZHU\palm%20tree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PPTproject-DanZHU\temple.mp3" TargetMode="External"/><Relationship Id="rId1" Type="http://schemas.microsoft.com/office/2007/relationships/media" Target="file:///E:\PPTproject-DanZHU\temple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PPTproject-DanZHU\dune.mp3" TargetMode="External"/><Relationship Id="rId1" Type="http://schemas.microsoft.com/office/2007/relationships/media" Target="file:///E:\PPTproject-DanZHU\dune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PPTproject-DanZHU\sunbathing.mp3" TargetMode="External"/><Relationship Id="rId1" Type="http://schemas.microsoft.com/office/2007/relationships/media" Target="file:///E:\PPTproject-DanZHU\sunbathing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PPTproject-DanZHU\island.mp3" TargetMode="External"/><Relationship Id="rId1" Type="http://schemas.microsoft.com/office/2007/relationships/media" Target="file:///E:\PPTproject-DanZHU\island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PPTproject-DanZHU\camel.mp3" TargetMode="External"/><Relationship Id="rId1" Type="http://schemas.microsoft.com/office/2007/relationships/media" Target="file:///E:\PPTproject-DanZHU\camel.mp3" TargetMode="External"/><Relationship Id="rId6" Type="http://schemas.openxmlformats.org/officeDocument/2006/relationships/image" Target="../media/image30.png"/><Relationship Id="rId5" Type="http://schemas.openxmlformats.org/officeDocument/2006/relationships/slide" Target="slide3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10.xml"/><Relationship Id="rId7" Type="http://schemas.openxmlformats.org/officeDocument/2006/relationships/slide" Target="slide3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15.xml"/><Relationship Id="rId9" Type="http://schemas.openxmlformats.org/officeDocument/2006/relationships/slide" Target="slide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PPTproject-DanZHU\Why%20do%20they%20like%20it.mp3" TargetMode="External"/><Relationship Id="rId1" Type="http://schemas.microsoft.com/office/2007/relationships/media" Target="file:///E:\PPTproject-DanZHU\Why%20do%20they%20like%20it.mp3" TargetMode="External"/><Relationship Id="rId5" Type="http://schemas.openxmlformats.org/officeDocument/2006/relationships/image" Target="../media/image37.png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266242881.jpg"/>
          <p:cNvPicPr>
            <a:picLocks noChangeAspect="1"/>
          </p:cNvPicPr>
          <p:nvPr/>
        </p:nvPicPr>
        <p:blipFill>
          <a:blip r:embed="rId2" cstate="print"/>
          <a:srcRect r="10207"/>
          <a:stretch>
            <a:fillRect/>
          </a:stretch>
        </p:blipFill>
        <p:spPr>
          <a:xfrm>
            <a:off x="1" y="-27384"/>
            <a:ext cx="9180512" cy="6858000"/>
          </a:xfrm>
          <a:prstGeom prst="rect">
            <a:avLst/>
          </a:prstGeom>
        </p:spPr>
      </p:pic>
      <p:sp>
        <p:nvSpPr>
          <p:cNvPr id="6" name="剪去对角的矩形 5"/>
          <p:cNvSpPr/>
          <p:nvPr/>
        </p:nvSpPr>
        <p:spPr>
          <a:xfrm>
            <a:off x="4139952" y="2780928"/>
            <a:ext cx="4752528" cy="201622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Places to Visit</a:t>
            </a:r>
          </a:p>
          <a:p>
            <a:pPr algn="ctr"/>
            <a:r>
              <a:rPr lang="en-US" altLang="zh-CN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Holiday locations</a:t>
            </a:r>
            <a:endParaRPr lang="zh-CN" alt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851920" y="4005064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6588224" y="5013176"/>
            <a:ext cx="2304256" cy="12241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b="1" dirty="0" smtClean="0">
                <a:latin typeface="Corbel" pitchFamily="34" charset="0"/>
              </a:rPr>
              <a:t>ICC 523</a:t>
            </a:r>
          </a:p>
          <a:p>
            <a:pPr algn="r"/>
            <a:r>
              <a:rPr lang="en-US" altLang="zh-CN" sz="2400" b="1" dirty="0" smtClean="0">
                <a:latin typeface="Corbel" pitchFamily="34" charset="0"/>
              </a:rPr>
              <a:t>Dan ZHU</a:t>
            </a:r>
          </a:p>
          <a:p>
            <a:pPr algn="r"/>
            <a:r>
              <a:rPr lang="en-US" altLang="zh-CN" sz="2400" b="1" dirty="0" smtClean="0">
                <a:latin typeface="Corbel" pitchFamily="34" charset="0"/>
              </a:rPr>
              <a:t>Nov. 5th, 2013</a:t>
            </a:r>
            <a:endParaRPr lang="en-US" altLang="zh-CN" sz="2400" b="1" dirty="0">
              <a:latin typeface="Corbel" pitchFamily="34" charset="0"/>
            </a:endParaRPr>
          </a:p>
        </p:txBody>
      </p:sp>
      <p:sp>
        <p:nvSpPr>
          <p:cNvPr id="7" name="动作按钮: 自定义 6">
            <a:hlinkClick r:id="" action="ppaction://hlinkshowjump?jump=nextslide" highlightClick="1"/>
          </p:cNvPr>
          <p:cNvSpPr/>
          <p:nvPr/>
        </p:nvSpPr>
        <p:spPr>
          <a:xfrm>
            <a:off x="6588224" y="5013176"/>
            <a:ext cx="2304256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australia-bondi-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36004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solidFill>
                  <a:srgbClr val="FF0000"/>
                </a:solidFill>
              </a:rPr>
              <a:t>At</a:t>
            </a:r>
            <a:r>
              <a:rPr lang="en-US" altLang="zh-CN" sz="4400" b="1" i="1" dirty="0" smtClean="0">
                <a:solidFill>
                  <a:srgbClr val="0000FF"/>
                </a:solidFill>
              </a:rPr>
              <a:t> the seaside</a:t>
            </a:r>
            <a:endParaRPr lang="zh-CN" altLang="en-US" sz="4400" b="1" i="1" dirty="0">
              <a:solidFill>
                <a:srgbClr val="0000F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0" y="4365104"/>
            <a:ext cx="1584176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sand</a:t>
            </a:r>
            <a:endParaRPr lang="zh-CN" altLang="en-US" sz="2800" b="1" dirty="0"/>
          </a:p>
        </p:txBody>
      </p:sp>
      <p:sp>
        <p:nvSpPr>
          <p:cNvPr id="7" name="椭圆 6"/>
          <p:cNvSpPr/>
          <p:nvPr/>
        </p:nvSpPr>
        <p:spPr>
          <a:xfrm>
            <a:off x="6156176" y="3140968"/>
            <a:ext cx="1224136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sea</a:t>
            </a:r>
            <a:endParaRPr lang="zh-CN" altLang="en-US" sz="2800" b="1" dirty="0"/>
          </a:p>
        </p:txBody>
      </p:sp>
      <p:pic>
        <p:nvPicPr>
          <p:cNvPr id="8" name="图片 7" descr="sunbathe.gif"/>
          <p:cNvPicPr>
            <a:picLocks noChangeAspect="1"/>
          </p:cNvPicPr>
          <p:nvPr/>
        </p:nvPicPr>
        <p:blipFill>
          <a:blip r:embed="rId4" cstate="print"/>
          <a:srcRect t="39703"/>
          <a:stretch>
            <a:fillRect/>
          </a:stretch>
        </p:blipFill>
        <p:spPr>
          <a:xfrm>
            <a:off x="2699792" y="4221088"/>
            <a:ext cx="2954279" cy="1749747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2555776" y="3933056"/>
            <a:ext cx="2592288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sunbathing</a:t>
            </a:r>
            <a:endParaRPr lang="zh-CN" altLang="en-US" sz="2800" b="1" dirty="0"/>
          </a:p>
        </p:txBody>
      </p:sp>
      <p:sp>
        <p:nvSpPr>
          <p:cNvPr id="11" name="椭圆 10"/>
          <p:cNvSpPr/>
          <p:nvPr/>
        </p:nvSpPr>
        <p:spPr>
          <a:xfrm>
            <a:off x="6948264" y="5805264"/>
            <a:ext cx="1800200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rock</a:t>
            </a:r>
            <a:endParaRPr lang="zh-CN" altLang="en-US" sz="2800" b="1" dirty="0"/>
          </a:p>
        </p:txBody>
      </p:sp>
      <p:sp>
        <p:nvSpPr>
          <p:cNvPr id="12" name="椭圆 11"/>
          <p:cNvSpPr/>
          <p:nvPr/>
        </p:nvSpPr>
        <p:spPr>
          <a:xfrm>
            <a:off x="2339752" y="2492896"/>
            <a:ext cx="2088232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beach</a:t>
            </a:r>
            <a:endParaRPr lang="zh-CN" altLang="en-US" sz="2800" dirty="0"/>
          </a:p>
        </p:txBody>
      </p:sp>
      <p:pic>
        <p:nvPicPr>
          <p:cNvPr id="14" name="Picture 6" descr="bo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2348880"/>
            <a:ext cx="792088" cy="99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椭圆 14"/>
          <p:cNvSpPr/>
          <p:nvPr/>
        </p:nvSpPr>
        <p:spPr>
          <a:xfrm>
            <a:off x="7668344" y="1844824"/>
            <a:ext cx="1296144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boat</a:t>
            </a:r>
            <a:endParaRPr lang="zh-CN" altLang="en-US" sz="2800" b="1" dirty="0"/>
          </a:p>
        </p:txBody>
      </p:sp>
      <p:sp>
        <p:nvSpPr>
          <p:cNvPr id="24" name="矩形 23"/>
          <p:cNvSpPr/>
          <p:nvPr/>
        </p:nvSpPr>
        <p:spPr>
          <a:xfrm>
            <a:off x="6084168" y="2708920"/>
            <a:ext cx="129614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ocean</a:t>
            </a:r>
            <a:endParaRPr lang="zh-CN" altLang="en-US" sz="2400" b="1" dirty="0"/>
          </a:p>
        </p:txBody>
      </p:sp>
      <p:sp>
        <p:nvSpPr>
          <p:cNvPr id="25" name="矩形 24"/>
          <p:cNvSpPr/>
          <p:nvPr/>
        </p:nvSpPr>
        <p:spPr>
          <a:xfrm>
            <a:off x="7740352" y="1340768"/>
            <a:ext cx="1152128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ship</a:t>
            </a:r>
            <a:endParaRPr lang="zh-CN" altLang="en-US" sz="2400" b="1" dirty="0"/>
          </a:p>
        </p:txBody>
      </p:sp>
      <p:sp>
        <p:nvSpPr>
          <p:cNvPr id="26" name="矩形 25"/>
          <p:cNvSpPr/>
          <p:nvPr/>
        </p:nvSpPr>
        <p:spPr>
          <a:xfrm>
            <a:off x="107504" y="3933056"/>
            <a:ext cx="136815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sandy</a:t>
            </a:r>
            <a:endParaRPr lang="zh-CN" altLang="en-US" sz="2400" b="1" dirty="0"/>
          </a:p>
        </p:txBody>
      </p:sp>
      <p:sp>
        <p:nvSpPr>
          <p:cNvPr id="27" name="矩形 26"/>
          <p:cNvSpPr/>
          <p:nvPr/>
        </p:nvSpPr>
        <p:spPr>
          <a:xfrm>
            <a:off x="2195736" y="1916832"/>
            <a:ext cx="288032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coast/ seashore</a:t>
            </a:r>
            <a:endParaRPr lang="zh-CN" altLang="en-US" sz="2400" b="1" dirty="0"/>
          </a:p>
        </p:txBody>
      </p:sp>
      <p:sp>
        <p:nvSpPr>
          <p:cNvPr id="28" name="矩形 27"/>
          <p:cNvSpPr/>
          <p:nvPr/>
        </p:nvSpPr>
        <p:spPr>
          <a:xfrm>
            <a:off x="2123728" y="1916832"/>
            <a:ext cx="316835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on</a:t>
            </a:r>
            <a:r>
              <a:rPr lang="en-US" altLang="zh-CN" sz="2400" b="1" dirty="0" smtClean="0"/>
              <a:t> the coast/ seashore </a:t>
            </a:r>
            <a:endParaRPr lang="zh-CN" altLang="en-US" sz="2400" b="1" dirty="0"/>
          </a:p>
        </p:txBody>
      </p:sp>
      <p:sp>
        <p:nvSpPr>
          <p:cNvPr id="29" name="椭圆 28"/>
          <p:cNvSpPr/>
          <p:nvPr/>
        </p:nvSpPr>
        <p:spPr>
          <a:xfrm>
            <a:off x="2051720" y="2492896"/>
            <a:ext cx="2880320" cy="792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on</a:t>
            </a:r>
            <a:r>
              <a:rPr lang="en-US" altLang="zh-CN" sz="2400" b="1" dirty="0" smtClean="0"/>
              <a:t> the beach </a:t>
            </a:r>
            <a:endParaRPr lang="zh-CN" altLang="en-US" sz="2400" b="1" dirty="0"/>
          </a:p>
        </p:txBody>
      </p:sp>
      <p:sp>
        <p:nvSpPr>
          <p:cNvPr id="18" name="矩形 17"/>
          <p:cNvSpPr/>
          <p:nvPr/>
        </p:nvSpPr>
        <p:spPr>
          <a:xfrm>
            <a:off x="6948264" y="5301208"/>
            <a:ext cx="1872208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rock music</a:t>
            </a:r>
            <a:endParaRPr lang="zh-CN" altLang="en-US" sz="2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ountain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6016" y="188640"/>
            <a:ext cx="417646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solidFill>
                  <a:srgbClr val="FF0000"/>
                </a:solidFill>
              </a:rPr>
              <a:t>In</a:t>
            </a:r>
            <a:r>
              <a:rPr lang="en-US" altLang="zh-CN" sz="4400" b="1" i="1" dirty="0" smtClean="0">
                <a:solidFill>
                  <a:srgbClr val="0000FF"/>
                </a:solidFill>
              </a:rPr>
              <a:t> </a:t>
            </a:r>
            <a:r>
              <a:rPr lang="en-US" altLang="zh-CN" sz="4400" b="1" i="1" dirty="0" smtClean="0">
                <a:solidFill>
                  <a:schemeClr val="bg2">
                    <a:lumMod val="50000"/>
                  </a:schemeClr>
                </a:solidFill>
              </a:rPr>
              <a:t>the mountain</a:t>
            </a:r>
            <a:r>
              <a:rPr lang="en-US" altLang="zh-CN" sz="4400" b="1" i="1" dirty="0" smtClean="0">
                <a:solidFill>
                  <a:srgbClr val="FF0000"/>
                </a:solidFill>
              </a:rPr>
              <a:t>s</a:t>
            </a:r>
            <a:endParaRPr lang="zh-CN" altLang="en-US" sz="4400" b="1" i="1" dirty="0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6732240" y="5589240"/>
            <a:ext cx="1872208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lake</a:t>
            </a:r>
            <a:endParaRPr lang="zh-CN" altLang="en-US" sz="2800" b="1" dirty="0"/>
          </a:p>
        </p:txBody>
      </p:sp>
      <p:sp>
        <p:nvSpPr>
          <p:cNvPr id="6" name="椭圆 5"/>
          <p:cNvSpPr/>
          <p:nvPr/>
        </p:nvSpPr>
        <p:spPr>
          <a:xfrm>
            <a:off x="467544" y="1772816"/>
            <a:ext cx="1656184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snow</a:t>
            </a:r>
            <a:endParaRPr lang="zh-CN" altLang="en-US" sz="2800" b="1" dirty="0"/>
          </a:p>
        </p:txBody>
      </p:sp>
      <p:sp>
        <p:nvSpPr>
          <p:cNvPr id="8" name="椭圆 7"/>
          <p:cNvSpPr/>
          <p:nvPr/>
        </p:nvSpPr>
        <p:spPr>
          <a:xfrm>
            <a:off x="2267744" y="3140968"/>
            <a:ext cx="1656184" cy="720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foot</a:t>
            </a:r>
            <a:endParaRPr lang="zh-CN" altLang="en-US" sz="2800" b="1" dirty="0"/>
          </a:p>
        </p:txBody>
      </p:sp>
      <p:sp>
        <p:nvSpPr>
          <p:cNvPr id="9" name="椭圆 8"/>
          <p:cNvSpPr/>
          <p:nvPr/>
        </p:nvSpPr>
        <p:spPr>
          <a:xfrm>
            <a:off x="2123728" y="764704"/>
            <a:ext cx="1728192" cy="6480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top</a:t>
            </a:r>
            <a:endParaRPr lang="zh-CN" altLang="en-US" sz="2400" b="1" dirty="0"/>
          </a:p>
        </p:txBody>
      </p:sp>
      <p:sp>
        <p:nvSpPr>
          <p:cNvPr id="10" name="矩形 9"/>
          <p:cNvSpPr/>
          <p:nvPr/>
        </p:nvSpPr>
        <p:spPr>
          <a:xfrm>
            <a:off x="1907704" y="188640"/>
            <a:ext cx="208823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summit/ peak</a:t>
            </a:r>
            <a:endParaRPr lang="zh-CN" altLang="en-US" sz="2400" b="1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3059832" y="1268760"/>
            <a:ext cx="72008" cy="20162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91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80112" y="5733256"/>
            <a:ext cx="316835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solidFill>
                  <a:srgbClr val="FF0000"/>
                </a:solidFill>
              </a:rPr>
              <a:t>In</a:t>
            </a:r>
            <a:r>
              <a:rPr lang="en-US" altLang="zh-CN" sz="4400" b="1" i="1" dirty="0" smtClean="0">
                <a:solidFill>
                  <a:srgbClr val="0000FF"/>
                </a:solidFill>
              </a:rPr>
              <a:t> </a:t>
            </a:r>
            <a:r>
              <a:rPr lang="en-US" altLang="zh-CN" sz="4400" b="1" i="1" dirty="0" smtClean="0">
                <a:solidFill>
                  <a:schemeClr val="bg2">
                    <a:lumMod val="50000"/>
                  </a:schemeClr>
                </a:solidFill>
              </a:rPr>
              <a:t>the de</a:t>
            </a:r>
            <a:r>
              <a:rPr lang="en-US" altLang="zh-CN" sz="4400" b="1" i="1" dirty="0" smtClean="0">
                <a:solidFill>
                  <a:srgbClr val="FF0000"/>
                </a:solidFill>
              </a:rPr>
              <a:t>s</a:t>
            </a:r>
            <a:r>
              <a:rPr lang="en-US" altLang="zh-CN" sz="4400" b="1" i="1" dirty="0" smtClean="0">
                <a:solidFill>
                  <a:schemeClr val="bg2">
                    <a:lumMod val="50000"/>
                  </a:schemeClr>
                </a:solidFill>
              </a:rPr>
              <a:t>ert</a:t>
            </a:r>
            <a:endParaRPr lang="zh-CN" altLang="en-US" sz="4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899592" y="1124744"/>
            <a:ext cx="1944216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dune</a:t>
            </a:r>
            <a:endParaRPr lang="zh-CN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755576" y="548680"/>
            <a:ext cx="2232248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sand dune</a:t>
            </a:r>
            <a:endParaRPr lang="zh-CN" altLang="en-US" sz="2800" b="1" dirty="0"/>
          </a:p>
        </p:txBody>
      </p:sp>
      <p:sp>
        <p:nvSpPr>
          <p:cNvPr id="7" name="椭圆 6"/>
          <p:cNvSpPr/>
          <p:nvPr/>
        </p:nvSpPr>
        <p:spPr>
          <a:xfrm>
            <a:off x="6156176" y="3212976"/>
            <a:ext cx="230425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p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al</a:t>
            </a:r>
            <a:r>
              <a:rPr lang="en-US" altLang="zh-CN" sz="2800" b="1" dirty="0" smtClean="0"/>
              <a:t>m tree</a:t>
            </a:r>
            <a:endParaRPr lang="zh-CN" altLang="en-US" sz="2800" b="1" dirty="0"/>
          </a:p>
        </p:txBody>
      </p:sp>
      <p:pic>
        <p:nvPicPr>
          <p:cNvPr id="1026" name="Picture 2" descr="E:\实习\places to visit\camel.jpg"/>
          <p:cNvPicPr>
            <a:picLocks noChangeAspect="1" noChangeArrowheads="1"/>
          </p:cNvPicPr>
          <p:nvPr/>
        </p:nvPicPr>
        <p:blipFill>
          <a:blip r:embed="rId3" cstate="print"/>
          <a:srcRect l="33333" t="28283" r="15152" b="15151"/>
          <a:stretch>
            <a:fillRect/>
          </a:stretch>
        </p:blipFill>
        <p:spPr bwMode="auto">
          <a:xfrm>
            <a:off x="6660232" y="836712"/>
            <a:ext cx="1728192" cy="142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椭圆 8"/>
          <p:cNvSpPr/>
          <p:nvPr/>
        </p:nvSpPr>
        <p:spPr>
          <a:xfrm>
            <a:off x="4932040" y="1268760"/>
            <a:ext cx="1800200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cam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el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左箭头 10"/>
          <p:cNvSpPr/>
          <p:nvPr/>
        </p:nvSpPr>
        <p:spPr>
          <a:xfrm>
            <a:off x="2555776" y="5517232"/>
            <a:ext cx="2952328" cy="1152128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/>
              <a:t>de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ss</a:t>
            </a:r>
            <a:r>
              <a:rPr lang="en-US" altLang="zh-CN" sz="4000" b="1" dirty="0" smtClean="0"/>
              <a:t>ert</a:t>
            </a:r>
            <a:endParaRPr lang="zh-CN" altLang="en-US" sz="4000" b="1" dirty="0"/>
          </a:p>
        </p:txBody>
      </p:sp>
      <p:pic>
        <p:nvPicPr>
          <p:cNvPr id="29698" name="Picture 2" descr="http://www.recipekey.com/images/browse_pictures/dessert-recip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157192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实习\places to visit\amaz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316835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solidFill>
                  <a:srgbClr val="FF0000"/>
                </a:solidFill>
              </a:rPr>
              <a:t>In</a:t>
            </a:r>
            <a:r>
              <a:rPr lang="en-US" altLang="zh-CN" sz="4400" b="1" i="1" dirty="0" smtClean="0">
                <a:solidFill>
                  <a:srgbClr val="0000FF"/>
                </a:solidFill>
              </a:rPr>
              <a:t> </a:t>
            </a:r>
            <a:r>
              <a:rPr lang="en-US" altLang="zh-CN" sz="4400" b="1" i="1" dirty="0" smtClean="0">
                <a:solidFill>
                  <a:schemeClr val="bg2">
                    <a:lumMod val="50000"/>
                  </a:schemeClr>
                </a:solidFill>
              </a:rPr>
              <a:t>the forest</a:t>
            </a:r>
            <a:endParaRPr lang="zh-CN" altLang="en-US" sz="4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63888" y="5661248"/>
            <a:ext cx="2016224" cy="64807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stream</a:t>
            </a:r>
            <a:endParaRPr lang="zh-CN" altLang="en-US" sz="2800" b="1" dirty="0"/>
          </a:p>
        </p:txBody>
      </p:sp>
      <p:sp>
        <p:nvSpPr>
          <p:cNvPr id="9" name="椭圆 8"/>
          <p:cNvSpPr/>
          <p:nvPr/>
        </p:nvSpPr>
        <p:spPr>
          <a:xfrm>
            <a:off x="395536" y="2276872"/>
            <a:ext cx="4248472" cy="936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tropical rain forest</a:t>
            </a:r>
            <a:endParaRPr lang="zh-CN" altLang="en-US" sz="2800" b="1" dirty="0"/>
          </a:p>
        </p:txBody>
      </p:sp>
      <p:sp>
        <p:nvSpPr>
          <p:cNvPr id="10" name="椭圆 9"/>
          <p:cNvSpPr/>
          <p:nvPr/>
        </p:nvSpPr>
        <p:spPr>
          <a:xfrm>
            <a:off x="6228184" y="1196752"/>
            <a:ext cx="1800200" cy="7920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tree</a:t>
            </a:r>
            <a:endParaRPr lang="zh-CN" altLang="en-US" sz="28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实习\places to visit\island.jpg"/>
          <p:cNvPicPr>
            <a:picLocks noChangeAspect="1" noChangeArrowheads="1"/>
          </p:cNvPicPr>
          <p:nvPr/>
        </p:nvPicPr>
        <p:blipFill>
          <a:blip r:embed="rId2" cstate="print"/>
          <a:srcRect r="3137" b="6084"/>
          <a:stretch>
            <a:fillRect/>
          </a:stretch>
        </p:blipFill>
        <p:spPr bwMode="auto">
          <a:xfrm>
            <a:off x="-1" y="-27384"/>
            <a:ext cx="9144001" cy="68853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517232"/>
            <a:ext cx="352839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solidFill>
                  <a:srgbClr val="FF0000"/>
                </a:solidFill>
              </a:rPr>
              <a:t>On</a:t>
            </a:r>
            <a:r>
              <a:rPr lang="en-US" altLang="zh-CN" sz="4400" b="1" i="1" dirty="0" smtClean="0">
                <a:solidFill>
                  <a:srgbClr val="0000FF"/>
                </a:solidFill>
              </a:rPr>
              <a:t> </a:t>
            </a:r>
            <a:r>
              <a:rPr lang="en-US" altLang="zh-CN" sz="4400" b="1" i="1" dirty="0" smtClean="0">
                <a:solidFill>
                  <a:srgbClr val="0070C0"/>
                </a:solidFill>
              </a:rPr>
              <a:t>the island</a:t>
            </a:r>
            <a:endParaRPr lang="zh-CN" altLang="en-US" sz="4400" b="1" i="1" dirty="0">
              <a:solidFill>
                <a:srgbClr val="0070C0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4860032" y="1628800"/>
            <a:ext cx="1944216" cy="64807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temple</a:t>
            </a:r>
            <a:endParaRPr lang="zh-CN" altLang="en-US" sz="2800" b="1" dirty="0"/>
          </a:p>
        </p:txBody>
      </p:sp>
      <p:sp>
        <p:nvSpPr>
          <p:cNvPr id="5" name="动作按钮: 第一张 4">
            <a:hlinkClick r:id="rId3" action="ppaction://hlinksldjump" highlightClick="1"/>
          </p:cNvPr>
          <p:cNvSpPr/>
          <p:nvPr/>
        </p:nvSpPr>
        <p:spPr>
          <a:xfrm>
            <a:off x="7668344" y="5517232"/>
            <a:ext cx="1080120" cy="864096"/>
          </a:xfrm>
          <a:prstGeom prst="actionButtonHom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/>
        </p:nvSpPr>
        <p:spPr>
          <a:xfrm>
            <a:off x="-252536" y="-243408"/>
            <a:ext cx="9865096" cy="7416824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右箭头 1">
            <a:hlinkClick r:id="rId2" action="ppaction://hlinksldjump"/>
          </p:cNvPr>
          <p:cNvSpPr/>
          <p:nvPr/>
        </p:nvSpPr>
        <p:spPr>
          <a:xfrm>
            <a:off x="1187624" y="1916832"/>
            <a:ext cx="6408712" cy="244827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dirty="0" smtClean="0"/>
              <a:t>Name it! </a:t>
            </a:r>
            <a:endParaRPr lang="zh-CN" altLang="en-US" sz="6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实习\places to visit\golden_s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-2691680"/>
            <a:ext cx="3672408" cy="2520280"/>
          </a:xfrm>
          <a:prstGeom prst="rect">
            <a:avLst/>
          </a:prstGeom>
          <a:noFill/>
        </p:spPr>
      </p:pic>
      <p:pic>
        <p:nvPicPr>
          <p:cNvPr id="5" name="Picture 2" descr="E:\实习\places to visit\i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5196">
            <a:off x="-3276872" y="4797152"/>
            <a:ext cx="2987824" cy="2264479"/>
          </a:xfrm>
          <a:prstGeom prst="rect">
            <a:avLst/>
          </a:prstGeom>
          <a:noFill/>
        </p:spPr>
      </p:pic>
      <p:pic>
        <p:nvPicPr>
          <p:cNvPr id="6" name="Picture 6" descr="918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77379">
            <a:off x="9396536" y="2276872"/>
            <a:ext cx="33416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E:\实习\places to visit\La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6317">
            <a:off x="3563888" y="7173416"/>
            <a:ext cx="3059832" cy="2060848"/>
          </a:xfrm>
          <a:prstGeom prst="rect">
            <a:avLst/>
          </a:prstGeom>
          <a:noFill/>
        </p:spPr>
      </p:pic>
      <p:pic>
        <p:nvPicPr>
          <p:cNvPr id="9" name="Picture 6" descr="E:\实习\places to visit\sunbathe.gif"/>
          <p:cNvPicPr>
            <a:picLocks noChangeAspect="1" noChangeArrowheads="1"/>
          </p:cNvPicPr>
          <p:nvPr/>
        </p:nvPicPr>
        <p:blipFill>
          <a:blip r:embed="rId6" cstate="print"/>
          <a:srcRect t="39998"/>
          <a:stretch>
            <a:fillRect/>
          </a:stretch>
        </p:blipFill>
        <p:spPr bwMode="auto">
          <a:xfrm rot="20902265">
            <a:off x="-36512" y="7101408"/>
            <a:ext cx="3240360" cy="2132856"/>
          </a:xfrm>
          <a:prstGeom prst="rect">
            <a:avLst/>
          </a:prstGeom>
          <a:noFill/>
        </p:spPr>
      </p:pic>
      <p:pic>
        <p:nvPicPr>
          <p:cNvPr id="10" name="Picture 7" descr="E:\实习\places to visit\rock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8592" y="-2763740"/>
            <a:ext cx="3059832" cy="2592340"/>
          </a:xfrm>
          <a:prstGeom prst="rect">
            <a:avLst/>
          </a:prstGeom>
          <a:noFill/>
        </p:spPr>
      </p:pic>
      <p:pic>
        <p:nvPicPr>
          <p:cNvPr id="11" name="Picture 8" descr="E:\实习\places to visit\temple.jpg"/>
          <p:cNvPicPr>
            <a:picLocks noChangeAspect="1" noChangeArrowheads="1"/>
          </p:cNvPicPr>
          <p:nvPr/>
        </p:nvPicPr>
        <p:blipFill>
          <a:blip r:embed="rId8" cstate="print"/>
          <a:srcRect l="3129" r="34880"/>
          <a:stretch>
            <a:fillRect/>
          </a:stretch>
        </p:blipFill>
        <p:spPr bwMode="auto">
          <a:xfrm>
            <a:off x="2448272" y="-2619672"/>
            <a:ext cx="2555776" cy="2492896"/>
          </a:xfrm>
          <a:prstGeom prst="rect">
            <a:avLst/>
          </a:prstGeom>
          <a:noFill/>
        </p:spPr>
      </p:pic>
      <p:pic>
        <p:nvPicPr>
          <p:cNvPr id="12" name="Picture 9" descr="E:\实习\places to visit\came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05756">
            <a:off x="9468544" y="0"/>
            <a:ext cx="2556303" cy="2132856"/>
          </a:xfrm>
          <a:prstGeom prst="rect">
            <a:avLst/>
          </a:prstGeom>
          <a:noFill/>
        </p:spPr>
      </p:pic>
      <p:pic>
        <p:nvPicPr>
          <p:cNvPr id="13" name="Picture 2" descr="palm tre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620688" y="0"/>
            <a:ext cx="1080120" cy="2528870"/>
          </a:xfrm>
          <a:prstGeom prst="rect">
            <a:avLst/>
          </a:prstGeom>
          <a:noFill/>
        </p:spPr>
      </p:pic>
      <p:pic>
        <p:nvPicPr>
          <p:cNvPr id="15" name="Picture 5" descr="E:\实习\places to visit\strea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846526">
            <a:off x="9468544" y="4653136"/>
            <a:ext cx="2088232" cy="3018250"/>
          </a:xfrm>
          <a:prstGeom prst="rect">
            <a:avLst/>
          </a:prstGeom>
          <a:noFill/>
        </p:spPr>
      </p:pic>
      <p:pic>
        <p:nvPicPr>
          <p:cNvPr id="16" name="Picture 2" descr="E:\实习\places to visit\amazo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48464" y="-2547664"/>
            <a:ext cx="2699792" cy="2236080"/>
          </a:xfrm>
          <a:prstGeom prst="rect">
            <a:avLst/>
          </a:prstGeom>
          <a:noFill/>
        </p:spPr>
      </p:pic>
      <p:pic>
        <p:nvPicPr>
          <p:cNvPr id="17" name="Picture 6" descr="E:\实习\places to visit\sunbathe.gif"/>
          <p:cNvPicPr>
            <a:picLocks noChangeAspect="1" noChangeArrowheads="1"/>
          </p:cNvPicPr>
          <p:nvPr/>
        </p:nvPicPr>
        <p:blipFill>
          <a:blip r:embed="rId6" cstate="print"/>
          <a:srcRect t="39998"/>
          <a:stretch>
            <a:fillRect/>
          </a:stretch>
        </p:blipFill>
        <p:spPr bwMode="auto">
          <a:xfrm>
            <a:off x="-3564904" y="2564904"/>
            <a:ext cx="3240360" cy="2132856"/>
          </a:xfrm>
          <a:prstGeom prst="rect">
            <a:avLst/>
          </a:prstGeom>
          <a:noFill/>
        </p:spPr>
      </p:pic>
      <p:pic>
        <p:nvPicPr>
          <p:cNvPr id="18" name="Picture 8" descr="E:\实习\places to visit\temple.jpg"/>
          <p:cNvPicPr>
            <a:picLocks noChangeAspect="1" noChangeArrowheads="1"/>
          </p:cNvPicPr>
          <p:nvPr/>
        </p:nvPicPr>
        <p:blipFill>
          <a:blip r:embed="rId8" cstate="print"/>
          <a:srcRect l="3129" r="34880"/>
          <a:stretch>
            <a:fillRect/>
          </a:stretch>
        </p:blipFill>
        <p:spPr bwMode="auto">
          <a:xfrm rot="20542565">
            <a:off x="-3564904" y="7173416"/>
            <a:ext cx="3240360" cy="2780928"/>
          </a:xfrm>
          <a:prstGeom prst="rect">
            <a:avLst/>
          </a:prstGeom>
          <a:noFill/>
        </p:spPr>
      </p:pic>
      <p:pic>
        <p:nvPicPr>
          <p:cNvPr id="19" name="Picture 6" descr="mountain_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98280">
            <a:off x="7175819" y="7302118"/>
            <a:ext cx="305983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动作按钮: 第一张 19">
            <a:hlinkClick r:id="rId14" action="ppaction://hlinksldjump" highlightClick="1"/>
          </p:cNvPr>
          <p:cNvSpPr/>
          <p:nvPr/>
        </p:nvSpPr>
        <p:spPr>
          <a:xfrm>
            <a:off x="7668344" y="5589240"/>
            <a:ext cx="1080120" cy="864096"/>
          </a:xfrm>
          <a:prstGeom prst="actionButtonHom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1.19497 0.0104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1.22639 1.369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00" y="6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2.22222E-6 C 0.08611 -0.09328 0.19826 -0.13032 0.30174 -0.19352 C 0.36406 -0.23148 0.43177 -0.28634 0.48872 -0.33866 C 0.50955 -0.35787 0.52483 -0.38773 0.54601 -0.40555 C 0.55104 -0.41782 0.55955 -0.425 0.5651 -0.43657 C 0.56892 -0.44444 0.57153 -0.45254 0.57465 -0.46041 C 0.57587 -0.46366 0.57865 -0.46991 0.57865 -0.46967 C 0.58281 -0.49699 0.5875 -0.52384 0.58993 -0.55116 C 0.58924 -0.56805 0.59358 -0.5919 0.57674 -0.59884 C 0.5717 -0.60092 0.56649 -0.60046 0.56129 -0.60116 C 0.55295 -0.60046 0.54462 -0.60023 0.53646 -0.59884 C 0.52431 -0.59699 0.51267 -0.57176 0.50226 -0.56319 C 0.49531 -0.53819 0.52951 -0.52569 0.54219 -0.52014 C 0.54861 -0.51736 0.55504 -0.51481 0.56129 -0.51296 C 0.57031 -0.51018 0.57934 -0.50741 0.58819 -0.50578 C 0.6066 -0.50208 0.64358 -0.49629 0.64358 -0.49606 C 0.68611 -0.49768 0.72882 -0.49838 0.77153 -0.50092 C 0.79028 -0.50231 0.80972 -0.51921 0.82691 -0.52731 C 0.83646 -0.53981 0.85278 -0.55116 0.86319 -0.56065 C 0.86892 -0.56574 0.87379 -0.57199 0.88021 -0.575 C 0.88559 -0.58472 0.89236 -0.59028 0.90139 -0.59421 C 0.90399 -0.59629 0.90694 -0.59815 0.90885 -0.60116 C 0.91042 -0.60301 0.90972 -0.60625 0.91094 -0.60833 C 0.91788 -0.61944 0.92049 -0.62106 0.92813 -0.62754 C 0.93646 -0.64213 0.94792 -0.66342 0.95295 -0.67986 C 0.95365 -0.68287 0.95764 -0.70139 0.96059 -0.70139 C 0.96267 -0.70139 0.9592 -0.69676 0.95868 -0.69421 C 0.96563 -0.68333 0.97118 -0.67268 0.97969 -0.66319 C 0.99045 -0.65116 0.98785 -0.65532 1.00069 -0.64653 C 1.01997 -0.63333 1.03385 -0.62176 1.05417 -0.61296 C 1.0599 -0.60602 1.06389 -0.59861 1.06944 -0.59166 C 1.06736 -0.57037 1.07118 -0.57708 1.06372 -0.56782 " pathEditMode="relative" rAng="0" ptsTypes="fffffffffffffffffffffffffffffff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00" y="-3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1.39965 0.6173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C 0.04653 -0.00092 0.09289 -0.00069 0.13941 -0.00277 C 0.14844 -0.00324 0.16702 -0.00787 0.16702 -0.0074 C 0.18021 -0.01342 0.16754 -0.00856 0.19289 -0.01273 C 0.2132 -0.0162 0.23421 -0.02014 0.25435 -0.02546 C 0.26702 -0.02893 0.29323 -0.0331 0.29323 -0.03287 C 0.30313 -0.03634 0.31233 -0.03889 0.32292 -0.04074 C 0.33941 -0.05185 0.35886 -0.05023 0.37674 -0.05578 C 0.39375 -0.06088 0.41042 -0.06875 0.42674 -0.07615 C 0.44063 -0.08217 0.45591 -0.08356 0.4698 -0.08889 C 0.48646 -0.09514 0.50278 -0.10277 0.5198 -0.10926 C 0.53299 -0.11412 0.5474 -0.11574 0.5606 -0.12176 C 0.56285 -0.12291 0.57205 -0.12824 0.57535 -0.12939 C 0.59601 -0.13634 0.62726 -0.14213 0.64601 -0.15486 C 0.65834 -0.16296 0.67066 -0.16551 0.68316 -0.17245 C 0.7007 -0.18264 0.71632 -0.19884 0.73507 -0.20555 C 0.75157 -0.22754 0.77066 -0.24375 0.78698 -0.2662 C 0.78907 -0.26898 0.79167 -0.27083 0.79254 -0.27384 C 0.79931 -0.29213 0.80799 -0.30856 0.81511 -0.32708 C 0.81806 -0.34838 0.82726 -0.3699 0.83334 -0.39027 C 0.83507 -0.39537 0.83542 -0.40092 0.83733 -0.40555 C 0.83941 -0.41088 0.8448 -0.42106 0.8448 -0.4206 C 0.84705 -0.44097 0.85382 -0.47014 0.86337 -0.4868 C 0.86494 -0.50139 0.86511 -0.50787 0.87066 -0.51967 C 0.87448 -0.55069 0.88125 -0.58125 0.8875 -0.61111 C 0.89306 -0.63611 0.89757 -0.65787 0.91146 -0.67685 C 0.92066 -0.68912 0.93473 -0.69282 0.94688 -0.69722 C 0.9625 -0.69606 0.97917 -0.70046 0.99323 -0.69213 C 1.00886 -0.68264 1.02396 -0.6581 1.03785 -0.64375 C 1.03889 -0.64027 1.03994 -0.63703 1.04132 -0.63379 C 1.04254 -0.63171 1.04428 -0.63078 1.04532 -0.6287 C 1.06077 -0.59282 1.03733 -0.63773 1.05452 -0.60578 C 1.05643 -0.59745 1.0599 -0.59305 1.06372 -0.58564 C 1.06858 -0.56643 1.06528 -0.57453 1.07327 -0.56041 C 1.07657 -0.54583 1.07362 -0.55463 1.08629 -0.5375 C 1.0875 -0.53518 1.0882 -0.53171 1.08976 -0.52986 C 1.09185 -0.52731 1.0948 -0.52685 1.09705 -0.52477 C 1.10313 -0.51944 1.10921 -0.51157 1.11563 -0.50694 C 1.12466 -0.50069 1.13629 -0.5 1.14549 -0.49444 C 1.16216 -0.48449 1.14115 -0.49305 1.16789 -0.4868 C 1.17327 -0.48541 1.18473 -0.48171 1.18473 -0.48148 C 1.21962 -0.4824 1.25504 -0.48287 1.29028 -0.48426 C 1.3073 -0.48518 1.32466 -0.49791 1.34046 -0.50439 C 1.3474 -0.51064 1.354 -0.50972 1.36094 -0.51481 C 1.36823 -0.51967 1.37553 -0.52361 1.38334 -0.52731 C 1.39289 -0.53703 1.39428 -0.53379 1.40365 -0.54004 C 1.41025 -0.5449 1.41441 -0.54768 1.42205 -0.55 C 1.42448 -0.55162 1.42709 -0.55347 1.42952 -0.55509 C 1.43143 -0.55625 1.43525 -0.55764 1.43525 -0.5574 " pathEditMode="relative" rAng="0" ptsTypes="fffffff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00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1.41754 -0.56713 " pathEditMode="relative" ptsTypes="AA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0509 L 1.19688 1.4912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7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11481 L -1.2875 -0.06782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16 -0.01459 C 0.21129 -0.02778 0.18785 -0.02431 0.22813 -0.02801 C 0.25868 -0.03565 0.28889 -0.0426 0.3198 -0.04584 C 0.33872 -0.05324 0.36164 -0.06204 0.37796 -0.07685 C 0.41181 -0.10695 0.43733 -0.15116 0.4665 -0.18797 C 0.47674 -0.20093 0.48941 -0.21227 0.49966 -0.2257 C 0.51875 -0.25093 0.52743 -0.28959 0.5382 -0.3213 C 0.54584 -0.34468 0.55556 -0.36343 0.56129 -0.38797 C 0.56424 -0.42338 0.5691 -0.46389 0.55278 -0.49468 C 0.54792 -0.51736 0.53507 -0.54815 0.52136 -0.56343 C 0.51389 -0.57222 0.50625 -0.58264 0.49618 -0.58565 C 0.48525 -0.59445 0.47223 -0.59792 0.45973 -0.60139 C 0.41962 -0.59885 0.42848 -0.60116 0.39966 -0.58797 C 0.39375 -0.58172 0.38907 -0.57639 0.38473 -0.56806 C 0.38542 -0.54398 0.38403 -0.5176 0.3915 -0.49468 C 0.39618 -0.4794 0.40973 -0.46922 0.41615 -0.45695 C 0.43629 -0.42107 0.47049 -0.4051 0.50296 -0.40139 C 0.52205 -0.39607 0.5408 -0.39445 0.5599 -0.38797 C 0.6125 -0.38866 0.66511 -0.3882 0.71806 -0.39028 C 0.73507 -0.39097 0.75469 -0.40371 0.7698 -0.41459 C 0.78525 -0.42616 0.804 -0.43773 0.81945 -0.45023 C 0.83629 -0.46389 0.85035 -0.48056 0.86632 -0.49468 C 0.87934 -0.5213 0.88299 -0.55162 0.88976 -0.58125 C 0.89393 -0.59954 0.9 -0.61968 0.9066 -0.63681 C 0.90851 -0.64792 0.91007 -0.65648 0.91146 -0.66806 C 0.91233 -0.70347 0.91112 -0.74977 0.91823 -0.78565 C 0.91737 -0.81088 0.92223 -0.8382 0.91476 -0.86135 C 0.91389 -0.86435 0.90868 -0.87292 0.9066 -0.87454 C 0.9033 -0.87685 0.89636 -0.87917 0.89636 -0.87894 C 0.88993 -0.87685 0.8875 -0.87292 0.88143 -0.87014 C 0.88039 -0.86875 0.87934 -0.8669 0.87813 -0.86574 C 0.87605 -0.86389 0.87344 -0.86343 0.87153 -0.86135 C 0.86754 -0.85741 0.86441 -0.85232 0.86146 -0.84792 C 0.85973 -0.8456 0.8566 -0.84121 0.8566 -0.84097 C 0.85278 -0.82732 0.84757 -0.81158 0.83802 -0.80347 C 0.83577 -0.79445 0.82448 -0.78125 0.82448 -0.78102 C 0.82414 -0.77894 0.82362 -0.77685 0.82309 -0.77454 C 0.82188 -0.77014 0.81945 -0.76135 0.81945 -0.76111 C 0.82136 -0.72917 0.82205 -0.71597 0.83612 -0.69236 C 0.8448 -0.67824 0.84966 -0.6625 0.86302 -0.65695 C 0.86945 -0.64815 0.87813 -0.64885 0.88612 -0.64584 C 0.90938 -0.6375 0.88056 -0.64283 0.91823 -0.63912 C 0.94566 -0.6338 0.97362 -0.62662 1.00139 -0.62361 C 1.03941 -0.6132 1.06945 -0.62685 1.10487 -0.63241 C 1.11511 -0.63797 1.125 -0.64329 1.13646 -0.64584 C 1.14427 -0.65 1.14966 -0.65463 1.15799 -0.65695 C 1.16493 -0.66297 1.17153 -0.66574 1.17952 -0.66806 C 1.19271 -0.68472 1.17622 -0.66574 1.19115 -0.67685 C 1.19549 -0.67986 1.19862 -0.68519 1.20296 -0.68797 C 1.21337 -0.69468 1.22396 -0.70347 1.23473 -0.70787 C 1.24601 -0.71829 1.24063 -0.71528 1.24966 -0.71898 C 1.25521 -0.72685 1.26216 -0.72894 1.2698 -0.73241 C 1.27414 -0.7382 1.27882 -0.73866 1.28473 -0.74121 C 1.3066 -0.75116 1.32014 -0.75093 1.34636 -0.75232 C 1.36181 -0.75162 1.39271 -0.75116 1.41112 -0.74792 C 1.41528 -0.74722 1.41893 -0.74352 1.42292 -0.74352 " pathEditMode="relative" rAng="0" ptsTypes="fffffffffffffffffffffffffffffffffffffffffffffffffffffff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00" y="-4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-0.02639 L 1.42292 -0.02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25781 1.5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7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06892 -1.4143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7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9774 -1.37662 L -3.33333E-6 3.7037E-6 " pathEditMode="relative" rAng="0" ptsTypes="AA">
                                      <p:cBhvr>
                                        <p:cTn id="54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00" y="6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/>
        </p:nvSpPr>
        <p:spPr>
          <a:xfrm>
            <a:off x="-252536" y="-243408"/>
            <a:ext cx="9865096" cy="7416824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右箭头 1">
            <a:hlinkClick r:id="rId2" action="ppaction://hlinksldjump"/>
          </p:cNvPr>
          <p:cNvSpPr/>
          <p:nvPr/>
        </p:nvSpPr>
        <p:spPr>
          <a:xfrm>
            <a:off x="1259632" y="1772816"/>
            <a:ext cx="6984776" cy="266429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 smtClean="0"/>
              <a:t>Spell it!</a:t>
            </a:r>
            <a:endParaRPr lang="zh-CN" altLang="en-US" sz="7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lm tr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92696"/>
            <a:ext cx="2376264" cy="5563514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1115616" y="2276872"/>
            <a:ext cx="3888432" cy="194421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p</a:t>
            </a:r>
            <a:r>
              <a:rPr lang="en-US" altLang="zh-CN" sz="6000" b="1" dirty="0" smtClean="0">
                <a:solidFill>
                  <a:srgbClr val="FF0000"/>
                </a:solidFill>
              </a:rPr>
              <a:t>al</a:t>
            </a:r>
            <a:r>
              <a:rPr lang="en-US" altLang="zh-CN" sz="6000" b="1" dirty="0" smtClean="0"/>
              <a:t>m tree</a:t>
            </a:r>
            <a:endParaRPr lang="zh-CN" altLang="en-US" sz="6000" b="1" dirty="0"/>
          </a:p>
        </p:txBody>
      </p:sp>
      <p:pic>
        <p:nvPicPr>
          <p:cNvPr id="4" name="palm tre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148064" y="32129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:\实习\places to visit\temple.jpg"/>
          <p:cNvPicPr>
            <a:picLocks noChangeAspect="1" noChangeArrowheads="1"/>
          </p:cNvPicPr>
          <p:nvPr/>
        </p:nvPicPr>
        <p:blipFill>
          <a:blip r:embed="rId4" cstate="print"/>
          <a:srcRect l="3129" r="34880"/>
          <a:stretch>
            <a:fillRect/>
          </a:stretch>
        </p:blipFill>
        <p:spPr bwMode="auto">
          <a:xfrm>
            <a:off x="539552" y="1268760"/>
            <a:ext cx="4626002" cy="4248472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5580112" y="2636912"/>
            <a:ext cx="3168352" cy="15841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temple</a:t>
            </a:r>
            <a:endParaRPr lang="zh-CN" altLang="en-US" sz="6000" b="1" dirty="0"/>
          </a:p>
        </p:txBody>
      </p:sp>
      <p:pic>
        <p:nvPicPr>
          <p:cNvPr id="4" name="templ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20072" y="32129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528911"/>
            <a:ext cx="756084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OBJECTIVES</a:t>
            </a:r>
          </a:p>
          <a:p>
            <a:pPr marL="514350" indent="-514350"/>
            <a:endParaRPr lang="en-US" altLang="zh-CN" sz="2800" dirty="0" smtClean="0"/>
          </a:p>
          <a:p>
            <a:pPr marL="514350" indent="-514350"/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</a:rPr>
              <a:t>Students will be able to…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solidFill>
                  <a:schemeClr val="accent3">
                    <a:lumMod val="75000"/>
                  </a:schemeClr>
                </a:solidFill>
              </a:rPr>
              <a:t>Spell out the nouns and prepositional phrases   related to holiday locations correctly.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solidFill>
                  <a:schemeClr val="accent3">
                    <a:lumMod val="75000"/>
                  </a:schemeClr>
                </a:solidFill>
              </a:rPr>
              <a:t>Choose appropriate adjectives to describe the scenery in different holiday locations.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>
                <a:solidFill>
                  <a:schemeClr val="accent3">
                    <a:lumMod val="75000"/>
                  </a:schemeClr>
                </a:solidFill>
              </a:rPr>
              <a:t>Use “because” and “because of” correctly to provide reasons. </a:t>
            </a:r>
            <a:endParaRPr lang="zh-CN" altLang="zh-CN" sz="2800" dirty="0" smtClean="0">
              <a:solidFill>
                <a:schemeClr val="accent3">
                  <a:lumMod val="75000"/>
                </a:schemeClr>
              </a:solidFill>
              <a:latin typeface="Corbel" pitchFamily="34" charset="0"/>
            </a:endParaRPr>
          </a:p>
          <a:p>
            <a:endParaRPr lang="zh-CN" altLang="zh-CN" dirty="0" smtClean="0"/>
          </a:p>
          <a:p>
            <a:endParaRPr lang="zh-CN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918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340768"/>
            <a:ext cx="536684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圆角矩形 2"/>
          <p:cNvSpPr/>
          <p:nvPr/>
        </p:nvSpPr>
        <p:spPr>
          <a:xfrm>
            <a:off x="395536" y="2636912"/>
            <a:ext cx="2736304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dune</a:t>
            </a:r>
            <a:endParaRPr lang="zh-CN" altLang="en-US" sz="6000" b="1" dirty="0"/>
          </a:p>
        </p:txBody>
      </p:sp>
      <p:pic>
        <p:nvPicPr>
          <p:cNvPr id="4" name="dun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03848" y="30689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:\实习\places to visit\sunbathe.gif"/>
          <p:cNvPicPr>
            <a:picLocks noChangeAspect="1" noChangeArrowheads="1"/>
          </p:cNvPicPr>
          <p:nvPr/>
        </p:nvPicPr>
        <p:blipFill>
          <a:blip r:embed="rId4" cstate="print"/>
          <a:srcRect t="39998"/>
          <a:stretch>
            <a:fillRect/>
          </a:stretch>
        </p:blipFill>
        <p:spPr bwMode="auto">
          <a:xfrm>
            <a:off x="179512" y="1772816"/>
            <a:ext cx="4704148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圆角矩形 2"/>
          <p:cNvSpPr/>
          <p:nvPr/>
        </p:nvSpPr>
        <p:spPr>
          <a:xfrm>
            <a:off x="5004048" y="2708920"/>
            <a:ext cx="3960440" cy="11521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sunbathing</a:t>
            </a:r>
            <a:endParaRPr lang="zh-CN" altLang="en-US" sz="6000" b="1" dirty="0"/>
          </a:p>
        </p:txBody>
      </p:sp>
      <p:pic>
        <p:nvPicPr>
          <p:cNvPr id="4" name="sunbath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932040" y="39330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实习\places to visit\is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700808"/>
            <a:ext cx="4845489" cy="3672408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467544" y="2852936"/>
            <a:ext cx="3312368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island</a:t>
            </a:r>
            <a:endParaRPr lang="zh-CN" altLang="en-US" sz="6000" b="1" dirty="0"/>
          </a:p>
        </p:txBody>
      </p:sp>
      <p:pic>
        <p:nvPicPr>
          <p:cNvPr id="4" name="islan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779912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E:\实习\places to visit\cam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4680521" cy="3923345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5508104" y="2924944"/>
            <a:ext cx="3168352" cy="12241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cam</a:t>
            </a:r>
            <a:r>
              <a:rPr lang="en-US" altLang="zh-CN" sz="6000" b="1" dirty="0" smtClean="0">
                <a:solidFill>
                  <a:srgbClr val="FF0000"/>
                </a:solidFill>
              </a:rPr>
              <a:t>el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动作按钮: 第一张 3">
            <a:hlinkClick r:id="rId5" action="ppaction://hlinksldjump" highlightClick="1"/>
          </p:cNvPr>
          <p:cNvSpPr/>
          <p:nvPr/>
        </p:nvSpPr>
        <p:spPr>
          <a:xfrm>
            <a:off x="7596336" y="5517232"/>
            <a:ext cx="1080120" cy="864096"/>
          </a:xfrm>
          <a:prstGeom prst="actionButtonHom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5" name="came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148064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动作按钮: 自定义 4">
            <a:hlinkClick r:id="" action="ppaction://noaction" highlightClick="1"/>
          </p:cNvPr>
          <p:cNvSpPr/>
          <p:nvPr/>
        </p:nvSpPr>
        <p:spPr>
          <a:xfrm>
            <a:off x="-252536" y="-243408"/>
            <a:ext cx="9865096" cy="7416824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>
            <a:hlinkClick r:id="rId2" action="ppaction://hlinksldjump"/>
          </p:cNvPr>
          <p:cNvSpPr/>
          <p:nvPr/>
        </p:nvSpPr>
        <p:spPr>
          <a:xfrm>
            <a:off x="1691680" y="2276872"/>
            <a:ext cx="6624736" cy="252028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/>
              <a:t>How to describe it? </a:t>
            </a:r>
            <a:endParaRPr lang="zh-CN" altLang="en-US" sz="4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实习\places to visit\Crowded_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7200800" cy="4871791"/>
          </a:xfrm>
          <a:prstGeom prst="rect">
            <a:avLst/>
          </a:prstGeom>
          <a:noFill/>
        </p:spPr>
      </p:pic>
      <p:cxnSp>
        <p:nvCxnSpPr>
          <p:cNvPr id="5" name="直接连接符 4"/>
          <p:cNvCxnSpPr/>
          <p:nvPr/>
        </p:nvCxnSpPr>
        <p:spPr>
          <a:xfrm>
            <a:off x="2627784" y="5949280"/>
            <a:ext cx="23762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8064" y="530120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sky</a:t>
            </a:r>
            <a:endParaRPr lang="zh-CN" alt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531340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crowded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31340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empty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195736" y="5661248"/>
            <a:ext cx="576064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627784" y="5949280"/>
            <a:ext cx="23762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8064" y="530120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stream</a:t>
            </a:r>
            <a:endParaRPr lang="zh-CN" alt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531340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shallow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实习\places to visit\shallow st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272808" cy="4546629"/>
          </a:xfrm>
          <a:prstGeom prst="rect">
            <a:avLst/>
          </a:prstGeom>
          <a:noFill/>
        </p:spPr>
      </p:pic>
      <p:pic>
        <p:nvPicPr>
          <p:cNvPr id="16386" name="Picture 2" descr="http://www.odt.co.nz/files/imagecache/200x200_scaled_cropped/story/2009/11/children_enjoy_the_clear_waters_of_deep_stream_in__1240282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48680"/>
            <a:ext cx="4536504" cy="45365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531340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deep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>
            <a:endCxn id="7" idx="1"/>
          </p:cNvCxnSpPr>
          <p:nvPr/>
        </p:nvCxnSpPr>
        <p:spPr>
          <a:xfrm flipV="1">
            <a:off x="2483768" y="5667345"/>
            <a:ext cx="576064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475656" y="5949280"/>
            <a:ext cx="35283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8064" y="530120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trees</a:t>
            </a:r>
            <a:endParaRPr lang="zh-CN" alt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522920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golden/yellow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实习\places to visit\golden_autumn_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771800" y="5949280"/>
            <a:ext cx="22322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8064" y="530120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tree</a:t>
            </a:r>
            <a:endParaRPr lang="zh-CN" alt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522920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silver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54274" name="Picture 2" descr="http://www.poolsinc.com/imageszoom/vickerman/K884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555776" y="5949280"/>
            <a:ext cx="24482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8064" y="530120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rocks</a:t>
            </a:r>
            <a:endParaRPr lang="zh-CN" alt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522920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empty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实习\places to visit\empty r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649374" cy="453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39552" y="52292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 smtClean="0">
                <a:solidFill>
                  <a:srgbClr val="FF0000"/>
                </a:solidFill>
              </a:rPr>
              <a:t>crowded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483768" y="5589240"/>
            <a:ext cx="576064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动作按钮: 第一张 13">
            <a:hlinkClick r:id="rId3" action="ppaction://hlinksldjump" highlightClick="1"/>
          </p:cNvPr>
          <p:cNvSpPr/>
          <p:nvPr/>
        </p:nvSpPr>
        <p:spPr>
          <a:xfrm>
            <a:off x="8424936" y="6165304"/>
            <a:ext cx="611560" cy="476672"/>
          </a:xfrm>
          <a:prstGeom prst="actionButtonHom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20689"/>
            <a:ext cx="511256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TABLE OF CONTENT</a:t>
            </a:r>
          </a:p>
          <a:p>
            <a:pPr algn="ctr"/>
            <a:endParaRPr lang="en-US" altLang="zh-CN" sz="2800" dirty="0" smtClean="0"/>
          </a:p>
          <a:p>
            <a:pPr>
              <a:buFont typeface="Wingdings" pitchFamily="2" charset="2"/>
              <a:buChar char="l"/>
            </a:pP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  <a:hlinkClick r:id="rId2" action="ppaction://hlinksldjump"/>
              </a:rPr>
              <a:t>Guess the places!</a:t>
            </a:r>
            <a:endParaRPr lang="en-US" altLang="zh-CN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  <a:hlinkClick r:id="rId3" action="ppaction://hlinksldjump"/>
              </a:rPr>
              <a:t>How to say it?</a:t>
            </a:r>
            <a:endParaRPr lang="en-US" altLang="zh-CN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r>
              <a:rPr lang="en-US" altLang="zh-CN" sz="3200" dirty="0" smtClean="0">
                <a:solidFill>
                  <a:schemeClr val="accent3">
                    <a:lumMod val="75000"/>
                  </a:schemeClr>
                </a:solidFill>
              </a:rPr>
              <a:t>Exercise One: </a:t>
            </a:r>
            <a:r>
              <a:rPr lang="en-US" altLang="zh-CN" sz="3200" dirty="0" smtClean="0">
                <a:solidFill>
                  <a:schemeClr val="accent3">
                    <a:lumMod val="75000"/>
                  </a:schemeClr>
                </a:solidFill>
                <a:hlinkClick r:id="rId4" action="ppaction://hlinksldjump"/>
              </a:rPr>
              <a:t>Name it!</a:t>
            </a:r>
            <a:endParaRPr lang="en-US" altLang="zh-CN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r>
              <a:rPr lang="en-US" altLang="zh-CN" sz="3200" dirty="0" smtClean="0">
                <a:solidFill>
                  <a:schemeClr val="accent3">
                    <a:lumMod val="75000"/>
                  </a:schemeClr>
                </a:solidFill>
              </a:rPr>
              <a:t>Exercise Two: </a:t>
            </a:r>
            <a:r>
              <a:rPr lang="en-US" altLang="zh-CN" sz="3200" dirty="0" smtClean="0">
                <a:solidFill>
                  <a:schemeClr val="accent3">
                    <a:lumMod val="75000"/>
                  </a:schemeClr>
                </a:solidFill>
                <a:hlinkClick r:id="rId5" action="ppaction://hlinksldjump"/>
              </a:rPr>
              <a:t>Spell it!</a:t>
            </a:r>
            <a:endParaRPr lang="zh-CN" altLang="zh-CN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  <a:hlinkClick r:id="rId6" action="ppaction://hlinksldjump"/>
              </a:rPr>
              <a:t>How to describe it?</a:t>
            </a:r>
            <a:endParaRPr lang="en-US" altLang="zh-CN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  <a:hlinkClick r:id="rId7" action="ppaction://hlinksldjump"/>
              </a:rPr>
              <a:t>Why do they like it?</a:t>
            </a:r>
            <a:endParaRPr lang="en-US" altLang="zh-CN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3200" dirty="0" smtClean="0">
                <a:solidFill>
                  <a:schemeClr val="accent3">
                    <a:lumMod val="50000"/>
                  </a:schemeClr>
                </a:solidFill>
              </a:rPr>
              <a:t> Activities</a:t>
            </a:r>
          </a:p>
          <a:p>
            <a:pPr lvl="2"/>
            <a:r>
              <a:rPr lang="en-US" altLang="zh-CN" sz="3200" dirty="0" smtClean="0">
                <a:solidFill>
                  <a:schemeClr val="accent3">
                    <a:lumMod val="75000"/>
                  </a:schemeClr>
                </a:solidFill>
              </a:rPr>
              <a:t>One: </a:t>
            </a:r>
            <a:r>
              <a:rPr lang="en-US" altLang="zh-CN" sz="3200" dirty="0" smtClean="0">
                <a:solidFill>
                  <a:schemeClr val="accent3">
                    <a:lumMod val="75000"/>
                  </a:schemeClr>
                </a:solidFill>
                <a:hlinkClick r:id="rId8" action="ppaction://hlinksldjump"/>
              </a:rPr>
              <a:t>Make a dialogue!</a:t>
            </a:r>
            <a:endParaRPr lang="en-US" altLang="zh-CN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r>
              <a:rPr lang="en-US" altLang="zh-CN" sz="3200" dirty="0" smtClean="0">
                <a:solidFill>
                  <a:schemeClr val="accent3">
                    <a:lumMod val="75000"/>
                  </a:schemeClr>
                </a:solidFill>
              </a:rPr>
              <a:t>Two: </a:t>
            </a:r>
            <a:r>
              <a:rPr lang="en-US" altLang="zh-CN" sz="3200" dirty="0" smtClean="0">
                <a:solidFill>
                  <a:schemeClr val="accent3">
                    <a:lumMod val="75000"/>
                  </a:schemeClr>
                </a:solidFill>
                <a:hlinkClick r:id="rId9" action="ppaction://hlinksldjump"/>
              </a:rPr>
              <a:t>Talk show time!</a:t>
            </a:r>
            <a:endParaRPr lang="zh-CN" altLang="zh-CN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altLang="zh-CN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动作按钮: 自定义 14">
            <a:hlinkClick r:id="" action="ppaction://noaction" highlightClick="1"/>
          </p:cNvPr>
          <p:cNvSpPr/>
          <p:nvPr/>
        </p:nvSpPr>
        <p:spPr>
          <a:xfrm>
            <a:off x="-396552" y="-243408"/>
            <a:ext cx="9865096" cy="7416824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55576" y="2924944"/>
            <a:ext cx="2376264" cy="2880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/>
              <a:t> 1. Place</a:t>
            </a:r>
          </a:p>
          <a:p>
            <a:pPr algn="ctr"/>
            <a:r>
              <a:rPr lang="en-US" altLang="zh-CN" sz="4000" b="1" dirty="0" smtClean="0"/>
              <a:t>Country</a:t>
            </a:r>
          </a:p>
          <a:p>
            <a:pPr algn="ctr"/>
            <a:r>
              <a:rPr lang="en-US" altLang="zh-CN" sz="4000" b="1" dirty="0" smtClean="0"/>
              <a:t>Time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3635896" y="2924944"/>
            <a:ext cx="2376264" cy="2880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/>
              <a:t> 2. Reasons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516216" y="2852936"/>
            <a:ext cx="2376264" cy="2880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/>
              <a:t> 3. Check answers</a:t>
            </a:r>
          </a:p>
        </p:txBody>
      </p:sp>
      <p:sp>
        <p:nvSpPr>
          <p:cNvPr id="9" name="右箭头 8"/>
          <p:cNvSpPr/>
          <p:nvPr/>
        </p:nvSpPr>
        <p:spPr>
          <a:xfrm>
            <a:off x="1403648" y="44624"/>
            <a:ext cx="7056784" cy="211561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/>
              <a:t>Why do they like it? </a:t>
            </a:r>
            <a:endParaRPr lang="zh-CN" alt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18448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accent3">
                    <a:lumMod val="50000"/>
                  </a:schemeClr>
                </a:solidFill>
              </a:rPr>
              <a:t>Listen to three people talking about their favorite holiday places. Make notes about them in the chart.  </a:t>
            </a:r>
          </a:p>
        </p:txBody>
      </p:sp>
      <p:sp>
        <p:nvSpPr>
          <p:cNvPr id="19" name="动作按钮: 前进或下一项 18">
            <a:hlinkClick r:id="" action="ppaction://hlinkshowjump?jump=nextslide" highlightClick="1"/>
          </p:cNvPr>
          <p:cNvSpPr/>
          <p:nvPr/>
        </p:nvSpPr>
        <p:spPr>
          <a:xfrm>
            <a:off x="8172400" y="6021288"/>
            <a:ext cx="504056" cy="432048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39552" y="404664"/>
          <a:ext cx="8153400" cy="6048672"/>
        </p:xfrm>
        <a:graphic>
          <a:graphicData uri="http://schemas.openxmlformats.org/drawingml/2006/table">
            <a:tbl>
              <a:tblPr/>
              <a:tblGrid>
                <a:gridCol w="1066800"/>
                <a:gridCol w="1295400"/>
                <a:gridCol w="1295400"/>
                <a:gridCol w="1295400"/>
                <a:gridCol w="32004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place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reasons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usual time for holiday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7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Helen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seaside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lovely beaches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shallow sea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0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Rob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the U.S.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5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Jill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Times New Roman" pitchFamily="18" charset="0"/>
                        </a:rPr>
                        <a:t>March / April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75"/>
          <p:cNvSpPr txBox="1">
            <a:spLocks noChangeArrowheads="1"/>
          </p:cNvSpPr>
          <p:nvPr/>
        </p:nvSpPr>
        <p:spPr bwMode="auto">
          <a:xfrm>
            <a:off x="2843808" y="1340768"/>
            <a:ext cx="1440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CC0000"/>
                </a:solidFill>
              </a:rPr>
              <a:t>Portugal</a:t>
            </a:r>
          </a:p>
        </p:txBody>
      </p:sp>
      <p:sp>
        <p:nvSpPr>
          <p:cNvPr id="4" name="Text Box 80"/>
          <p:cNvSpPr txBox="1">
            <a:spLocks noChangeArrowheads="1"/>
          </p:cNvSpPr>
          <p:nvPr/>
        </p:nvSpPr>
        <p:spPr bwMode="auto">
          <a:xfrm>
            <a:off x="6444208" y="1412776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C0000"/>
                </a:solidFill>
              </a:rPr>
              <a:t>June</a:t>
            </a:r>
          </a:p>
        </p:txBody>
      </p:sp>
      <p:sp>
        <p:nvSpPr>
          <p:cNvPr id="5" name="Text Box 85"/>
          <p:cNvSpPr txBox="1">
            <a:spLocks noChangeArrowheads="1"/>
          </p:cNvSpPr>
          <p:nvPr/>
        </p:nvSpPr>
        <p:spPr bwMode="auto">
          <a:xfrm>
            <a:off x="1547664" y="3356992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C0000"/>
                </a:solidFill>
              </a:rPr>
              <a:t>forest</a:t>
            </a:r>
          </a:p>
        </p:txBody>
      </p:sp>
      <p:sp>
        <p:nvSpPr>
          <p:cNvPr id="6" name="Text Box 89"/>
          <p:cNvSpPr txBox="1">
            <a:spLocks noChangeArrowheads="1"/>
          </p:cNvSpPr>
          <p:nvPr/>
        </p:nvSpPr>
        <p:spPr bwMode="auto">
          <a:xfrm>
            <a:off x="4139952" y="3269302"/>
            <a:ext cx="13681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CC0000"/>
                </a:solidFill>
              </a:rPr>
              <a:t>trees, </a:t>
            </a:r>
            <a:r>
              <a:rPr lang="en-US" altLang="zh-CN" sz="2800" b="1" dirty="0" smtClean="0">
                <a:solidFill>
                  <a:srgbClr val="CC0000"/>
                </a:solidFill>
              </a:rPr>
              <a:t>animals, </a:t>
            </a:r>
            <a:r>
              <a:rPr lang="en-US" altLang="zh-CN" sz="2800" b="1" dirty="0">
                <a:solidFill>
                  <a:srgbClr val="CC0000"/>
                </a:solidFill>
              </a:rPr>
              <a:t>fresh air</a:t>
            </a: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6012160" y="3356992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C0000"/>
                </a:solidFill>
              </a:rPr>
              <a:t>September</a:t>
            </a:r>
          </a:p>
        </p:txBody>
      </p:sp>
      <p:sp>
        <p:nvSpPr>
          <p:cNvPr id="8" name="Text Box 221"/>
          <p:cNvSpPr txBox="1">
            <a:spLocks noChangeArrowheads="1"/>
          </p:cNvSpPr>
          <p:nvPr/>
        </p:nvSpPr>
        <p:spPr bwMode="auto">
          <a:xfrm>
            <a:off x="1331640" y="5157192"/>
            <a:ext cx="2088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C0000"/>
                </a:solidFill>
              </a:rPr>
              <a:t>mountains</a:t>
            </a:r>
          </a:p>
        </p:txBody>
      </p:sp>
      <p:sp>
        <p:nvSpPr>
          <p:cNvPr id="9" name="Text Box 230"/>
          <p:cNvSpPr txBox="1">
            <a:spLocks noChangeArrowheads="1"/>
          </p:cNvSpPr>
          <p:nvPr/>
        </p:nvSpPr>
        <p:spPr bwMode="auto">
          <a:xfrm>
            <a:off x="2987824" y="5733256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C0000"/>
                </a:solidFill>
              </a:rPr>
              <a:t>Italy</a:t>
            </a:r>
          </a:p>
        </p:txBody>
      </p:sp>
      <p:sp>
        <p:nvSpPr>
          <p:cNvPr id="10" name="Text Box 234"/>
          <p:cNvSpPr txBox="1">
            <a:spLocks noChangeArrowheads="1"/>
          </p:cNvSpPr>
          <p:nvPr/>
        </p:nvSpPr>
        <p:spPr bwMode="auto">
          <a:xfrm>
            <a:off x="4211960" y="5157192"/>
            <a:ext cx="14401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CC0000"/>
                </a:solidFill>
              </a:rPr>
              <a:t>big lakes, </a:t>
            </a:r>
            <a:r>
              <a:rPr lang="en-US" altLang="zh-CN" sz="2400" b="1" dirty="0" smtClean="0">
                <a:solidFill>
                  <a:srgbClr val="CC0000"/>
                </a:solidFill>
              </a:rPr>
              <a:t>quiet </a:t>
            </a:r>
            <a:r>
              <a:rPr lang="en-US" altLang="zh-CN" sz="2400" b="1" dirty="0">
                <a:solidFill>
                  <a:srgbClr val="CC0000"/>
                </a:solidFill>
              </a:rPr>
              <a:t>hotel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83568" y="3429000"/>
            <a:ext cx="7848872" cy="29523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en-US" altLang="zh-CN" sz="3200" dirty="0" smtClean="0"/>
              <a:t>Helen would like to go to the seaside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n-US" altLang="zh-CN" sz="3200" dirty="0" smtClean="0"/>
              <a:t> the beaches are lovely and the sea is shallow.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of </a:t>
            </a:r>
            <a:r>
              <a:rPr lang="en-US" altLang="zh-CN" sz="3200" dirty="0" smtClean="0"/>
              <a:t>the lovely beaches and the shallow sea.  </a:t>
            </a:r>
          </a:p>
          <a:p>
            <a:endParaRPr lang="en-US" altLang="zh-CN" sz="2800" dirty="0" smtClean="0"/>
          </a:p>
          <a:p>
            <a:endParaRPr lang="zh-CN" altLang="en-US" sz="28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827584" y="5157192"/>
            <a:ext cx="5040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572000" y="4653136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动作按钮: 第一张 13">
            <a:hlinkClick r:id="rId4" action="ppaction://hlinksldjump" highlightClick="1"/>
          </p:cNvPr>
          <p:cNvSpPr/>
          <p:nvPr/>
        </p:nvSpPr>
        <p:spPr>
          <a:xfrm>
            <a:off x="8424936" y="6165304"/>
            <a:ext cx="611560" cy="476672"/>
          </a:xfrm>
          <a:prstGeom prst="actionButtonHom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6" name="Why do they like i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87624" y="692696"/>
            <a:ext cx="304800" cy="304800"/>
          </a:xfrm>
          <a:prstGeom prst="rect">
            <a:avLst/>
          </a:prstGeom>
        </p:spPr>
      </p:pic>
      <p:sp>
        <p:nvSpPr>
          <p:cNvPr id="18" name="动作按钮: 后退或前一项 17">
            <a:hlinkClick r:id="" action="ppaction://hlinkshowjump?jump=previousslide" highlightClick="1"/>
          </p:cNvPr>
          <p:cNvSpPr/>
          <p:nvPr/>
        </p:nvSpPr>
        <p:spPr>
          <a:xfrm>
            <a:off x="683568" y="620688"/>
            <a:ext cx="432048" cy="476672"/>
          </a:xfrm>
          <a:prstGeom prst="actionButtonBackPreviou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37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 uiExpand="1" build="allAtOnce" animBg="1"/>
      <p:bldP spid="12" grpId="1" uiExpand="1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-108520" y="-99392"/>
            <a:ext cx="9361040" cy="7056784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圆角矩形 2"/>
          <p:cNvSpPr/>
          <p:nvPr/>
        </p:nvSpPr>
        <p:spPr>
          <a:xfrm>
            <a:off x="1547664" y="3429000"/>
            <a:ext cx="633670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600" b="1" dirty="0" smtClean="0">
                <a:solidFill>
                  <a:schemeClr val="accent3">
                    <a:lumMod val="50000"/>
                  </a:schemeClr>
                </a:solidFill>
              </a:rPr>
              <a:t>“Which place do you like?”</a:t>
            </a:r>
          </a:p>
          <a:p>
            <a:endParaRPr lang="en-US" altLang="zh-CN" sz="3200" b="1" dirty="0" smtClean="0"/>
          </a:p>
          <a:p>
            <a:r>
              <a:rPr lang="en-US" altLang="zh-CN" sz="3200" b="1" dirty="0" smtClean="0">
                <a:solidFill>
                  <a:srgbClr val="0070C0"/>
                </a:solidFill>
              </a:rPr>
              <a:t>A: Where would you like to go?</a:t>
            </a:r>
          </a:p>
          <a:p>
            <a:r>
              <a:rPr lang="en-US" altLang="zh-CN" sz="3200" b="1" dirty="0" smtClean="0">
                <a:solidFill>
                  <a:srgbClr val="0070C0"/>
                </a:solidFill>
              </a:rPr>
              <a:t>B: I’d like to go to …, because (of)…</a:t>
            </a:r>
          </a:p>
        </p:txBody>
      </p:sp>
      <p:sp>
        <p:nvSpPr>
          <p:cNvPr id="4" name="右箭头 3"/>
          <p:cNvSpPr/>
          <p:nvPr/>
        </p:nvSpPr>
        <p:spPr>
          <a:xfrm>
            <a:off x="1835696" y="908720"/>
            <a:ext cx="5832648" cy="23762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/>
              <a:t>Pair work: </a:t>
            </a:r>
          </a:p>
          <a:p>
            <a:pPr algn="ctr"/>
            <a:r>
              <a:rPr lang="en-US" altLang="zh-CN" sz="4000" b="1" dirty="0" smtClean="0"/>
              <a:t>Make a dialogue!</a:t>
            </a:r>
          </a:p>
        </p:txBody>
      </p:sp>
      <p:sp>
        <p:nvSpPr>
          <p:cNvPr id="5" name="动作按钮: 第一张 4">
            <a:hlinkClick r:id="rId2" action="ppaction://hlinksldjump" highlightClick="1"/>
          </p:cNvPr>
          <p:cNvSpPr/>
          <p:nvPr/>
        </p:nvSpPr>
        <p:spPr>
          <a:xfrm>
            <a:off x="7812360" y="5733256"/>
            <a:ext cx="1080120" cy="864096"/>
          </a:xfrm>
          <a:prstGeom prst="actionButtonHom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millerparkdrunk.com/wp-content/uploads/2009/06/talk_show1227725709.jpg"/>
          <p:cNvPicPr>
            <a:picLocks noChangeAspect="1" noChangeArrowheads="1"/>
          </p:cNvPicPr>
          <p:nvPr/>
        </p:nvPicPr>
        <p:blipFill>
          <a:blip r:embed="rId2" cstate="print"/>
          <a:srcRect b="16499"/>
          <a:stretch>
            <a:fillRect/>
          </a:stretch>
        </p:blipFill>
        <p:spPr bwMode="auto">
          <a:xfrm>
            <a:off x="827584" y="1279946"/>
            <a:ext cx="7848872" cy="5029374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0" y="3789040"/>
            <a:ext cx="9144000" cy="2376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accent3">
                    <a:lumMod val="50000"/>
                  </a:schemeClr>
                </a:solidFill>
              </a:rPr>
              <a:t>“Best Place to Visit”</a:t>
            </a:r>
          </a:p>
          <a:p>
            <a:pPr algn="ctr"/>
            <a:r>
              <a:rPr lang="en-US" altLang="zh-CN" sz="4000" b="1" dirty="0" smtClean="0">
                <a:solidFill>
                  <a:schemeClr val="accent6">
                    <a:lumMod val="75000"/>
                  </a:schemeClr>
                </a:solidFill>
              </a:rPr>
              <a:t>1 host, 3 guests</a:t>
            </a:r>
          </a:p>
          <a:p>
            <a:pPr algn="ctr"/>
            <a:r>
              <a:rPr lang="en-US" altLang="zh-CN" sz="3600" b="1" dirty="0" smtClean="0">
                <a:solidFill>
                  <a:srgbClr val="0070C0"/>
                </a:solidFill>
              </a:rPr>
              <a:t>Use nouns, prepositional phrases &amp; adjectives,  </a:t>
            </a:r>
          </a:p>
          <a:p>
            <a:pPr algn="ctr"/>
            <a:r>
              <a:rPr lang="en-US" altLang="zh-CN" sz="3600" b="1" dirty="0" smtClean="0">
                <a:solidFill>
                  <a:srgbClr val="0070C0"/>
                </a:solidFill>
              </a:rPr>
              <a:t>provide more than 3 reasons</a:t>
            </a:r>
          </a:p>
        </p:txBody>
      </p:sp>
      <p:sp>
        <p:nvSpPr>
          <p:cNvPr id="6" name="右箭头 5"/>
          <p:cNvSpPr/>
          <p:nvPr/>
        </p:nvSpPr>
        <p:spPr>
          <a:xfrm>
            <a:off x="1979712" y="116632"/>
            <a:ext cx="6264696" cy="244827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/>
              <a:t>Group work:</a:t>
            </a:r>
          </a:p>
          <a:p>
            <a:pPr algn="ctr"/>
            <a:r>
              <a:rPr lang="en-US" altLang="zh-CN" sz="4000" b="1" dirty="0" smtClean="0"/>
              <a:t>Talk Show Time!</a:t>
            </a:r>
          </a:p>
        </p:txBody>
      </p:sp>
      <p:sp>
        <p:nvSpPr>
          <p:cNvPr id="8" name="动作按钮: 结束 7">
            <a:hlinkClick r:id="" action="ppaction://hlinkshowjump?jump=lastslide" highlightClick="1"/>
          </p:cNvPr>
          <p:cNvSpPr/>
          <p:nvPr/>
        </p:nvSpPr>
        <p:spPr>
          <a:xfrm>
            <a:off x="8316416" y="6093296"/>
            <a:ext cx="648072" cy="548680"/>
          </a:xfrm>
          <a:prstGeom prst="actionButtonEnd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自定义 3">
            <a:hlinkClick r:id="" action="ppaction://noaction" highlightClick="1"/>
          </p:cNvPr>
          <p:cNvSpPr/>
          <p:nvPr/>
        </p:nvSpPr>
        <p:spPr>
          <a:xfrm>
            <a:off x="-324544" y="-171400"/>
            <a:ext cx="9937104" cy="727280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03648" y="112474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Job!</a:t>
            </a:r>
            <a:endParaRPr lang="zh-CN" alt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图片 2" descr="Vacation_Car_Beach_Trip_Clipart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276872"/>
            <a:ext cx="4248472" cy="3128532"/>
          </a:xfrm>
          <a:prstGeom prst="rect">
            <a:avLst/>
          </a:prstGeom>
        </p:spPr>
      </p:pic>
      <p:sp>
        <p:nvSpPr>
          <p:cNvPr id="5" name="动作按钮: 前进或下一项 4">
            <a:hlinkClick r:id="" action="ppaction://hlinkshowjump?jump=lastslideviewed" highlightClick="1"/>
          </p:cNvPr>
          <p:cNvSpPr/>
          <p:nvPr/>
        </p:nvSpPr>
        <p:spPr>
          <a:xfrm>
            <a:off x="7308304" y="5229200"/>
            <a:ext cx="936104" cy="936104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自定义 3">
            <a:hlinkClick r:id="" action="ppaction://noaction" highlightClick="1"/>
          </p:cNvPr>
          <p:cNvSpPr/>
          <p:nvPr/>
        </p:nvSpPr>
        <p:spPr>
          <a:xfrm>
            <a:off x="-324544" y="-171400"/>
            <a:ext cx="9937104" cy="727280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03648" y="112474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Sorry, please try again…</a:t>
            </a:r>
            <a:endParaRPr lang="zh-CN" altLang="en-US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动作按钮: 前进或下一项 4">
            <a:hlinkClick r:id="" action="ppaction://hlinkshowjump?jump=lastslideviewed" highlightClick="1"/>
          </p:cNvPr>
          <p:cNvSpPr/>
          <p:nvPr/>
        </p:nvSpPr>
        <p:spPr>
          <a:xfrm>
            <a:off x="7308304" y="5229200"/>
            <a:ext cx="936104" cy="936104"/>
          </a:xfrm>
          <a:prstGeom prst="actionButtonForwardNex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looking-at-map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132856"/>
            <a:ext cx="4226793" cy="37077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266242881.jpg"/>
          <p:cNvPicPr>
            <a:picLocks noChangeAspect="1"/>
          </p:cNvPicPr>
          <p:nvPr/>
        </p:nvPicPr>
        <p:blipFill>
          <a:blip r:embed="rId2" cstate="print"/>
          <a:srcRect r="10207"/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6" name="剪去对角的矩形 5"/>
          <p:cNvSpPr/>
          <p:nvPr/>
        </p:nvSpPr>
        <p:spPr>
          <a:xfrm>
            <a:off x="4139952" y="2780928"/>
            <a:ext cx="4752528" cy="201622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 for today.</a:t>
            </a:r>
            <a:endParaRPr lang="zh-CN" altLang="en-US" sz="4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851920" y="4005064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ostca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73365">
            <a:off x="487557" y="245379"/>
            <a:ext cx="4145280" cy="2907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postcar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7061">
            <a:off x="4199497" y="654176"/>
            <a:ext cx="4509365" cy="338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 descr="postcar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93552">
            <a:off x="352451" y="3051035"/>
            <a:ext cx="3995936" cy="287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 descr="postcard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71946">
            <a:off x="2277279" y="1583769"/>
            <a:ext cx="4668393" cy="30967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图片 7" descr="postcard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62016">
            <a:off x="3173841" y="2877430"/>
            <a:ext cx="5358384" cy="36758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" name="动作按钮: 自定义 10">
            <a:hlinkClick r:id="" action="ppaction://noaction" highlightClick="1"/>
          </p:cNvPr>
          <p:cNvSpPr/>
          <p:nvPr/>
        </p:nvSpPr>
        <p:spPr>
          <a:xfrm>
            <a:off x="-252536" y="-243408"/>
            <a:ext cx="9865096" cy="7416824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>
            <a:hlinkClick r:id="rId7" action="ppaction://hlinksldjump"/>
          </p:cNvPr>
          <p:cNvSpPr/>
          <p:nvPr/>
        </p:nvSpPr>
        <p:spPr>
          <a:xfrm>
            <a:off x="1475656" y="2204864"/>
            <a:ext cx="6480720" cy="216024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Guess the places!</a:t>
            </a:r>
            <a:endParaRPr lang="zh-CN" altLang="en-US" sz="60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ostcard2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904273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48680"/>
            <a:ext cx="3168352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</a:rPr>
              <a:t>Dear Julia,</a:t>
            </a:r>
          </a:p>
          <a:p>
            <a:endParaRPr lang="en-US" altLang="zh-CN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</a:rPr>
              <a:t>    This is a really noisy and crowded place.</a:t>
            </a:r>
          </a:p>
          <a:p>
            <a:endParaRPr lang="en-US" altLang="zh-CN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</a:rPr>
              <a:t>    It’s always sunny and hot, but people still like to be here.</a:t>
            </a:r>
          </a:p>
          <a:p>
            <a:endParaRPr lang="en-US" altLang="zh-CN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</a:rPr>
              <a:t>    The greatest thing is the sunbathing!</a:t>
            </a:r>
          </a:p>
          <a:p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</a:t>
            </a:r>
          </a:p>
          <a:p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Michael  </a:t>
            </a:r>
          </a:p>
        </p:txBody>
      </p:sp>
      <p:sp>
        <p:nvSpPr>
          <p:cNvPr id="8" name="动作按钮: 自定义 7">
            <a:hlinkClick r:id="" action="ppaction://noaction" highlightClick="1"/>
          </p:cNvPr>
          <p:cNvSpPr/>
          <p:nvPr/>
        </p:nvSpPr>
        <p:spPr>
          <a:xfrm>
            <a:off x="-252536" y="-243408"/>
            <a:ext cx="9865096" cy="7416824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>
            <a:hlinkClick r:id="rId3" action="ppaction://hlinksldjump"/>
          </p:cNvPr>
          <p:cNvSpPr/>
          <p:nvPr/>
        </p:nvSpPr>
        <p:spPr>
          <a:xfrm>
            <a:off x="1115616" y="5805264"/>
            <a:ext cx="2664296" cy="7200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At the seaside</a:t>
            </a:r>
            <a:endParaRPr lang="zh-CN" altLang="en-US" sz="2800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644008" y="5805264"/>
            <a:ext cx="2664296" cy="72008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In the forest</a:t>
            </a:r>
            <a:endParaRPr lang="zh-CN" altLang="en-US" sz="2800" dirty="0"/>
          </a:p>
        </p:txBody>
      </p:sp>
      <p:sp>
        <p:nvSpPr>
          <p:cNvPr id="7" name="动作按钮: 前进或下一项 6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864096" cy="720080"/>
          </a:xfrm>
          <a:prstGeom prst="actionButtonForwardNex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动作按钮: 自定义 7">
            <a:hlinkClick r:id="" action="ppaction://noaction" highlightClick="1"/>
          </p:cNvPr>
          <p:cNvSpPr/>
          <p:nvPr/>
        </p:nvSpPr>
        <p:spPr>
          <a:xfrm>
            <a:off x="-252536" y="-243408"/>
            <a:ext cx="9865096" cy="7416824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postcar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767018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356194">
            <a:off x="1719682" y="1595962"/>
            <a:ext cx="23286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Dear Julia,</a:t>
            </a:r>
          </a:p>
          <a:p>
            <a:endParaRPr lang="en-US" altLang="zh-CN" sz="2000" b="1" dirty="0" smtClean="0"/>
          </a:p>
          <a:p>
            <a:r>
              <a:rPr lang="en-US" altLang="zh-CN" sz="2000" b="1" dirty="0" smtClean="0"/>
              <a:t>    Hard stones are everywhere.</a:t>
            </a:r>
          </a:p>
          <a:p>
            <a:endParaRPr lang="en-US" altLang="zh-CN" sz="2000" b="1" dirty="0" smtClean="0"/>
          </a:p>
          <a:p>
            <a:r>
              <a:rPr lang="en-US" altLang="zh-CN" sz="2000" b="1" dirty="0" smtClean="0"/>
              <a:t>    This is a quiet place, too.</a:t>
            </a:r>
          </a:p>
          <a:p>
            <a:endParaRPr lang="en-US" altLang="zh-CN" sz="2000" b="1" dirty="0" smtClean="0"/>
          </a:p>
          <a:p>
            <a:r>
              <a:rPr lang="en-US" altLang="zh-CN" sz="2000" b="1" dirty="0" smtClean="0"/>
              <a:t>               </a:t>
            </a:r>
          </a:p>
          <a:p>
            <a:r>
              <a:rPr lang="en-US" altLang="zh-CN" sz="2000" b="1" dirty="0" smtClean="0"/>
              <a:t>                   Mary</a:t>
            </a:r>
          </a:p>
          <a:p>
            <a:endParaRPr lang="zh-CN" altLang="en-US" dirty="0"/>
          </a:p>
        </p:txBody>
      </p:sp>
      <p:sp>
        <p:nvSpPr>
          <p:cNvPr id="4" name="圆角矩形 3">
            <a:hlinkClick r:id="rId3" action="ppaction://hlinksldjump"/>
          </p:cNvPr>
          <p:cNvSpPr/>
          <p:nvPr/>
        </p:nvSpPr>
        <p:spPr>
          <a:xfrm>
            <a:off x="1115616" y="5805264"/>
            <a:ext cx="2664296" cy="7200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In the desert</a:t>
            </a:r>
            <a:endParaRPr lang="zh-CN" altLang="en-US" sz="2800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211960" y="5805264"/>
            <a:ext cx="3168352" cy="72008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In the mountains</a:t>
            </a:r>
            <a:endParaRPr lang="zh-CN" altLang="en-US" sz="2800" dirty="0"/>
          </a:p>
        </p:txBody>
      </p:sp>
      <p:sp>
        <p:nvSpPr>
          <p:cNvPr id="7" name="动作按钮: 前进或下一项 6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864096" cy="720080"/>
          </a:xfrm>
          <a:prstGeom prst="actionButtonForwardNex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ostcar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732" y="476672"/>
            <a:ext cx="8684164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3456384" cy="4401205"/>
          </a:xfrm>
          <a:prstGeom prst="rect">
            <a:avLst/>
          </a:prstGeom>
          <a:solidFill>
            <a:srgbClr val="FFE89F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</a:rPr>
              <a:t>Dear Julia,</a:t>
            </a:r>
          </a:p>
          <a:p>
            <a:endParaRPr lang="en-US" altLang="zh-CN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</a:rPr>
              <a:t>    You can’t find any place so large, quiet and empty.</a:t>
            </a:r>
          </a:p>
          <a:p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</a:rPr>
              <a:t>    What’s more,  we’ve got golden hills!                       </a:t>
            </a:r>
          </a:p>
          <a:p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</a:t>
            </a:r>
          </a:p>
          <a:p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Jessie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动作按钮: 自定义 7">
            <a:hlinkClick r:id="" action="ppaction://noaction" highlightClick="1"/>
          </p:cNvPr>
          <p:cNvSpPr/>
          <p:nvPr/>
        </p:nvSpPr>
        <p:spPr>
          <a:xfrm>
            <a:off x="-252536" y="-459432"/>
            <a:ext cx="9865096" cy="7416824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>
            <a:hlinkClick r:id="rId3" action="ppaction://hlinksldjump"/>
          </p:cNvPr>
          <p:cNvSpPr/>
          <p:nvPr/>
        </p:nvSpPr>
        <p:spPr>
          <a:xfrm>
            <a:off x="1115616" y="5445224"/>
            <a:ext cx="2664296" cy="7200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On the island</a:t>
            </a:r>
            <a:endParaRPr lang="zh-CN" altLang="en-US" sz="2800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427984" y="5445224"/>
            <a:ext cx="2664296" cy="72008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In the desert</a:t>
            </a:r>
            <a:endParaRPr lang="zh-CN" altLang="en-US" sz="2800" dirty="0"/>
          </a:p>
        </p:txBody>
      </p:sp>
      <p:sp>
        <p:nvSpPr>
          <p:cNvPr id="7" name="动作按钮: 前进或下一项 6">
            <a:hlinkClick r:id="" action="ppaction://hlinkshowjump?jump=nextslide" highlightClick="1"/>
          </p:cNvPr>
          <p:cNvSpPr/>
          <p:nvPr/>
        </p:nvSpPr>
        <p:spPr>
          <a:xfrm>
            <a:off x="7884368" y="5445224"/>
            <a:ext cx="864096" cy="720080"/>
          </a:xfrm>
          <a:prstGeom prst="actionButtonForwardNex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动作按钮: 自定义 7">
            <a:hlinkClick r:id="" action="ppaction://noaction" highlightClick="1"/>
          </p:cNvPr>
          <p:cNvSpPr/>
          <p:nvPr/>
        </p:nvSpPr>
        <p:spPr>
          <a:xfrm>
            <a:off x="-252536" y="-243408"/>
            <a:ext cx="9865096" cy="7416824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postcar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8028077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51920" y="1484784"/>
            <a:ext cx="4320480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b="1" dirty="0" smtClean="0"/>
              <a:t>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Dear Julia,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       There are lots of tall and  green things here.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        A quiet place with only birds and  animals.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                                         May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</a:pP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圆角矩形 3">
            <a:hlinkClick r:id="rId3" action="ppaction://hlinksldjump"/>
          </p:cNvPr>
          <p:cNvSpPr/>
          <p:nvPr/>
        </p:nvSpPr>
        <p:spPr>
          <a:xfrm>
            <a:off x="1115616" y="5805264"/>
            <a:ext cx="2664296" cy="7200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At the seaside</a:t>
            </a:r>
            <a:endParaRPr lang="zh-CN" altLang="en-US" sz="2800" dirty="0"/>
          </a:p>
        </p:txBody>
      </p:sp>
      <p:sp>
        <p:nvSpPr>
          <p:cNvPr id="5" name="圆角矩形 4">
            <a:hlinkClick r:id="rId4" action="ppaction://hlinksldjump"/>
          </p:cNvPr>
          <p:cNvSpPr/>
          <p:nvPr/>
        </p:nvSpPr>
        <p:spPr>
          <a:xfrm>
            <a:off x="4283968" y="5805264"/>
            <a:ext cx="3096344" cy="72008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In the mountains</a:t>
            </a:r>
            <a:endParaRPr lang="zh-CN" altLang="en-US" sz="2800" dirty="0"/>
          </a:p>
        </p:txBody>
      </p:sp>
      <p:sp>
        <p:nvSpPr>
          <p:cNvPr id="7" name="动作按钮: 前进或下一项 6">
            <a:hlinkClick r:id="" action="ppaction://hlinkshowjump?jump=nextslide" highlightClick="1"/>
          </p:cNvPr>
          <p:cNvSpPr/>
          <p:nvPr/>
        </p:nvSpPr>
        <p:spPr>
          <a:xfrm>
            <a:off x="7884368" y="5805264"/>
            <a:ext cx="864096" cy="720080"/>
          </a:xfrm>
          <a:prstGeom prst="actionButtonForwardNex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ostcar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662582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48680"/>
            <a:ext cx="4032448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Book Antiqua" pitchFamily="18" charset="0"/>
              </a:rPr>
              <a:t>Dear Julia,</a:t>
            </a:r>
          </a:p>
          <a:p>
            <a:r>
              <a:rPr lang="en-US" altLang="zh-CN" sz="2400" dirty="0" smtClean="0">
                <a:solidFill>
                  <a:srgbClr val="0000FF"/>
                </a:solidFill>
                <a:latin typeface="Book Antiqua" pitchFamily="18" charset="0"/>
              </a:rPr>
              <a:t>    </a:t>
            </a:r>
          </a:p>
          <a:p>
            <a:r>
              <a:rPr lang="en-US" altLang="zh-CN" sz="2400" dirty="0" smtClean="0">
                <a:solidFill>
                  <a:srgbClr val="0000FF"/>
                </a:solidFill>
                <a:latin typeface="Book Antiqua" pitchFamily="18" charset="0"/>
              </a:rPr>
              <a:t>     We had a  fantastic time here!</a:t>
            </a:r>
          </a:p>
          <a:p>
            <a:r>
              <a:rPr lang="en-US" altLang="zh-CN" sz="2400" dirty="0" smtClean="0">
                <a:solidFill>
                  <a:srgbClr val="0000FF"/>
                </a:solidFill>
                <a:latin typeface="Book Antiqua" pitchFamily="18" charset="0"/>
              </a:rPr>
              <a:t>     </a:t>
            </a:r>
          </a:p>
          <a:p>
            <a:r>
              <a:rPr lang="en-US" altLang="zh-CN" sz="2400" dirty="0" smtClean="0">
                <a:solidFill>
                  <a:srgbClr val="0000FF"/>
                </a:solidFill>
                <a:latin typeface="Book Antiqua" pitchFamily="18" charset="0"/>
              </a:rPr>
              <a:t>     It’s surrounded  by a lot of palm trees. </a:t>
            </a:r>
          </a:p>
          <a:p>
            <a:r>
              <a:rPr lang="en-US" altLang="zh-CN" sz="2400" dirty="0" smtClean="0">
                <a:solidFill>
                  <a:srgbClr val="0000FF"/>
                </a:solidFill>
                <a:latin typeface="Book Antiqua" pitchFamily="18" charset="0"/>
              </a:rPr>
              <a:t>     </a:t>
            </a:r>
          </a:p>
          <a:p>
            <a:r>
              <a:rPr lang="en-US" altLang="zh-CN" sz="2400" dirty="0" smtClean="0">
                <a:solidFill>
                  <a:srgbClr val="0000FF"/>
                </a:solidFill>
                <a:latin typeface="Book Antiqua" pitchFamily="18" charset="0"/>
              </a:rPr>
              <a:t>     We went to a temple in the middle of this place. </a:t>
            </a:r>
          </a:p>
          <a:p>
            <a:endParaRPr lang="en-US" altLang="zh-CN" sz="2400" dirty="0" smtClean="0">
              <a:solidFill>
                <a:srgbClr val="0000FF"/>
              </a:solidFill>
              <a:latin typeface="Book Antiqua" pitchFamily="18" charset="0"/>
            </a:endParaRPr>
          </a:p>
          <a:p>
            <a:r>
              <a:rPr lang="en-US" altLang="zh-CN" sz="2400" dirty="0" smtClean="0">
                <a:solidFill>
                  <a:srgbClr val="0000FF"/>
                </a:solidFill>
                <a:latin typeface="Book Antiqua" pitchFamily="18" charset="0"/>
              </a:rPr>
              <a:t>                                          </a:t>
            </a:r>
          </a:p>
          <a:p>
            <a:r>
              <a:rPr lang="en-US" altLang="zh-CN" sz="2400" dirty="0" smtClean="0">
                <a:solidFill>
                  <a:srgbClr val="0000FF"/>
                </a:solidFill>
                <a:latin typeface="Book Antiqua" pitchFamily="18" charset="0"/>
              </a:rPr>
              <a:t>                                           Joe</a:t>
            </a:r>
            <a:endParaRPr lang="zh-CN" altLang="en-US" sz="2400" dirty="0">
              <a:solidFill>
                <a:srgbClr val="0000FF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2492896"/>
            <a:ext cx="20882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3212976"/>
            <a:ext cx="17281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3933056"/>
            <a:ext cx="8640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动作按钮: 自定义 12">
            <a:hlinkClick r:id="" action="ppaction://noaction" highlightClick="1"/>
          </p:cNvPr>
          <p:cNvSpPr/>
          <p:nvPr/>
        </p:nvSpPr>
        <p:spPr>
          <a:xfrm>
            <a:off x="-252536" y="-243408"/>
            <a:ext cx="9865096" cy="7416824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>
            <a:hlinkClick r:id="rId3" action="ppaction://hlinksldjump"/>
          </p:cNvPr>
          <p:cNvSpPr/>
          <p:nvPr/>
        </p:nvSpPr>
        <p:spPr>
          <a:xfrm>
            <a:off x="1475656" y="5661248"/>
            <a:ext cx="2664296" cy="7200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On the island</a:t>
            </a:r>
            <a:endParaRPr lang="zh-CN" altLang="en-US" sz="2800" dirty="0"/>
          </a:p>
        </p:txBody>
      </p:sp>
      <p:sp>
        <p:nvSpPr>
          <p:cNvPr id="8" name="圆角矩形 7">
            <a:hlinkClick r:id="rId4" action="ppaction://hlinksldjump"/>
          </p:cNvPr>
          <p:cNvSpPr/>
          <p:nvPr/>
        </p:nvSpPr>
        <p:spPr>
          <a:xfrm>
            <a:off x="4572000" y="5661248"/>
            <a:ext cx="2664296" cy="72008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In the forest</a:t>
            </a:r>
            <a:endParaRPr lang="zh-CN" altLang="en-US" sz="2800" dirty="0"/>
          </a:p>
        </p:txBody>
      </p:sp>
      <p:sp>
        <p:nvSpPr>
          <p:cNvPr id="12" name="动作按钮: 第一张 11">
            <a:hlinkClick r:id="rId5" action="ppaction://hlinksldjump" highlightClick="1"/>
          </p:cNvPr>
          <p:cNvSpPr/>
          <p:nvPr/>
        </p:nvSpPr>
        <p:spPr>
          <a:xfrm>
            <a:off x="7668344" y="5589240"/>
            <a:ext cx="1080120" cy="864096"/>
          </a:xfrm>
          <a:prstGeom prst="actionButtonHom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580</Words>
  <Application>Microsoft Office PowerPoint</Application>
  <PresentationFormat>On-screen Show (4:3)</PresentationFormat>
  <Paragraphs>174</Paragraphs>
  <Slides>36</Slides>
  <Notes>1</Notes>
  <HiddenSlides>2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Julia</dc:creator>
  <cp:lastModifiedBy>Windows User</cp:lastModifiedBy>
  <cp:revision>261</cp:revision>
  <dcterms:created xsi:type="dcterms:W3CDTF">2011-09-26T14:07:09Z</dcterms:created>
  <dcterms:modified xsi:type="dcterms:W3CDTF">2013-11-05T21:57:50Z</dcterms:modified>
</cp:coreProperties>
</file>