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8" r:id="rId5"/>
    <p:sldId id="277" r:id="rId6"/>
    <p:sldId id="266" r:id="rId7"/>
    <p:sldId id="271" r:id="rId8"/>
    <p:sldId id="267" r:id="rId9"/>
    <p:sldId id="263" r:id="rId10"/>
    <p:sldId id="261" r:id="rId11"/>
    <p:sldId id="273" r:id="rId12"/>
    <p:sldId id="262" r:id="rId13"/>
    <p:sldId id="265" r:id="rId14"/>
    <p:sldId id="275" r:id="rId15"/>
    <p:sldId id="276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706E"/>
    <a:srgbClr val="1580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36AC-D762-4F2B-83B3-52D276748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03451-478E-4DF4-A073-42B4E63B6ACA}" type="datetimeFigureOut">
              <a:rPr lang="en-US" smtClean="0"/>
              <a:pPr/>
              <a:t>11/29/2010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195CC-0A4B-4DD1-973F-89F123C499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eslus.com/LESSONS/VOCAB/VOCAB.HTM" TargetMode="External"/><Relationship Id="rId2" Type="http://schemas.openxmlformats.org/officeDocument/2006/relationships/hyperlink" Target="http://www.usingenglish.com/reference/idioms/break+the+ic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diomconnection.com/legfoot.html#BQ" TargetMode="External"/><Relationship Id="rId5" Type="http://schemas.openxmlformats.org/officeDocument/2006/relationships/hyperlink" Target="http://www.clipartof.com/gallery/clipart/tipping_hat.html" TargetMode="External"/><Relationship Id="rId4" Type="http://schemas.openxmlformats.org/officeDocument/2006/relationships/hyperlink" Target="http://www.fotosearch.com/photos-images/breaking-ice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audio" Target="../media/audio3.wav"/><Relationship Id="rId7" Type="http://schemas.openxmlformats.org/officeDocument/2006/relationships/slideLayout" Target="../slideLayouts/slideLayout2.xml"/><Relationship Id="rId2" Type="http://schemas.openxmlformats.org/officeDocument/2006/relationships/audio" Target="../media/audio2.wav"/><Relationship Id="rId1" Type="http://schemas.openxmlformats.org/officeDocument/2006/relationships/audio" Target="../media/audio1.wav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10" Type="http://schemas.openxmlformats.org/officeDocument/2006/relationships/image" Target="../media/image4.png"/><Relationship Id="rId4" Type="http://schemas.openxmlformats.org/officeDocument/2006/relationships/audio" Target="../media/audio4.wav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slide" Target="slide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381000" y="685800"/>
            <a:ext cx="8229600" cy="5181600"/>
          </a:xfrm>
          <a:prstGeom prst="flowChartPunchedTap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latin typeface="Adobe Caslon Pro Bold" pitchFamily="18" charset="0"/>
              </a:rPr>
              <a:t>Idioms in </a:t>
            </a:r>
            <a:r>
              <a:rPr lang="en-US" sz="6600" dirty="0" smtClean="0">
                <a:latin typeface="Adobe Caslon Pro Bold" pitchFamily="18" charset="0"/>
              </a:rPr>
              <a:t>English</a:t>
            </a:r>
          </a:p>
          <a:p>
            <a:pPr algn="ctr"/>
            <a:endParaRPr lang="en-US" sz="800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7391400" y="6019800"/>
            <a:ext cx="914400" cy="381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95400" y="44196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  </a:t>
            </a:r>
            <a:r>
              <a:rPr lang="en-US" dirty="0" err="1" smtClean="0"/>
              <a:t>Tamela</a:t>
            </a:r>
            <a:endParaRPr lang="en-US" dirty="0" smtClean="0"/>
          </a:p>
          <a:p>
            <a:r>
              <a:rPr lang="en-US" dirty="0" smtClean="0"/>
              <a:t>ICC-523 </a:t>
            </a:r>
          </a:p>
          <a:p>
            <a:r>
              <a:rPr lang="en-US" dirty="0" smtClean="0"/>
              <a:t>Midterm Project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24200"/>
            <a:ext cx="7696200" cy="144780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  <a:buNone/>
            </a:pPr>
            <a:r>
              <a:rPr lang="en-US" sz="3600" dirty="0" smtClean="0">
                <a:latin typeface="Britannic Bold" pitchFamily="34" charset="0"/>
              </a:rPr>
              <a:t>When someone </a:t>
            </a:r>
            <a:r>
              <a:rPr lang="en-US" sz="3600" dirty="0" smtClean="0">
                <a:solidFill>
                  <a:srgbClr val="FF0000"/>
                </a:solidFill>
                <a:latin typeface="Britannic Bold" pitchFamily="34" charset="0"/>
              </a:rPr>
              <a:t>kicks the bucket </a:t>
            </a:r>
            <a:r>
              <a:rPr lang="en-US" sz="3600" dirty="0" smtClean="0">
                <a:latin typeface="Britannic Bold" pitchFamily="34" charset="0"/>
              </a:rPr>
              <a:t>that means they have died. </a:t>
            </a:r>
            <a:endParaRPr lang="en-US" sz="3600" dirty="0">
              <a:latin typeface="Britannic Bold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24200" y="609600"/>
            <a:ext cx="1377301" cy="20159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US" sz="12500" dirty="0" smtClean="0">
                <a:latin typeface="Berlin Sans FB Demi" pitchFamily="34" charset="0"/>
              </a:rPr>
              <a:t>N</a:t>
            </a:r>
          </a:p>
        </p:txBody>
      </p:sp>
      <p:pic>
        <p:nvPicPr>
          <p:cNvPr id="7" name="Picture 6" descr="sad-fa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990600"/>
            <a:ext cx="1676400" cy="1447800"/>
          </a:xfrm>
          <a:prstGeom prst="rect">
            <a:avLst/>
          </a:prstGeom>
        </p:spPr>
      </p:pic>
      <p:sp>
        <p:nvSpPr>
          <p:cNvPr id="8" name="Action Button: Custom 7">
            <a:hlinkClick r:id="" action="ppaction://hlinkshowjump?jump=lastslideviewed" highlightClick="1"/>
          </p:cNvPr>
          <p:cNvSpPr/>
          <p:nvPr/>
        </p:nvSpPr>
        <p:spPr>
          <a:xfrm>
            <a:off x="0" y="0"/>
            <a:ext cx="9144000" cy="6858000"/>
          </a:xfrm>
          <a:prstGeom prst="actionButtonBlank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Return 5">
            <a:hlinkClick r:id="" action="ppaction://hlinkshowjump?jump=lastslideviewed" highlightClick="1"/>
          </p:cNvPr>
          <p:cNvSpPr/>
          <p:nvPr/>
        </p:nvSpPr>
        <p:spPr>
          <a:xfrm>
            <a:off x="7848600" y="5715000"/>
            <a:ext cx="762000" cy="6096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429000"/>
            <a:ext cx="7848600" cy="1295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600" dirty="0" smtClean="0">
                <a:latin typeface="Britannic Bold" pitchFamily="34" charset="0"/>
              </a:rPr>
              <a:t>When you </a:t>
            </a:r>
            <a:r>
              <a:rPr lang="en-US" sz="3600" dirty="0" smtClean="0">
                <a:solidFill>
                  <a:srgbClr val="FF0000"/>
                </a:solidFill>
                <a:latin typeface="Britannic Bold" pitchFamily="34" charset="0"/>
              </a:rPr>
              <a:t>let the cat out of the bag </a:t>
            </a:r>
            <a:r>
              <a:rPr lang="en-US" sz="3600" dirty="0" smtClean="0">
                <a:latin typeface="Britannic Bold" pitchFamily="34" charset="0"/>
              </a:rPr>
              <a:t>it means you cannot keep a secret.</a:t>
            </a:r>
            <a:endParaRPr lang="en-US" sz="3600" dirty="0">
              <a:latin typeface="Britannic Bold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0" y="838200"/>
            <a:ext cx="1377301" cy="20159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US" sz="12500" dirty="0" smtClean="0">
                <a:latin typeface="Berlin Sans FB Demi" pitchFamily="34" charset="0"/>
              </a:rPr>
              <a:t>N</a:t>
            </a:r>
          </a:p>
        </p:txBody>
      </p:sp>
      <p:pic>
        <p:nvPicPr>
          <p:cNvPr id="7" name="Picture 6" descr="sad-fa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1143000"/>
            <a:ext cx="1676400" cy="1447800"/>
          </a:xfrm>
          <a:prstGeom prst="rect">
            <a:avLst/>
          </a:prstGeom>
        </p:spPr>
      </p:pic>
      <p:sp>
        <p:nvSpPr>
          <p:cNvPr id="8" name="Action Button: Custom 7">
            <a:hlinkClick r:id="" action="ppaction://hlinkshowjump?jump=lastslideviewed" highlightClick="1"/>
          </p:cNvPr>
          <p:cNvSpPr/>
          <p:nvPr/>
        </p:nvSpPr>
        <p:spPr>
          <a:xfrm>
            <a:off x="0" y="0"/>
            <a:ext cx="9144000" cy="6858000"/>
          </a:xfrm>
          <a:prstGeom prst="actionButtonBlank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Return 5">
            <a:hlinkClick r:id="" action="ppaction://hlinkshowjump?jump=lastslideviewed" highlightClick="1"/>
          </p:cNvPr>
          <p:cNvSpPr/>
          <p:nvPr/>
        </p:nvSpPr>
        <p:spPr>
          <a:xfrm>
            <a:off x="7772400" y="5562600"/>
            <a:ext cx="762000" cy="6096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3200"/>
            <a:ext cx="7239000" cy="2286000"/>
          </a:xfrm>
        </p:spPr>
        <p:txBody>
          <a:bodyPr>
            <a:noAutofit/>
          </a:bodyPr>
          <a:lstStyle/>
          <a:p>
            <a:r>
              <a:rPr lang="en-US" sz="9600" dirty="0" smtClean="0">
                <a:latin typeface="Britannic Bold" pitchFamily="34" charset="0"/>
              </a:rPr>
              <a:t>Great Job !!</a:t>
            </a:r>
            <a:endParaRPr lang="en-US" sz="9600" dirty="0">
              <a:latin typeface="Britannic Bold" pitchFamily="34" charset="0"/>
            </a:endParaRPr>
          </a:p>
        </p:txBody>
      </p:sp>
      <p:pic>
        <p:nvPicPr>
          <p:cNvPr id="3074" name="Picture 2" descr="C:\Users\Eve\AppData\Local\Microsoft\Windows\Temporary Internet Files\Content.IE5\A95KSPZU\MC9004382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33400"/>
            <a:ext cx="2895600" cy="2286000"/>
          </a:xfrm>
          <a:prstGeom prst="rect">
            <a:avLst/>
          </a:prstGeom>
          <a:noFill/>
        </p:spPr>
      </p:pic>
      <p:pic>
        <p:nvPicPr>
          <p:cNvPr id="3075" name="Picture 3" descr="C:\Users\Eve\AppData\Local\Microsoft\Windows\Temporary Internet Files\Content.IE5\A95KSPZU\MC90043820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62000" y="533400"/>
            <a:ext cx="3048000" cy="2209800"/>
          </a:xfrm>
          <a:prstGeom prst="rect">
            <a:avLst/>
          </a:prstGeom>
          <a:noFill/>
        </p:spPr>
      </p:pic>
      <p:sp>
        <p:nvSpPr>
          <p:cNvPr id="6" name="Action Button: Return 5">
            <a:hlinkClick r:id="" action="ppaction://hlinkshowjump?jump=lastslideviewed" highlightClick="1"/>
          </p:cNvPr>
          <p:cNvSpPr/>
          <p:nvPr/>
        </p:nvSpPr>
        <p:spPr>
          <a:xfrm>
            <a:off x="7848600" y="5715000"/>
            <a:ext cx="762000" cy="6096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5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5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5400" dirty="0" smtClean="0">
                <a:solidFill>
                  <a:schemeClr val="folHlink"/>
                </a:solidFill>
                <a:latin typeface="Britannic Bold" pitchFamily="34" charset="0"/>
              </a:rPr>
              <a:t>Which idiom is it?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8305800" cy="533400"/>
          </a:xfrm>
        </p:spPr>
        <p:txBody>
          <a:bodyPr>
            <a:normAutofit fontScale="92500"/>
          </a:bodyPr>
          <a:lstStyle/>
          <a:p>
            <a:pPr marL="609600" indent="-609600" algn="ctr">
              <a:buNone/>
              <a:defRPr/>
            </a:pPr>
            <a:r>
              <a:rPr lang="en-US" sz="2800" i="1" dirty="0" smtClean="0"/>
              <a:t>Click on the idiom to replace the expression in the brackets.</a:t>
            </a:r>
          </a:p>
        </p:txBody>
      </p:sp>
      <p:sp>
        <p:nvSpPr>
          <p:cNvPr id="4" name="Action Button: Custom 3">
            <a:hlinkClick r:id="" action="ppaction://noaction" highlightClick="1"/>
          </p:cNvPr>
          <p:cNvSpPr/>
          <p:nvPr/>
        </p:nvSpPr>
        <p:spPr>
          <a:xfrm>
            <a:off x="838200" y="3276600"/>
            <a:ext cx="38100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footloose and fancy free</a:t>
            </a:r>
            <a:endParaRPr lang="en-US" sz="2800" b="1" dirty="0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838200" y="3962400"/>
            <a:ext cx="25146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pulling my leg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838200" y="4648200"/>
            <a:ext cx="32004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getting his feet wet 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0" y="3352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239000" y="3352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85800" y="2133600"/>
            <a:ext cx="815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ritannic Bold" pitchFamily="34" charset="0"/>
              </a:rPr>
              <a:t>My uncle was [</a:t>
            </a:r>
            <a:r>
              <a:rPr lang="en-US" sz="2400" dirty="0" smtClean="0">
                <a:solidFill>
                  <a:srgbClr val="FF0000"/>
                </a:solidFill>
                <a:latin typeface="Britannic Bold" pitchFamily="34" charset="0"/>
              </a:rPr>
              <a:t>joking around</a:t>
            </a:r>
            <a:r>
              <a:rPr lang="en-US" sz="2400" dirty="0" smtClean="0">
                <a:latin typeface="Britannic Bold" pitchFamily="34" charset="0"/>
              </a:rPr>
              <a:t>] when he said that he had won a large amount of money.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838200" y="5410200"/>
            <a:ext cx="32004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/>
              <a:t>landing on his feet</a:t>
            </a:r>
            <a:endParaRPr lang="en-US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410200" y="3276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No</a:t>
            </a:r>
            <a:endParaRPr lang="en-US" sz="28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410200" y="3962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Yes</a:t>
            </a:r>
            <a:endParaRPr lang="en-US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410200" y="4648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No</a:t>
            </a:r>
            <a:endParaRPr lang="en-US" sz="2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410200" y="53340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No</a:t>
            </a:r>
            <a:endParaRPr lang="en-US" sz="2800" b="1" dirty="0"/>
          </a:p>
        </p:txBody>
      </p:sp>
      <p:sp>
        <p:nvSpPr>
          <p:cNvPr id="16" name="Action Button: Forward or Next 15">
            <a:hlinkClick r:id="" action="ppaction://hlinkshowjump?jump=nextslide" highlightClick="1"/>
          </p:cNvPr>
          <p:cNvSpPr/>
          <p:nvPr/>
        </p:nvSpPr>
        <p:spPr>
          <a:xfrm>
            <a:off x="7696200" y="5791200"/>
            <a:ext cx="1042416" cy="381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25" grpId="0"/>
      <p:bldP spid="25" grpId="1"/>
      <p:bldP spid="26" grpId="0"/>
      <p:bldP spid="26" grpId="1"/>
      <p:bldP spid="27" grpId="0"/>
      <p:bldP spid="2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5400" dirty="0" smtClean="0">
                <a:solidFill>
                  <a:schemeClr val="folHlink"/>
                </a:solidFill>
                <a:latin typeface="Britannic Bold" pitchFamily="34" charset="0"/>
              </a:rPr>
              <a:t>Which idiom is it?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524000"/>
            <a:ext cx="8077200" cy="533400"/>
          </a:xfrm>
        </p:spPr>
        <p:txBody>
          <a:bodyPr>
            <a:noAutofit/>
          </a:bodyPr>
          <a:lstStyle/>
          <a:p>
            <a:pPr marL="609600" indent="-609600">
              <a:buNone/>
              <a:defRPr/>
            </a:pPr>
            <a:r>
              <a:rPr lang="en-US" sz="2600" i="1" dirty="0" smtClean="0"/>
              <a:t>Click on the idiom to replace the expression in the brackets.</a:t>
            </a:r>
          </a:p>
        </p:txBody>
      </p:sp>
      <p:sp>
        <p:nvSpPr>
          <p:cNvPr id="4" name="Action Button: Custom 3">
            <a:hlinkClick r:id="" action="ppaction://noaction" highlightClick="1"/>
          </p:cNvPr>
          <p:cNvSpPr/>
          <p:nvPr/>
        </p:nvSpPr>
        <p:spPr>
          <a:xfrm>
            <a:off x="838200" y="3276600"/>
            <a:ext cx="19812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a cold fish</a:t>
            </a:r>
            <a:endParaRPr lang="en-US" sz="3200" b="1" dirty="0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838200" y="3962400"/>
            <a:ext cx="29718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ants in his pants</a:t>
            </a:r>
            <a:endParaRPr lang="en-US" sz="3200" b="1" dirty="0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838200" y="4648200"/>
            <a:ext cx="41910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the world as his oyster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0" y="3352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239000" y="3352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10200" y="32766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No</a:t>
            </a:r>
            <a:endParaRPr lang="en-US" sz="2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410200" y="39624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Yes</a:t>
            </a:r>
            <a:endParaRPr lang="en-US" sz="2800" b="1" dirty="0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838200" y="5410200"/>
            <a:ext cx="24384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smtClean="0"/>
              <a:t>a snail’s pace</a:t>
            </a:r>
            <a:endParaRPr lang="en-US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410200" y="4648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No</a:t>
            </a:r>
            <a:endParaRPr lang="en-US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410200" y="5410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No</a:t>
            </a:r>
            <a:endParaRPr lang="en-US" sz="2800" b="1" dirty="0"/>
          </a:p>
        </p:txBody>
      </p:sp>
      <p:sp>
        <p:nvSpPr>
          <p:cNvPr id="16" name="Rectangle 15"/>
          <p:cNvSpPr/>
          <p:nvPr/>
        </p:nvSpPr>
        <p:spPr>
          <a:xfrm>
            <a:off x="762000" y="2133600"/>
            <a:ext cx="7848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The little boy was sitting in the office with [</a:t>
            </a:r>
            <a:r>
              <a:rPr lang="en-US" sz="2800" b="1" dirty="0" smtClean="0">
                <a:solidFill>
                  <a:srgbClr val="FF0000"/>
                </a:solidFill>
              </a:rPr>
              <a:t>nervous excitement</a:t>
            </a:r>
            <a:r>
              <a:rPr lang="en-US" sz="2800" b="1" dirty="0" smtClean="0"/>
              <a:t>]. </a:t>
            </a:r>
            <a:endParaRPr lang="en-US" sz="2800" b="1" dirty="0"/>
          </a:p>
        </p:txBody>
      </p:sp>
      <p:sp>
        <p:nvSpPr>
          <p:cNvPr id="19" name="Action Button: Forward or Next 18">
            <a:hlinkClick r:id="" action="ppaction://hlinkshowjump?jump=nextslide" highlightClick="1"/>
          </p:cNvPr>
          <p:cNvSpPr/>
          <p:nvPr/>
        </p:nvSpPr>
        <p:spPr>
          <a:xfrm>
            <a:off x="7543800" y="5715000"/>
            <a:ext cx="1143000" cy="4572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8" grpId="0"/>
      <p:bldP spid="18" grpId="1"/>
      <p:bldP spid="20" grpId="0"/>
      <p:bldP spid="20" grpId="1"/>
      <p:bldP spid="22" grpId="0"/>
      <p:bldP spid="2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rved Down Ribbon 5"/>
          <p:cNvSpPr/>
          <p:nvPr/>
        </p:nvSpPr>
        <p:spPr>
          <a:xfrm>
            <a:off x="838200" y="838200"/>
            <a:ext cx="7696200" cy="4572000"/>
          </a:xfrm>
          <a:prstGeom prst="ellipseRibbon">
            <a:avLst/>
          </a:prstGeom>
          <a:solidFill>
            <a:srgbClr val="CC706E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7543800" y="5715000"/>
            <a:ext cx="1143000" cy="4572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Untitled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2057400"/>
            <a:ext cx="3657600" cy="312420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Using English website:</a:t>
            </a:r>
          </a:p>
          <a:p>
            <a:pPr lvl="1">
              <a:buNone/>
            </a:pPr>
            <a:r>
              <a:rPr lang="en-US" sz="2000" dirty="0" smtClean="0">
                <a:hlinkClick r:id="rId2"/>
              </a:rPr>
              <a:t>http://www.usingenglish.com/reference/idioms/break+the+ice.html</a:t>
            </a:r>
            <a:endParaRPr lang="en-US" sz="2000" dirty="0" smtClean="0"/>
          </a:p>
          <a:p>
            <a:pPr lvl="1">
              <a:buNone/>
            </a:pPr>
            <a:endParaRPr lang="en-US" sz="800" dirty="0" smtClean="0"/>
          </a:p>
          <a:p>
            <a:pPr>
              <a:buNone/>
            </a:pPr>
            <a:r>
              <a:rPr lang="en-US" sz="2400" b="1" dirty="0" smtClean="0"/>
              <a:t>ESL Resource Center website:</a:t>
            </a:r>
          </a:p>
          <a:p>
            <a:pPr lvl="1">
              <a:buNone/>
            </a:pPr>
            <a:r>
              <a:rPr lang="en-US" sz="2000" dirty="0" smtClean="0">
                <a:hlinkClick r:id="rId3"/>
              </a:rPr>
              <a:t>http://eslus.com/LESSONS/VOCAB/VOCAB.HTM</a:t>
            </a:r>
            <a:endParaRPr lang="en-US" sz="2000" dirty="0" smtClean="0"/>
          </a:p>
          <a:p>
            <a:pPr lvl="1">
              <a:buNone/>
            </a:pPr>
            <a:endParaRPr lang="en-US" sz="800" dirty="0" smtClean="0"/>
          </a:p>
          <a:p>
            <a:pPr>
              <a:buNone/>
            </a:pPr>
            <a:r>
              <a:rPr lang="en-US" sz="2400" b="1" dirty="0" smtClean="0"/>
              <a:t>Pictures courtesy of </a:t>
            </a:r>
            <a:r>
              <a:rPr lang="en-US" sz="2400" b="1" dirty="0" err="1" smtClean="0"/>
              <a:t>Fotosearch</a:t>
            </a:r>
            <a:r>
              <a:rPr lang="en-US" sz="2400" b="1" dirty="0" smtClean="0"/>
              <a:t> &amp; Clip Art websites:</a:t>
            </a:r>
          </a:p>
          <a:p>
            <a:pPr lvl="1">
              <a:buNone/>
            </a:pPr>
            <a:r>
              <a:rPr lang="en-US" sz="2000" dirty="0" smtClean="0">
                <a:hlinkClick r:id="rId4"/>
              </a:rPr>
              <a:t>http://www.fotosearch.com/photos-images/breaking-ice.html</a:t>
            </a:r>
            <a:endParaRPr lang="en-US" sz="2000" dirty="0" smtClean="0"/>
          </a:p>
          <a:p>
            <a:pPr lvl="1">
              <a:buNone/>
            </a:pPr>
            <a:r>
              <a:rPr lang="en-US" sz="2000" dirty="0" smtClean="0">
                <a:hlinkClick r:id="rId5"/>
              </a:rPr>
              <a:t>http://www.clipartof.com/gallery/clipart/tipping_hat.html</a:t>
            </a:r>
            <a:endParaRPr lang="en-US" sz="2000" dirty="0" smtClean="0"/>
          </a:p>
          <a:p>
            <a:pPr lvl="1">
              <a:buNone/>
            </a:pPr>
            <a:endParaRPr lang="en-US" sz="800" dirty="0" smtClean="0"/>
          </a:p>
          <a:p>
            <a:pPr>
              <a:buNone/>
            </a:pPr>
            <a:r>
              <a:rPr lang="en-US" sz="2400" b="1" dirty="0" smtClean="0"/>
              <a:t>The Idiom Connection website:</a:t>
            </a:r>
          </a:p>
          <a:p>
            <a:pPr lvl="1">
              <a:buNone/>
            </a:pPr>
            <a:r>
              <a:rPr lang="en-US" sz="2000" dirty="0" smtClean="0">
                <a:hlinkClick r:id="rId6"/>
              </a:rPr>
              <a:t>http://www.idiomconnection.com/legfoot.html#BQ</a:t>
            </a:r>
            <a:endParaRPr lang="en-US" sz="20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Adobe Caslon Pro Bold" pitchFamily="18" charset="0"/>
              </a:rPr>
              <a:t>This Lesson</a:t>
            </a:r>
            <a:endParaRPr lang="en-US" sz="5400" dirty="0">
              <a:latin typeface="Adobe Caslon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49580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Adobe Caslon Pro Bold" pitchFamily="18" charset="0"/>
              </a:rPr>
              <a:t>At the end of this lesson, you will be able to:</a:t>
            </a:r>
          </a:p>
          <a:p>
            <a:pPr>
              <a:buNone/>
            </a:pPr>
            <a:endParaRPr lang="en-US" sz="1050" dirty="0" smtClean="0">
              <a:latin typeface="Adobe Caslon Pro Bold" pitchFamily="18" charset="0"/>
            </a:endParaRPr>
          </a:p>
          <a:p>
            <a:r>
              <a:rPr lang="en-US" sz="4000" dirty="0" smtClean="0">
                <a:latin typeface="Adobe Caslon Pro Bold" pitchFamily="18" charset="0"/>
              </a:rPr>
              <a:t>describe what an idiom is in English;</a:t>
            </a:r>
          </a:p>
          <a:p>
            <a:pPr>
              <a:buNone/>
            </a:pPr>
            <a:endParaRPr lang="en-US" sz="1050" dirty="0" smtClean="0">
              <a:latin typeface="Adobe Caslon Pro Bold" pitchFamily="18" charset="0"/>
            </a:endParaRPr>
          </a:p>
          <a:p>
            <a:r>
              <a:rPr lang="en-US" sz="4000" dirty="0" smtClean="0">
                <a:latin typeface="Adobe Caslon Pro Bold" pitchFamily="18" charset="0"/>
              </a:rPr>
              <a:t>give the meanings of at least three  commonly used English language idioms.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7772400" y="6096000"/>
            <a:ext cx="914400" cy="381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762000" y="1371600"/>
            <a:ext cx="7696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latin typeface="Adobe Caslon Pro Bold" pitchFamily="18" charset="0"/>
              </a:rPr>
              <a:t>What is an idiom?</a:t>
            </a:r>
            <a:endParaRPr lang="en-US" sz="6000" b="1" dirty="0">
              <a:latin typeface="Adobe Caslon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7391400" cy="2590800"/>
          </a:xfrm>
        </p:spPr>
        <p:txBody>
          <a:bodyPr>
            <a:normAutofit fontScale="85000" lnSpcReduction="10000"/>
          </a:bodyPr>
          <a:lstStyle/>
          <a:p>
            <a:pPr marL="27432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300" b="1" dirty="0" smtClean="0"/>
              <a:t>An idiom is a group of words with a</a:t>
            </a:r>
          </a:p>
          <a:p>
            <a:pPr marL="27432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300" b="1" dirty="0" smtClean="0">
                <a:solidFill>
                  <a:srgbClr val="FF0000"/>
                </a:solidFill>
              </a:rPr>
              <a:t>special meaning </a:t>
            </a:r>
            <a:r>
              <a:rPr lang="en-US" sz="4300" b="1" dirty="0" smtClean="0"/>
              <a:t>which is </a:t>
            </a:r>
            <a:r>
              <a:rPr lang="en-US" sz="4300" b="1" u="sng" dirty="0" smtClean="0">
                <a:solidFill>
                  <a:srgbClr val="FF0000"/>
                </a:solidFill>
              </a:rPr>
              <a:t>different</a:t>
            </a:r>
            <a:r>
              <a:rPr lang="en-US" sz="4300" b="1" dirty="0" smtClean="0">
                <a:solidFill>
                  <a:srgbClr val="432C15"/>
                </a:solidFill>
              </a:rPr>
              <a:t> </a:t>
            </a:r>
          </a:p>
          <a:p>
            <a:pPr marL="27432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300" b="1" dirty="0" smtClean="0"/>
              <a:t>from the meanings of the separate</a:t>
            </a:r>
          </a:p>
          <a:p>
            <a:pPr marL="27432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4300" b="1" dirty="0" smtClean="0"/>
              <a:t>words. </a:t>
            </a:r>
          </a:p>
          <a:p>
            <a:pPr marL="274320">
              <a:spcBef>
                <a:spcPts val="0"/>
              </a:spcBef>
              <a:buNone/>
            </a:pPr>
            <a:endParaRPr lang="en-US" sz="900" dirty="0" smtClean="0">
              <a:solidFill>
                <a:srgbClr val="432C15"/>
              </a:solidFill>
            </a:endParaRPr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7391400" y="6019800"/>
            <a:ext cx="914400" cy="381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3505200" cy="5287963"/>
          </a:xfrm>
        </p:spPr>
        <p:txBody>
          <a:bodyPr>
            <a:normAutofit fontScale="85000" lnSpcReduction="20000"/>
          </a:bodyPr>
          <a:lstStyle/>
          <a:p>
            <a:pPr marL="274320">
              <a:spcBef>
                <a:spcPts val="0"/>
              </a:spcBef>
              <a:buNone/>
            </a:pPr>
            <a:r>
              <a:rPr lang="en-US" sz="3800" dirty="0" smtClean="0"/>
              <a:t>For example, to 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break the ice</a:t>
            </a:r>
            <a:r>
              <a:rPr lang="en-US" sz="3800" dirty="0" smtClean="0">
                <a:solidFill>
                  <a:srgbClr val="FF0000"/>
                </a:solidFill>
              </a:rPr>
              <a:t> </a:t>
            </a:r>
            <a:r>
              <a:rPr lang="en-US" sz="3800" dirty="0" smtClean="0"/>
              <a:t>with 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800" dirty="0" smtClean="0"/>
              <a:t>someone does 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800" dirty="0" smtClean="0"/>
              <a:t>not mean to chop 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800" dirty="0" smtClean="0"/>
              <a:t>ice into pieces !</a:t>
            </a:r>
          </a:p>
          <a:p>
            <a:pPr marL="274320">
              <a:spcBef>
                <a:spcPts val="0"/>
              </a:spcBef>
              <a:buNone/>
            </a:pPr>
            <a:endParaRPr lang="en-US" dirty="0">
              <a:solidFill>
                <a:srgbClr val="432C15"/>
              </a:solidFill>
            </a:endParaRPr>
          </a:p>
          <a:p>
            <a:pPr marL="274320">
              <a:spcBef>
                <a:spcPts val="0"/>
              </a:spcBef>
              <a:buNone/>
            </a:pPr>
            <a:r>
              <a:rPr lang="en-US" sz="3500" dirty="0" smtClean="0"/>
              <a:t>It means getting 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500" dirty="0" smtClean="0"/>
              <a:t>over any initial 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500" dirty="0" smtClean="0"/>
              <a:t>embarrassment or 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500" dirty="0" smtClean="0"/>
              <a:t>shyness when you 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500" dirty="0" smtClean="0"/>
              <a:t>meet someone for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500" dirty="0" smtClean="0"/>
              <a:t>the first time and </a:t>
            </a:r>
          </a:p>
          <a:p>
            <a:pPr marL="274320">
              <a:spcBef>
                <a:spcPts val="0"/>
              </a:spcBef>
              <a:buNone/>
            </a:pPr>
            <a:r>
              <a:rPr lang="en-US" sz="3500" dirty="0" smtClean="0"/>
              <a:t>start conversing.</a:t>
            </a:r>
            <a:endParaRPr lang="en-US" sz="3500" dirty="0"/>
          </a:p>
        </p:txBody>
      </p:sp>
      <p:pic>
        <p:nvPicPr>
          <p:cNvPr id="1026" name="Picture 2" descr="C:\Documents and Settings\evelyn.tamela\Desktop\broken i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90600"/>
            <a:ext cx="4267200" cy="4800600"/>
          </a:xfrm>
          <a:prstGeom prst="rect">
            <a:avLst/>
          </a:prstGeom>
          <a:noFill/>
        </p:spPr>
      </p:pic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7391400" y="6019800"/>
            <a:ext cx="914400" cy="381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dobe Caslon Pro Bold" pitchFamily="18" charset="0"/>
              </a:rPr>
              <a:t>Some Common Idioms</a:t>
            </a:r>
            <a:endParaRPr lang="en-US" b="1" dirty="0">
              <a:latin typeface="Adobe Caslon Pro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4602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Cooper Std Black" pitchFamily="18" charset="0"/>
              </a:rPr>
              <a:t>	Ants in his pants =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ooper Std Black" pitchFamily="18" charset="0"/>
              </a:rPr>
              <a:t>Nervous excitement</a:t>
            </a:r>
          </a:p>
          <a:p>
            <a:pPr>
              <a:buNone/>
            </a:pPr>
            <a:endParaRPr lang="en-US" sz="1050" dirty="0" smtClean="0">
              <a:solidFill>
                <a:schemeClr val="accent2">
                  <a:lumMod val="75000"/>
                </a:schemeClr>
              </a:solidFill>
              <a:latin typeface="Cooper Std Black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Cooper Std Black" pitchFamily="18" charset="0"/>
              </a:rPr>
              <a:t>	Kick the bucket =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ooper Std Black" pitchFamily="18" charset="0"/>
              </a:rPr>
              <a:t>To die</a:t>
            </a:r>
          </a:p>
          <a:p>
            <a:pPr>
              <a:buNone/>
            </a:pPr>
            <a:endParaRPr lang="en-US" sz="1050" dirty="0" smtClean="0"/>
          </a:p>
          <a:p>
            <a:pPr>
              <a:buNone/>
            </a:pPr>
            <a:r>
              <a:rPr lang="en-US" sz="2800" dirty="0" smtClean="0">
                <a:latin typeface="Cooper Std Black" pitchFamily="18" charset="0"/>
              </a:rPr>
              <a:t>	Let the cat out of the bag =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ooper Std Black" pitchFamily="18" charset="0"/>
              </a:rPr>
              <a:t>To tell a 	secret</a:t>
            </a:r>
          </a:p>
          <a:p>
            <a:pPr>
              <a:buNone/>
            </a:pPr>
            <a:endParaRPr lang="en-US" sz="1050" dirty="0" smtClean="0">
              <a:solidFill>
                <a:schemeClr val="accent2">
                  <a:lumMod val="75000"/>
                </a:schemeClr>
              </a:solidFill>
              <a:latin typeface="Cooper Std Black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Cooper Std Black" pitchFamily="18" charset="0"/>
              </a:rPr>
              <a:t>   See red =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ooper Std Black" pitchFamily="18" charset="0"/>
              </a:rPr>
              <a:t>To become very angry</a:t>
            </a:r>
          </a:p>
          <a:p>
            <a:pPr marL="0" indent="0">
              <a:spcBef>
                <a:spcPts val="0"/>
              </a:spcBef>
              <a:buNone/>
            </a:pPr>
            <a:endParaRPr lang="en-US" sz="1050" dirty="0" smtClean="0">
              <a:solidFill>
                <a:schemeClr val="accent2">
                  <a:lumMod val="75000"/>
                </a:schemeClr>
              </a:solidFill>
              <a:latin typeface="Cooper Std Black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Cooper Std Black" pitchFamily="18" charset="0"/>
              </a:rPr>
              <a:t>	Pulling a leg = </a:t>
            </a: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ooper Std Black" pitchFamily="18" charset="0"/>
              </a:rPr>
              <a:t>To joke with someone</a:t>
            </a:r>
          </a:p>
          <a:p>
            <a:pPr>
              <a:buNone/>
            </a:pPr>
            <a:endParaRPr lang="en-US" sz="1050" dirty="0" smtClean="0">
              <a:solidFill>
                <a:schemeClr val="accent2">
                  <a:lumMod val="75000"/>
                </a:schemeClr>
              </a:solidFill>
              <a:latin typeface="Cooper Std Black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Cooper Std Black" pitchFamily="18" charset="0"/>
              </a:rPr>
              <a:t>	Take the bull by the horns =</a:t>
            </a:r>
          </a:p>
          <a:p>
            <a:pPr>
              <a:buNone/>
            </a:pPr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Cooper Std Black" pitchFamily="18" charset="0"/>
              </a:rPr>
              <a:t>			     To deal with a problem directly</a:t>
            </a:r>
            <a:endParaRPr lang="en-US" sz="2800" dirty="0" smtClean="0"/>
          </a:p>
        </p:txBody>
      </p:sp>
      <p:pic>
        <p:nvPicPr>
          <p:cNvPr id="5" name="Kick-the-bucket.wav">
            <a:hlinkClick r:id="" action="ppaction://media"/>
          </p:cNvPr>
          <p:cNvPicPr>
            <a:picLocks noRot="1" noChangeAspect="1"/>
          </p:cNvPicPr>
          <p:nvPr>
            <a:wavAudioFile r:embed="rId1" name="Kick-the-bucket.wav"/>
          </p:nvPr>
        </p:nvPicPr>
        <p:blipFill>
          <a:blip r:embed="rId8" cstate="print"/>
          <a:stretch>
            <a:fillRect/>
          </a:stretch>
        </p:blipFill>
        <p:spPr>
          <a:xfrm>
            <a:off x="381000" y="2286000"/>
            <a:ext cx="304800" cy="304800"/>
          </a:xfrm>
          <a:prstGeom prst="rect">
            <a:avLst/>
          </a:prstGeom>
        </p:spPr>
      </p:pic>
      <p:pic>
        <p:nvPicPr>
          <p:cNvPr id="7" name="Let-cat-out-of-bag.wav">
            <a:hlinkClick r:id="" action="ppaction://media"/>
          </p:cNvPr>
          <p:cNvPicPr>
            <a:picLocks noRot="1" noChangeAspect="1"/>
          </p:cNvPicPr>
          <p:nvPr>
            <a:wavAudioFile r:embed="rId2" name="Let-cat-out-of-bag.wav"/>
          </p:nvPr>
        </p:nvPicPr>
        <p:blipFill>
          <a:blip r:embed="rId9" cstate="print"/>
          <a:stretch>
            <a:fillRect/>
          </a:stretch>
        </p:blipFill>
        <p:spPr>
          <a:xfrm>
            <a:off x="381000" y="2971800"/>
            <a:ext cx="304800" cy="304800"/>
          </a:xfrm>
          <a:prstGeom prst="rect">
            <a:avLst/>
          </a:prstGeom>
        </p:spPr>
      </p:pic>
      <p:pic>
        <p:nvPicPr>
          <p:cNvPr id="8" name="Seeing-red.wav">
            <a:hlinkClick r:id="" action="ppaction://media"/>
          </p:cNvPr>
          <p:cNvPicPr>
            <a:picLocks noRot="1" noChangeAspect="1"/>
          </p:cNvPicPr>
          <p:nvPr>
            <a:wavAudioFile r:embed="rId3" name="Seeing-red.wav"/>
          </p:nvPr>
        </p:nvPicPr>
        <p:blipFill>
          <a:blip r:embed="rId9" cstate="print"/>
          <a:stretch>
            <a:fillRect/>
          </a:stretch>
        </p:blipFill>
        <p:spPr>
          <a:xfrm>
            <a:off x="381000" y="3581400"/>
            <a:ext cx="304800" cy="304800"/>
          </a:xfrm>
          <a:prstGeom prst="rect">
            <a:avLst/>
          </a:prstGeom>
        </p:spPr>
      </p:pic>
      <p:pic>
        <p:nvPicPr>
          <p:cNvPr id="9" name="Pull-a-leg.wav">
            <a:hlinkClick r:id="" action="ppaction://media"/>
          </p:cNvPr>
          <p:cNvPicPr>
            <a:picLocks noRot="1" noChangeAspect="1"/>
          </p:cNvPicPr>
          <p:nvPr>
            <a:wavAudioFile r:embed="rId4" name="Pull-a-leg.wav"/>
          </p:nvPr>
        </p:nvPicPr>
        <p:blipFill>
          <a:blip r:embed="rId9" cstate="print"/>
          <a:stretch>
            <a:fillRect/>
          </a:stretch>
        </p:blipFill>
        <p:spPr>
          <a:xfrm>
            <a:off x="381000" y="4191000"/>
            <a:ext cx="304800" cy="304800"/>
          </a:xfrm>
          <a:prstGeom prst="rect">
            <a:avLst/>
          </a:prstGeom>
        </p:spPr>
      </p:pic>
      <p:pic>
        <p:nvPicPr>
          <p:cNvPr id="10" name="Take-bull-by-horns.wav">
            <a:hlinkClick r:id="" action="ppaction://media"/>
          </p:cNvPr>
          <p:cNvPicPr>
            <a:picLocks noRot="1" noChangeAspect="1"/>
          </p:cNvPicPr>
          <p:nvPr>
            <a:wavAudioFile r:embed="rId5" name="Take-bull-by-horns.wav"/>
          </p:nvPr>
        </p:nvPicPr>
        <p:blipFill>
          <a:blip r:embed="rId10" cstate="print"/>
          <a:stretch>
            <a:fillRect/>
          </a:stretch>
        </p:blipFill>
        <p:spPr>
          <a:xfrm>
            <a:off x="381000" y="4876800"/>
            <a:ext cx="304800" cy="304800"/>
          </a:xfrm>
          <a:prstGeom prst="rect">
            <a:avLst/>
          </a:prstGeom>
        </p:spPr>
      </p:pic>
      <p:pic>
        <p:nvPicPr>
          <p:cNvPr id="12" name="Ants-in-pants.wav">
            <a:hlinkClick r:id="" action="ppaction://media"/>
          </p:cNvPr>
          <p:cNvPicPr>
            <a:picLocks noRot="1" noChangeAspect="1"/>
          </p:cNvPicPr>
          <p:nvPr>
            <a:wavAudioFile r:embed="rId6" name="Ants-in-pants.wav"/>
          </p:nvPr>
        </p:nvPicPr>
        <p:blipFill>
          <a:blip r:embed="rId9" cstate="print"/>
          <a:stretch>
            <a:fillRect/>
          </a:stretch>
        </p:blipFill>
        <p:spPr>
          <a:xfrm>
            <a:off x="381000" y="1600200"/>
            <a:ext cx="304800" cy="304800"/>
          </a:xfrm>
          <a:prstGeom prst="rect">
            <a:avLst/>
          </a:prstGeom>
        </p:spPr>
      </p:pic>
      <p:sp>
        <p:nvSpPr>
          <p:cNvPr id="13" name="Action Button: Forward or Next 12">
            <a:hlinkClick r:id="" action="ppaction://hlinkshowjump?jump=nextslide" highlightClick="1"/>
          </p:cNvPr>
          <p:cNvSpPr/>
          <p:nvPr/>
        </p:nvSpPr>
        <p:spPr>
          <a:xfrm>
            <a:off x="7696200" y="6096000"/>
            <a:ext cx="838200" cy="381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509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82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3863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602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428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924800" cy="1143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200" dirty="0" smtClean="0">
              <a:latin typeface="Cooper Black" pitchFamily="18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C:\Users\Eve\AppData\Local\Microsoft\Windows\Temporary Internet Files\Content.IE5\4J5GFMKI\MC90044874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066800"/>
            <a:ext cx="1905000" cy="1219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38200" y="2590800"/>
            <a:ext cx="3581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ritannic Bold" pitchFamily="34" charset="0"/>
              </a:rPr>
              <a:t>When you </a:t>
            </a:r>
            <a:r>
              <a:rPr lang="en-US" sz="3200" dirty="0" smtClean="0">
                <a:solidFill>
                  <a:srgbClr val="FF0000"/>
                </a:solidFill>
                <a:latin typeface="Britannic Bold" pitchFamily="34" charset="0"/>
              </a:rPr>
              <a:t>take the bull by the horns</a:t>
            </a:r>
            <a:r>
              <a:rPr lang="en-US" sz="3200" dirty="0" smtClean="0">
                <a:latin typeface="Britannic Bold" pitchFamily="34" charset="0"/>
              </a:rPr>
              <a:t>, you deal with problems directly.</a:t>
            </a:r>
            <a:endParaRPr lang="en-US" sz="3200" dirty="0">
              <a:latin typeface="Britannic Bold" pitchFamily="34" charset="0"/>
            </a:endParaRPr>
          </a:p>
        </p:txBody>
      </p:sp>
      <p:pic>
        <p:nvPicPr>
          <p:cNvPr id="12" name="Picture 11" descr="ASQ-Bull_by_the_horns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2438400"/>
            <a:ext cx="3429000" cy="1981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838200" y="457200"/>
            <a:ext cx="7772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 smtClean="0">
                <a:latin typeface="Cooper Black" pitchFamily="18" charset="0"/>
              </a:rPr>
              <a:t>Can you can guess the meaning of 				these common English 			idioms 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828800" y="5257800"/>
            <a:ext cx="1981200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ooper Black" pitchFamily="18" charset="0"/>
                <a:hlinkClick r:id="rId4" action="ppaction://hlinksldjump"/>
              </a:rPr>
              <a:t>True</a:t>
            </a:r>
            <a:endParaRPr lang="en-US" sz="2800" dirty="0">
              <a:latin typeface="Cooper Black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105400" y="5257800"/>
            <a:ext cx="19050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oper Black" pitchFamily="18" charset="0"/>
                <a:hlinkClick r:id="rId5" action="ppaction://hlinksldjump"/>
              </a:rPr>
              <a:t>False</a:t>
            </a:r>
            <a:endParaRPr lang="en-US" sz="2400" dirty="0">
              <a:latin typeface="Cooper Black" pitchFamily="18" charset="0"/>
            </a:endParaRPr>
          </a:p>
        </p:txBody>
      </p:sp>
      <p:sp>
        <p:nvSpPr>
          <p:cNvPr id="9" name="Action Button: Forward or Next 8">
            <a:hlinkClick r:id="" action="ppaction://hlinkshowjump?jump=nextslide" highlightClick="1"/>
          </p:cNvPr>
          <p:cNvSpPr/>
          <p:nvPr/>
        </p:nvSpPr>
        <p:spPr>
          <a:xfrm>
            <a:off x="7696200" y="5638800"/>
            <a:ext cx="838200" cy="381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33400"/>
            <a:ext cx="8077200" cy="17526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9800" dirty="0" smtClean="0">
                <a:latin typeface="Cooper Black" pitchFamily="18" charset="0"/>
              </a:rPr>
              <a:t>Can you can guess the meaning of 				these common </a:t>
            </a:r>
            <a:r>
              <a:rPr lang="en-US" sz="9800" dirty="0">
                <a:latin typeface="Cooper Black" pitchFamily="18" charset="0"/>
              </a:rPr>
              <a:t>E</a:t>
            </a:r>
            <a:r>
              <a:rPr lang="en-US" sz="9800" dirty="0" smtClean="0">
                <a:latin typeface="Cooper Black" pitchFamily="18" charset="0"/>
              </a:rPr>
              <a:t>nglish 			idioms 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C:\Users\Eve\AppData\Local\Microsoft\Windows\Temporary Internet Files\Content.IE5\4J5GFMKI\MC90044874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1905000" cy="12192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62000" y="3048000"/>
            <a:ext cx="403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ritannic Bold" pitchFamily="34" charset="0"/>
              </a:rPr>
              <a:t>When you are very angry, you </a:t>
            </a:r>
            <a:r>
              <a:rPr lang="en-US" sz="3200" dirty="0" smtClean="0">
                <a:solidFill>
                  <a:srgbClr val="FF0000"/>
                </a:solidFill>
                <a:latin typeface="Britannic Bold" pitchFamily="34" charset="0"/>
              </a:rPr>
              <a:t>kick the bucket</a:t>
            </a:r>
            <a:r>
              <a:rPr lang="en-US" sz="3200" dirty="0" smtClean="0">
                <a:latin typeface="Britannic Bold" pitchFamily="34" charset="0"/>
              </a:rPr>
              <a:t>.</a:t>
            </a:r>
            <a:endParaRPr lang="en-US" sz="3200" dirty="0">
              <a:latin typeface="Britannic Bold" pitchFamily="34" charset="0"/>
            </a:endParaRPr>
          </a:p>
        </p:txBody>
      </p:sp>
      <p:pic>
        <p:nvPicPr>
          <p:cNvPr id="7" name="Picture 6" descr="217748-Royalty-Free-RF-Clipart-Illustration-Of-A-Moodie-Character-Kicking-The-Bucke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2362200"/>
            <a:ext cx="2971800" cy="2438400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1828800" y="5257800"/>
            <a:ext cx="1981200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ooper Black" pitchFamily="18" charset="0"/>
                <a:hlinkClick r:id="rId4" action="ppaction://hlinksldjump"/>
              </a:rPr>
              <a:t>True</a:t>
            </a:r>
            <a:endParaRPr lang="en-US" sz="2800" dirty="0">
              <a:latin typeface="Cooper Black" pitchFamily="18" charset="0"/>
            </a:endParaRPr>
          </a:p>
        </p:txBody>
      </p:sp>
      <p:sp>
        <p:nvSpPr>
          <p:cNvPr id="14" name="Rounded Rectangle 13">
            <a:hlinkClick r:id="rId5" action="ppaction://hlinksldjump"/>
          </p:cNvPr>
          <p:cNvSpPr/>
          <p:nvPr/>
        </p:nvSpPr>
        <p:spPr>
          <a:xfrm>
            <a:off x="5105400" y="5257800"/>
            <a:ext cx="19050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oper Black" pitchFamily="18" charset="0"/>
                <a:hlinkClick r:id="rId6" action="ppaction://hlinksldjump"/>
              </a:rPr>
              <a:t>False</a:t>
            </a:r>
            <a:endParaRPr lang="en-US" sz="2400" dirty="0">
              <a:latin typeface="Cooper Black" pitchFamily="18" charset="0"/>
            </a:endParaRPr>
          </a:p>
        </p:txBody>
      </p:sp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7772400" y="5638800"/>
            <a:ext cx="914400" cy="381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33400"/>
            <a:ext cx="7620000" cy="16002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sz="9600" dirty="0" smtClean="0">
                <a:latin typeface="Cooper Black" pitchFamily="18" charset="0"/>
              </a:rPr>
              <a:t>Can you can guess the meaning of 				these common English 				idioms ?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C:\Users\Eve\AppData\Local\Microsoft\Windows\Temporary Internet Files\Content.IE5\4J5GFMKI\MC90044874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19200"/>
            <a:ext cx="1905000" cy="1219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62000" y="2590800"/>
            <a:ext cx="4191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ritannic Bold" pitchFamily="34" charset="0"/>
              </a:rPr>
              <a:t>When you </a:t>
            </a:r>
            <a:r>
              <a:rPr lang="en-US" sz="3200" dirty="0" smtClean="0">
                <a:solidFill>
                  <a:srgbClr val="FF0000"/>
                </a:solidFill>
                <a:latin typeface="Britannic Bold" pitchFamily="34" charset="0"/>
              </a:rPr>
              <a:t>let the cat out of the bag</a:t>
            </a:r>
            <a:r>
              <a:rPr lang="en-US" sz="3200" dirty="0" smtClean="0">
                <a:latin typeface="Britannic Bold" pitchFamily="34" charset="0"/>
              </a:rPr>
              <a:t>, you are able to keep secrets.</a:t>
            </a:r>
            <a:endParaRPr lang="en-US" sz="3200" b="1" dirty="0">
              <a:latin typeface="Britannic Bold" pitchFamily="34" charset="0"/>
            </a:endParaRPr>
          </a:p>
        </p:txBody>
      </p:sp>
      <p:pic>
        <p:nvPicPr>
          <p:cNvPr id="15" name="Picture 14" descr="cat-in-ba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53000" y="2209800"/>
            <a:ext cx="1981200" cy="1219200"/>
          </a:xfrm>
          <a:prstGeom prst="rect">
            <a:avLst/>
          </a:prstGeom>
        </p:spPr>
      </p:pic>
      <p:pic>
        <p:nvPicPr>
          <p:cNvPr id="16" name="Picture 15" descr="cat-out-ba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3505200"/>
            <a:ext cx="1600200" cy="1114425"/>
          </a:xfrm>
          <a:prstGeom prst="rect">
            <a:avLst/>
          </a:prstGeom>
        </p:spPr>
      </p:pic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1828800" y="5257800"/>
            <a:ext cx="1981200" cy="914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ooper Black" pitchFamily="18" charset="0"/>
                <a:hlinkClick r:id="rId5" action="ppaction://hlinksldjump"/>
              </a:rPr>
              <a:t>True</a:t>
            </a:r>
            <a:endParaRPr lang="en-US" sz="2800" dirty="0">
              <a:latin typeface="Cooper Black" pitchFamily="18" charset="0"/>
            </a:endParaRP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105400" y="5257800"/>
            <a:ext cx="1905000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ooper Black" pitchFamily="18" charset="0"/>
                <a:hlinkClick r:id="rId6" action="ppaction://hlinksldjump"/>
              </a:rPr>
              <a:t>False</a:t>
            </a:r>
            <a:endParaRPr lang="en-US" sz="2400" dirty="0">
              <a:latin typeface="Cooper Black" pitchFamily="18" charset="0"/>
            </a:endParaRPr>
          </a:p>
        </p:txBody>
      </p:sp>
      <p:sp>
        <p:nvSpPr>
          <p:cNvPr id="11" name="Action Button: Forward or Next 10">
            <a:hlinkClick r:id="" action="ppaction://hlinkshowjump?jump=nextslide" highlightClick="1"/>
          </p:cNvPr>
          <p:cNvSpPr/>
          <p:nvPr/>
        </p:nvSpPr>
        <p:spPr>
          <a:xfrm>
            <a:off x="7848600" y="5867400"/>
            <a:ext cx="838200" cy="381000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685800"/>
            <a:ext cx="1143000" cy="1905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12500" dirty="0" smtClean="0">
                <a:latin typeface="Berlin Sans FB Demi" pitchFamily="34" charset="0"/>
              </a:rPr>
              <a:t>N</a:t>
            </a:r>
          </a:p>
          <a:p>
            <a:pPr algn="ctr">
              <a:buNone/>
            </a:pPr>
            <a:endParaRPr lang="en-US" sz="9600" dirty="0">
              <a:latin typeface="Britannic Bol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819400"/>
            <a:ext cx="7924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3600" b="1" dirty="0" smtClean="0">
                <a:latin typeface="Britannic Bold" pitchFamily="34" charset="0"/>
              </a:rPr>
              <a:t>When you </a:t>
            </a:r>
            <a:r>
              <a:rPr lang="en-US" sz="3600" b="1" dirty="0" smtClean="0">
                <a:solidFill>
                  <a:srgbClr val="FF0000"/>
                </a:solidFill>
                <a:latin typeface="Britannic Bold" pitchFamily="34" charset="0"/>
              </a:rPr>
              <a:t>take the bull by the horns</a:t>
            </a:r>
            <a:r>
              <a:rPr lang="en-US" sz="3600" b="1" dirty="0" smtClean="0">
                <a:latin typeface="Britannic Bold" pitchFamily="34" charset="0"/>
              </a:rPr>
              <a:t>, you like to deal directly with a problem.</a:t>
            </a:r>
          </a:p>
        </p:txBody>
      </p:sp>
      <p:pic>
        <p:nvPicPr>
          <p:cNvPr id="5" name="Picture 4" descr="sad-fa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838200"/>
            <a:ext cx="1676400" cy="1447800"/>
          </a:xfrm>
          <a:prstGeom prst="rect">
            <a:avLst/>
          </a:prstGeom>
        </p:spPr>
      </p:pic>
      <p:sp>
        <p:nvSpPr>
          <p:cNvPr id="6" name="Action Button: Custom 5">
            <a:hlinkClick r:id="" action="ppaction://hlinkshowjump?jump=lastslideviewed" highlightClick="1"/>
          </p:cNvPr>
          <p:cNvSpPr/>
          <p:nvPr/>
        </p:nvSpPr>
        <p:spPr>
          <a:xfrm>
            <a:off x="0" y="0"/>
            <a:ext cx="9144000" cy="6858000"/>
          </a:xfrm>
          <a:prstGeom prst="actionButtonBlank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Return 6">
            <a:hlinkClick r:id="" action="ppaction://hlinkshowjump?jump=lastslideviewed" highlightClick="1"/>
          </p:cNvPr>
          <p:cNvSpPr/>
          <p:nvPr/>
        </p:nvSpPr>
        <p:spPr>
          <a:xfrm>
            <a:off x="7848600" y="5715000"/>
            <a:ext cx="762000" cy="6096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836</TotalTime>
  <Words>379</Words>
  <Application>Microsoft Office PowerPoint</Application>
  <PresentationFormat>On-screen Show (4:3)</PresentationFormat>
  <Paragraphs>98</Paragraphs>
  <Slides>16</Slides>
  <Notes>0</Notes>
  <HiddenSlides>4</HiddenSlides>
  <MMClips>6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This Lesson</vt:lpstr>
      <vt:lpstr>What is an idiom?</vt:lpstr>
      <vt:lpstr>Slide 4</vt:lpstr>
      <vt:lpstr>Some Common Idioms</vt:lpstr>
      <vt:lpstr>Slide 6</vt:lpstr>
      <vt:lpstr>Slide 7</vt:lpstr>
      <vt:lpstr>Slide 8</vt:lpstr>
      <vt:lpstr>Slide 9</vt:lpstr>
      <vt:lpstr>Slide 10</vt:lpstr>
      <vt:lpstr>Slide 11</vt:lpstr>
      <vt:lpstr>Great Job !!</vt:lpstr>
      <vt:lpstr>Which idiom is it?</vt:lpstr>
      <vt:lpstr>Which idiom is it?</vt:lpstr>
      <vt:lpstr>Slide 15</vt:lpstr>
      <vt:lpstr>Resources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Idioms in English</dc:title>
  <dc:creator>labman</dc:creator>
  <cp:lastModifiedBy>Eve</cp:lastModifiedBy>
  <cp:revision>117</cp:revision>
  <dcterms:created xsi:type="dcterms:W3CDTF">2010-11-15T23:22:25Z</dcterms:created>
  <dcterms:modified xsi:type="dcterms:W3CDTF">2010-11-29T20:00:33Z</dcterms:modified>
</cp:coreProperties>
</file>