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6" r:id="rId5"/>
    <p:sldId id="259" r:id="rId6"/>
    <p:sldId id="273" r:id="rId7"/>
    <p:sldId id="261" r:id="rId8"/>
    <p:sldId id="263" r:id="rId9"/>
    <p:sldId id="264" r:id="rId10"/>
    <p:sldId id="265" r:id="rId11"/>
    <p:sldId id="267" r:id="rId12"/>
    <p:sldId id="268" r:id="rId13"/>
    <p:sldId id="269" r:id="rId14"/>
    <p:sldId id="270" r:id="rId15"/>
    <p:sldId id="271" r:id="rId16"/>
    <p:sldId id="272" r:id="rId17"/>
    <p:sldId id="260"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96" y="-5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11/7/2013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i.huffpost.com/gen/1126891/thumbs/r-DISNEY-DIA-DE-LOS-MUERTOS-large570.jpg?11" TargetMode="External"/><Relationship Id="rId7" Type="http://schemas.openxmlformats.org/officeDocument/2006/relationships/hyperlink" Target="http://www.balboapark.org/sites/default/files/02_lagema/6a012875ba0a04970c01348886157a970c-320wi" TargetMode="External"/><Relationship Id="rId2" Type="http://schemas.openxmlformats.org/officeDocument/2006/relationships/hyperlink" Target="http://theothersideofthetortilla.com/wp-content/uploads/2011/11/dia-de-los-muertos-altar-20101.png" TargetMode="External"/><Relationship Id="rId1" Type="http://schemas.openxmlformats.org/officeDocument/2006/relationships/slideLayout" Target="../slideLayouts/slideLayout2.xml"/><Relationship Id="rId6" Type="http://schemas.openxmlformats.org/officeDocument/2006/relationships/hyperlink" Target="http://0.tqn.com/d/enmexico/1/0/Y/1/-/-/P1040637.JPG" TargetMode="External"/><Relationship Id="rId5" Type="http://schemas.openxmlformats.org/officeDocument/2006/relationships/hyperlink" Target="http://0.tqn.com/d/enmexico/1/0/_/1/-/-/catrina.jpg" TargetMode="External"/><Relationship Id="rId4" Type="http://schemas.openxmlformats.org/officeDocument/2006/relationships/hyperlink" Target="http://imagecache6.allposters.com/LRG/27/2729/5RKND00Z.jp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5.wav"/><Relationship Id="rId11" Type="http://schemas.openxmlformats.org/officeDocument/2006/relationships/slide" Target="slide2.xml"/><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8.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7406640" cy="1167384"/>
          </a:xfrm>
        </p:spPr>
        <p:txBody>
          <a:bodyPr>
            <a:normAutofit/>
          </a:bodyPr>
          <a:lstStyle/>
          <a:p>
            <a:pPr algn="ctr"/>
            <a:r>
              <a:rPr lang="es-ES" sz="6600" dirty="0" smtClean="0"/>
              <a:t>Día de los Muertos</a:t>
            </a:r>
            <a:endParaRPr lang="es-ES" sz="6600" dirty="0"/>
          </a:p>
        </p:txBody>
      </p:sp>
      <p:sp>
        <p:nvSpPr>
          <p:cNvPr id="9" name="Action Button: Forward or Next 8">
            <a:hlinkClick r:id="" action="ppaction://hlinkshowjump?jump=nextslide" highlightClick="1"/>
          </p:cNvPr>
          <p:cNvSpPr/>
          <p:nvPr/>
        </p:nvSpPr>
        <p:spPr>
          <a:xfrm>
            <a:off x="8534400" y="176784"/>
            <a:ext cx="457200" cy="585216"/>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lide1Image2.jpg"/>
          <p:cNvPicPr>
            <a:picLocks noChangeAspect="1"/>
          </p:cNvPicPr>
          <p:nvPr/>
        </p:nvPicPr>
        <p:blipFill>
          <a:blip r:embed="rId2" cstate="print"/>
          <a:stretch>
            <a:fillRect/>
          </a:stretch>
        </p:blipFill>
        <p:spPr>
          <a:xfrm>
            <a:off x="1188720" y="1066800"/>
            <a:ext cx="7650480" cy="563630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51" y="304800"/>
            <a:ext cx="7498080" cy="1143000"/>
          </a:xfrm>
        </p:spPr>
        <p:txBody>
          <a:bodyPr/>
          <a:lstStyle/>
          <a:p>
            <a:r>
              <a:rPr lang="es-ES" dirty="0" smtClean="0"/>
              <a:t>Historia y Costumbres</a:t>
            </a:r>
            <a:endParaRPr lang="es-ES" dirty="0"/>
          </a:p>
        </p:txBody>
      </p:sp>
      <p:sp>
        <p:nvSpPr>
          <p:cNvPr id="10" name="Content Placeholder 9"/>
          <p:cNvSpPr>
            <a:spLocks noGrp="1"/>
          </p:cNvSpPr>
          <p:nvPr>
            <p:ph sz="half" idx="2"/>
          </p:nvPr>
        </p:nvSpPr>
        <p:spPr>
          <a:xfrm>
            <a:off x="1600200" y="2447391"/>
            <a:ext cx="3657600" cy="2648574"/>
          </a:xfrm>
        </p:spPr>
        <p:txBody>
          <a:bodyPr>
            <a:normAutofit lnSpcReduction="10000"/>
          </a:bodyPr>
          <a:lstStyle/>
          <a:p>
            <a:pPr marL="82296" indent="0">
              <a:buNone/>
            </a:pPr>
            <a:r>
              <a:rPr lang="es-ES" sz="1600" dirty="0"/>
              <a:t>Algo infaltable en cada cena y ofrenda es el delicioso pan de muerto. Los hay de diferentes estilos y formas. El más popular es redondo, cubierto de azúcar blanca o roja, con tiras que simulan huesitos. También están aquellos con formas de esqueletos o animales. Los ingredientes pueden varían dependiendo de la región, como es el caso de los panes cubiertos con ajonjolí, típicos de Xochimilco.</a:t>
            </a:r>
            <a:endParaRPr lang="en-US" dirty="0"/>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69421" y="2046717"/>
            <a:ext cx="3493179" cy="646331"/>
          </a:xfrm>
          <a:prstGeom prst="rect">
            <a:avLst/>
          </a:prstGeom>
          <a:noFill/>
        </p:spPr>
        <p:txBody>
          <a:bodyPr wrap="square" rtlCol="0">
            <a:spAutoFit/>
          </a:bodyPr>
          <a:lstStyle/>
          <a:p>
            <a:r>
              <a:rPr lang="es-ES" b="1" dirty="0" smtClean="0"/>
              <a:t>El Pan de Muerto</a:t>
            </a:r>
            <a:endParaRPr lang="es-ES" b="1" dirty="0"/>
          </a:p>
          <a:p>
            <a:endParaRPr lang="en-US" dirty="0"/>
          </a:p>
        </p:txBody>
      </p:sp>
      <p:pic>
        <p:nvPicPr>
          <p:cNvPr id="4098" name="Picture 2" descr="http://0.tqn.com/d/enmexico/1/0/Y/1/-/-/P10406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2369" y="1821315"/>
            <a:ext cx="2950283" cy="221340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balboapark.org/sites/default/files/02_lagema/6a012875ba0a04970c01348886157a970c-320wi"/>
          <p:cNvPicPr>
            <a:picLocks noChangeAspect="1" noChangeArrowheads="1"/>
          </p:cNvPicPr>
          <p:nvPr/>
        </p:nvPicPr>
        <p:blipFill>
          <a:blip r:embed="rId4" cstate="print"/>
          <a:stretch>
            <a:fillRect/>
          </a:stretch>
        </p:blipFill>
        <p:spPr bwMode="auto">
          <a:xfrm>
            <a:off x="5667444" y="3635020"/>
            <a:ext cx="3000375" cy="198825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Action Button: Custom 11">
            <a:hlinkClick r:id="rId5" action="ppaction://hlinksldjump" highlightClick="1"/>
          </p:cNvPr>
          <p:cNvSpPr/>
          <p:nvPr/>
        </p:nvSpPr>
        <p:spPr>
          <a:xfrm>
            <a:off x="8153400" y="226291"/>
            <a:ext cx="820510" cy="585216"/>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xmlns="" val="38996546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s-ES" dirty="0"/>
              <a:t>A practicar</a:t>
            </a:r>
            <a:r>
              <a:rPr lang="es-ES" dirty="0" smtClean="0"/>
              <a:t>!</a:t>
            </a:r>
            <a:endParaRPr lang="en-US" dirty="0"/>
          </a:p>
        </p:txBody>
      </p:sp>
      <p:sp>
        <p:nvSpPr>
          <p:cNvPr id="7" name="Content Placeholder 6"/>
          <p:cNvSpPr>
            <a:spLocks noGrp="1"/>
          </p:cNvSpPr>
          <p:nvPr>
            <p:ph idx="1"/>
          </p:nvPr>
        </p:nvSpPr>
        <p:spPr/>
        <p:txBody>
          <a:bodyPr/>
          <a:lstStyle/>
          <a:p>
            <a:pPr marL="82296" indent="0">
              <a:buNone/>
            </a:pPr>
            <a:r>
              <a:rPr lang="es-ES" dirty="0" smtClean="0"/>
              <a:t>Responde a las siguientes preguntas. Haz clic en         para continuar. Haz clic en</a:t>
            </a:r>
          </a:p>
          <a:p>
            <a:pPr marL="82296" indent="0">
              <a:buNone/>
            </a:pPr>
            <a:r>
              <a:rPr lang="es-ES" dirty="0" smtClean="0"/>
              <a:t>      para volver al índice. </a:t>
            </a:r>
            <a:endParaRPr lang="es-ES" dirty="0"/>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noaction" highlightClick="1"/>
          </p:cNvPr>
          <p:cNvSpPr/>
          <p:nvPr/>
        </p:nvSpPr>
        <p:spPr>
          <a:xfrm>
            <a:off x="3156854" y="2149929"/>
            <a:ext cx="337458" cy="2286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noaction" highlightClick="1"/>
          </p:cNvPr>
          <p:cNvSpPr/>
          <p:nvPr/>
        </p:nvSpPr>
        <p:spPr>
          <a:xfrm>
            <a:off x="1676400" y="2590800"/>
            <a:ext cx="406908" cy="228600"/>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603528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498080" cy="1143000"/>
          </a:xfrm>
        </p:spPr>
        <p:txBody>
          <a:bodyPr>
            <a:normAutofit/>
          </a:bodyPr>
          <a:lstStyle/>
          <a:p>
            <a:r>
              <a:rPr lang="en-US" sz="2000" dirty="0" err="1" smtClean="0"/>
              <a:t>Instrucciones</a:t>
            </a:r>
            <a:r>
              <a:rPr lang="en-US" sz="2000" dirty="0" smtClean="0"/>
              <a:t>: </a:t>
            </a:r>
            <a:r>
              <a:rPr lang="en-US" sz="2000" dirty="0" err="1" smtClean="0"/>
              <a:t>Haz</a:t>
            </a:r>
            <a:r>
              <a:rPr lang="en-US" sz="2000" dirty="0" smtClean="0"/>
              <a:t> </a:t>
            </a:r>
            <a:r>
              <a:rPr lang="en-US" sz="2000" dirty="0" err="1" smtClean="0"/>
              <a:t>clic</a:t>
            </a:r>
            <a:r>
              <a:rPr lang="en-US" sz="2000" dirty="0" smtClean="0"/>
              <a:t> en la </a:t>
            </a:r>
            <a:r>
              <a:rPr lang="en-US" sz="2000" dirty="0" err="1" smtClean="0"/>
              <a:t>imagen</a:t>
            </a:r>
            <a:r>
              <a:rPr lang="en-US" sz="2000" dirty="0" smtClean="0"/>
              <a:t> </a:t>
            </a:r>
            <a:r>
              <a:rPr lang="en-US" sz="2000" dirty="0" err="1" smtClean="0"/>
              <a:t>que</a:t>
            </a:r>
            <a:r>
              <a:rPr lang="en-US" sz="2000" dirty="0" smtClean="0"/>
              <a:t> </a:t>
            </a:r>
            <a:r>
              <a:rPr lang="en-US" sz="2000" dirty="0" err="1" smtClean="0"/>
              <a:t>representa</a:t>
            </a:r>
            <a:r>
              <a:rPr lang="en-US" sz="2000" dirty="0" smtClean="0"/>
              <a:t> el </a:t>
            </a:r>
            <a:r>
              <a:rPr lang="en-US" sz="2000" dirty="0" err="1" smtClean="0"/>
              <a:t>vocabulario</a:t>
            </a:r>
            <a:r>
              <a:rPr lang="en-US" sz="2000" dirty="0" smtClean="0"/>
              <a:t>.</a:t>
            </a:r>
            <a:endParaRPr lang="en-US" sz="2000" dirty="0"/>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1143000" y="83820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Las </a:t>
            </a:r>
            <a:r>
              <a:rPr lang="en-US" sz="32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Velas</a:t>
            </a: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en el </a:t>
            </a:r>
            <a:r>
              <a:rPr lang="en-US" sz="32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Cementerio</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8" name="Picture 6" descr="http://imagecache6.allposters.com/LRG/27/2729/5RKND00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2514600"/>
            <a:ext cx="19812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www.rwongphoto.com/blog/wp-content/uploads/2010/10/dia-de-los-muertos-altar_blog.jpg"/>
          <p:cNvPicPr>
            <a:picLocks noChangeAspect="1" noChangeArrowheads="1"/>
          </p:cNvPicPr>
          <p:nvPr/>
        </p:nvPicPr>
        <p:blipFill>
          <a:blip r:embed="rId4" cstate="print"/>
          <a:stretch>
            <a:fillRect/>
          </a:stretch>
        </p:blipFill>
        <p:spPr bwMode="auto">
          <a:xfrm>
            <a:off x="3357912" y="2667000"/>
            <a:ext cx="2729552"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lalocamagazine.com/wp-content/images/November2011/skulls.jpg"/>
          <p:cNvPicPr>
            <a:picLocks noChangeAspect="1" noChangeArrowheads="1"/>
          </p:cNvPicPr>
          <p:nvPr/>
        </p:nvPicPr>
        <p:blipFill>
          <a:blip r:embed="rId5" cstate="print"/>
          <a:srcRect/>
          <a:stretch>
            <a:fillRect/>
          </a:stretch>
        </p:blipFill>
        <p:spPr bwMode="auto">
          <a:xfrm>
            <a:off x="6248400" y="2590800"/>
            <a:ext cx="2685996" cy="1981200"/>
          </a:xfrm>
          <a:prstGeom prst="rect">
            <a:avLst/>
          </a:prstGeom>
          <a:noFill/>
        </p:spPr>
      </p:pic>
      <p:pic>
        <p:nvPicPr>
          <p:cNvPr id="3076" name="Picture 4" descr="http://www.grcrewjuniors.org/imgs/crew_west/Smiley%20face%20with%20thumbs%20up.jpg"/>
          <p:cNvPicPr>
            <a:picLocks noChangeAspect="1" noChangeArrowheads="1"/>
          </p:cNvPicPr>
          <p:nvPr/>
        </p:nvPicPr>
        <p:blipFill>
          <a:blip r:embed="rId6" cstate="print"/>
          <a:srcRect/>
          <a:stretch>
            <a:fillRect/>
          </a:stretch>
        </p:blipFill>
        <p:spPr bwMode="auto">
          <a:xfrm>
            <a:off x="5334000" y="5029200"/>
            <a:ext cx="1676400" cy="1446571"/>
          </a:xfrm>
          <a:prstGeom prst="rect">
            <a:avLst/>
          </a:prstGeom>
          <a:noFill/>
        </p:spPr>
      </p:pic>
      <p:sp>
        <p:nvSpPr>
          <p:cNvPr id="13" name="TextBox 12"/>
          <p:cNvSpPr txBox="1"/>
          <p:nvPr/>
        </p:nvSpPr>
        <p:spPr>
          <a:xfrm>
            <a:off x="2590800" y="5334000"/>
            <a:ext cx="2644506" cy="769441"/>
          </a:xfrm>
          <a:prstGeom prst="rect">
            <a:avLst/>
          </a:prstGeom>
          <a:noFill/>
        </p:spPr>
        <p:txBody>
          <a:bodyPr wrap="none" rtlCol="0">
            <a:spAutoFit/>
          </a:bodyPr>
          <a:lstStyle/>
          <a:p>
            <a:r>
              <a:rPr lang="en-US" sz="4400" dirty="0" smtClean="0"/>
              <a:t>¡</a:t>
            </a:r>
            <a:r>
              <a:rPr lang="en-US" sz="4400" dirty="0" err="1" smtClean="0"/>
              <a:t>Correcto</a:t>
            </a:r>
            <a:r>
              <a:rPr lang="en-US" sz="4400" dirty="0" smtClean="0"/>
              <a:t>!</a:t>
            </a:r>
            <a:endParaRPr lang="en-US" sz="4400" dirty="0"/>
          </a:p>
        </p:txBody>
      </p:sp>
      <p:sp>
        <p:nvSpPr>
          <p:cNvPr id="14" name="TextBox 13"/>
          <p:cNvSpPr txBox="1"/>
          <p:nvPr/>
        </p:nvSpPr>
        <p:spPr>
          <a:xfrm>
            <a:off x="1828800" y="5943600"/>
            <a:ext cx="3498458" cy="461665"/>
          </a:xfrm>
          <a:prstGeom prst="rect">
            <a:avLst/>
          </a:prstGeom>
          <a:noFill/>
        </p:spPr>
        <p:txBody>
          <a:bodyPr wrap="none" rtlCol="0">
            <a:spAutoFit/>
          </a:bodyPr>
          <a:lstStyle/>
          <a:p>
            <a:r>
              <a:rPr lang="en-US" sz="2400" dirty="0" smtClean="0"/>
              <a:t>Lo </a:t>
            </a:r>
            <a:r>
              <a:rPr lang="en-US" sz="2400" dirty="0" err="1" smtClean="0"/>
              <a:t>siento</a:t>
            </a:r>
            <a:r>
              <a:rPr lang="en-US" sz="2400" dirty="0" smtClean="0"/>
              <a:t>. </a:t>
            </a:r>
            <a:r>
              <a:rPr lang="en-US" sz="2400" dirty="0" err="1" smtClean="0"/>
              <a:t>Intenta</a:t>
            </a:r>
            <a:r>
              <a:rPr lang="en-US" sz="2400" dirty="0" smtClean="0"/>
              <a:t> </a:t>
            </a:r>
            <a:r>
              <a:rPr lang="en-US" sz="2400" dirty="0" err="1" smtClean="0"/>
              <a:t>otra</a:t>
            </a:r>
            <a:r>
              <a:rPr lang="en-US" sz="2400" dirty="0" smtClean="0"/>
              <a:t> </a:t>
            </a:r>
            <a:r>
              <a:rPr lang="en-US" sz="2400" dirty="0" err="1" smtClean="0"/>
              <a:t>vez</a:t>
            </a:r>
            <a:r>
              <a:rPr lang="en-US" sz="2400" dirty="0" smtClean="0"/>
              <a:t>.</a:t>
            </a:r>
            <a:endParaRPr lang="en-US" sz="2400" dirty="0"/>
          </a:p>
        </p:txBody>
      </p:sp>
      <p:pic>
        <p:nvPicPr>
          <p:cNvPr id="3078" name="Picture 6" descr="http://devchengkalath.com/wp-content/uploads/2010/08/sad-smiley.png"/>
          <p:cNvPicPr>
            <a:picLocks noChangeAspect="1" noChangeArrowheads="1"/>
          </p:cNvPicPr>
          <p:nvPr/>
        </p:nvPicPr>
        <p:blipFill>
          <a:blip r:embed="rId7" cstate="print"/>
          <a:srcRect/>
          <a:stretch>
            <a:fillRect/>
          </a:stretch>
        </p:blipFill>
        <p:spPr bwMode="auto">
          <a:xfrm>
            <a:off x="5334000" y="5410200"/>
            <a:ext cx="1371600" cy="1371600"/>
          </a:xfrm>
          <a:prstGeom prst="rect">
            <a:avLst/>
          </a:prstGeom>
          <a:noFill/>
        </p:spPr>
      </p:pic>
    </p:spTree>
    <p:extLst>
      <p:ext uri="{BB962C8B-B14F-4D97-AF65-F5344CB8AC3E}">
        <p14:creationId xmlns:p14="http://schemas.microsoft.com/office/powerpoint/2010/main" xmlns="" val="14929909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childTnLst>
                                </p:cTn>
                              </p:par>
                            </p:childTnLst>
                          </p:cTn>
                        </p:par>
                        <p:par>
                          <p:cTn id="16" fill="hold">
                            <p:stCondLst>
                              <p:cond delay="0"/>
                            </p:stCondLst>
                            <p:childTnLst>
                              <p:par>
                                <p:cTn id="17" presetID="2" presetClass="exit" presetSubtype="4" fill="hold" grpId="2" nodeType="afterEffect">
                                  <p:stCondLst>
                                    <p:cond delay="100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1500"/>
                            </p:stCondLst>
                            <p:childTnLst>
                              <p:par>
                                <p:cTn id="22" presetID="2" presetClass="exit" presetSubtype="4" fill="hold" nodeType="afterEffect">
                                  <p:stCondLst>
                                    <p:cond delay="0"/>
                                  </p:stCondLst>
                                  <p:childTnLst>
                                    <p:anim calcmode="lin" valueType="num">
                                      <p:cBhvr additive="base">
                                        <p:cTn id="23" dur="500"/>
                                        <p:tgtEl>
                                          <p:spTgt spid="3078"/>
                                        </p:tgtEl>
                                        <p:attrNameLst>
                                          <p:attrName>ppt_x</p:attrName>
                                        </p:attrNameLst>
                                      </p:cBhvr>
                                      <p:tavLst>
                                        <p:tav tm="0">
                                          <p:val>
                                            <p:strVal val="ppt_x"/>
                                          </p:val>
                                        </p:tav>
                                        <p:tav tm="100000">
                                          <p:val>
                                            <p:strVal val="ppt_x"/>
                                          </p:val>
                                        </p:tav>
                                      </p:tavLst>
                                    </p:anim>
                                    <p:anim calcmode="lin" valueType="num">
                                      <p:cBhvr additive="base">
                                        <p:cTn id="24" dur="500"/>
                                        <p:tgtEl>
                                          <p:spTgt spid="3078"/>
                                        </p:tgtEl>
                                        <p:attrNameLst>
                                          <p:attrName>ppt_y</p:attrName>
                                        </p:attrNameLst>
                                      </p:cBhvr>
                                      <p:tavLst>
                                        <p:tav tm="0">
                                          <p:val>
                                            <p:strVal val="ppt_y"/>
                                          </p:val>
                                        </p:tav>
                                        <p:tav tm="100000">
                                          <p:val>
                                            <p:strVal val="1+ppt_h/2"/>
                                          </p:val>
                                        </p:tav>
                                      </p:tavLst>
                                    </p:anim>
                                    <p:set>
                                      <p:cBhvr>
                                        <p:cTn id="25"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307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par>
                          <p:cTn id="33" fill="hold">
                            <p:stCondLst>
                              <p:cond delay="0"/>
                            </p:stCondLst>
                            <p:childTnLst>
                              <p:par>
                                <p:cTn id="34" presetID="2" presetClass="exit" presetSubtype="4" fill="hold" grpId="3" nodeType="afterEffect">
                                  <p:stCondLst>
                                    <p:cond delay="1000"/>
                                  </p:stCondLst>
                                  <p:childTnLst>
                                    <p:anim calcmode="lin" valueType="num">
                                      <p:cBhvr additive="base">
                                        <p:cTn id="35" dur="500"/>
                                        <p:tgtEl>
                                          <p:spTgt spid="14"/>
                                        </p:tgtEl>
                                        <p:attrNameLst>
                                          <p:attrName>ppt_x</p:attrName>
                                        </p:attrNameLst>
                                      </p:cBhvr>
                                      <p:tavLst>
                                        <p:tav tm="0">
                                          <p:val>
                                            <p:strVal val="ppt_x"/>
                                          </p:val>
                                        </p:tav>
                                        <p:tav tm="100000">
                                          <p:val>
                                            <p:strVal val="ppt_x"/>
                                          </p:val>
                                        </p:tav>
                                      </p:tavLst>
                                    </p:anim>
                                    <p:anim calcmode="lin" valueType="num">
                                      <p:cBhvr additive="base">
                                        <p:cTn id="36" dur="500"/>
                                        <p:tgtEl>
                                          <p:spTgt spid="14"/>
                                        </p:tgtEl>
                                        <p:attrNameLst>
                                          <p:attrName>ppt_y</p:attrName>
                                        </p:attrNameLst>
                                      </p:cBhvr>
                                      <p:tavLst>
                                        <p:tav tm="0">
                                          <p:val>
                                            <p:strVal val="ppt_y"/>
                                          </p:val>
                                        </p:tav>
                                        <p:tav tm="100000">
                                          <p:val>
                                            <p:strVal val="1+ppt_h/2"/>
                                          </p:val>
                                        </p:tav>
                                      </p:tavLst>
                                    </p:anim>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1500"/>
                            </p:stCondLst>
                            <p:childTnLst>
                              <p:par>
                                <p:cTn id="39" presetID="2" presetClass="exit" presetSubtype="4" fill="hold" nodeType="afterEffect">
                                  <p:stCondLst>
                                    <p:cond delay="0"/>
                                  </p:stCondLst>
                                  <p:childTnLst>
                                    <p:anim calcmode="lin" valueType="num">
                                      <p:cBhvr additive="base">
                                        <p:cTn id="40" dur="500"/>
                                        <p:tgtEl>
                                          <p:spTgt spid="3078"/>
                                        </p:tgtEl>
                                        <p:attrNameLst>
                                          <p:attrName>ppt_x</p:attrName>
                                        </p:attrNameLst>
                                      </p:cBhvr>
                                      <p:tavLst>
                                        <p:tav tm="0">
                                          <p:val>
                                            <p:strVal val="ppt_x"/>
                                          </p:val>
                                        </p:tav>
                                        <p:tav tm="100000">
                                          <p:val>
                                            <p:strVal val="ppt_x"/>
                                          </p:val>
                                        </p:tav>
                                      </p:tavLst>
                                    </p:anim>
                                    <p:anim calcmode="lin" valueType="num">
                                      <p:cBhvr additive="base">
                                        <p:cTn id="41" dur="500"/>
                                        <p:tgtEl>
                                          <p:spTgt spid="3078"/>
                                        </p:tgtEl>
                                        <p:attrNameLst>
                                          <p:attrName>ppt_y</p:attrName>
                                        </p:attrNameLst>
                                      </p:cBhvr>
                                      <p:tavLst>
                                        <p:tav tm="0">
                                          <p:val>
                                            <p:strVal val="ppt_y"/>
                                          </p:val>
                                        </p:tav>
                                        <p:tav tm="100000">
                                          <p:val>
                                            <p:strVal val="1+ppt_h/2"/>
                                          </p:val>
                                        </p:tav>
                                      </p:tavLst>
                                    </p:anim>
                                    <p:set>
                                      <p:cBhvr>
                                        <p:cTn id="42"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3074"/>
                  </p:tgtEl>
                </p:cond>
              </p:nextCondLst>
            </p:seq>
          </p:childTnLst>
        </p:cTn>
      </p:par>
    </p:tnLst>
    <p:bldLst>
      <p:bldP spid="13" grpId="0"/>
      <p:bldP spid="14" grpId="0"/>
      <p:bldP spid="14" grpId="1"/>
      <p:bldP spid="14" grpId="2"/>
      <p:bldP spid="14"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498080" cy="1143000"/>
          </a:xfrm>
        </p:spPr>
        <p:txBody>
          <a:bodyPr>
            <a:normAutofit/>
          </a:bodyPr>
          <a:lstStyle/>
          <a:p>
            <a:r>
              <a:rPr lang="en-US" sz="2000" dirty="0" err="1" smtClean="0"/>
              <a:t>Instrucciones</a:t>
            </a:r>
            <a:r>
              <a:rPr lang="en-US" sz="2000" dirty="0" smtClean="0"/>
              <a:t>: </a:t>
            </a:r>
            <a:r>
              <a:rPr lang="en-US" sz="2000" dirty="0" err="1" smtClean="0"/>
              <a:t>Haz</a:t>
            </a:r>
            <a:r>
              <a:rPr lang="en-US" sz="2000" dirty="0" smtClean="0"/>
              <a:t> </a:t>
            </a:r>
            <a:r>
              <a:rPr lang="en-US" sz="2000" dirty="0" err="1" smtClean="0"/>
              <a:t>clic</a:t>
            </a:r>
            <a:r>
              <a:rPr lang="en-US" sz="2000" dirty="0" smtClean="0"/>
              <a:t> en la </a:t>
            </a:r>
            <a:r>
              <a:rPr lang="en-US" sz="2000" dirty="0" err="1" smtClean="0"/>
              <a:t>imagen</a:t>
            </a:r>
            <a:r>
              <a:rPr lang="en-US" sz="2000" dirty="0" smtClean="0"/>
              <a:t> </a:t>
            </a:r>
            <a:r>
              <a:rPr lang="en-US" sz="2000" dirty="0" err="1" smtClean="0"/>
              <a:t>que</a:t>
            </a:r>
            <a:r>
              <a:rPr lang="en-US" sz="2000" dirty="0" smtClean="0"/>
              <a:t> </a:t>
            </a:r>
            <a:r>
              <a:rPr lang="en-US" sz="2000" dirty="0" err="1" smtClean="0"/>
              <a:t>representa</a:t>
            </a:r>
            <a:r>
              <a:rPr lang="en-US" sz="2000" dirty="0" smtClean="0"/>
              <a:t> el </a:t>
            </a:r>
            <a:r>
              <a:rPr lang="en-US" sz="2000" dirty="0" err="1" smtClean="0"/>
              <a:t>vocabulario</a:t>
            </a:r>
            <a:r>
              <a:rPr lang="en-US" sz="2000" dirty="0" smtClean="0"/>
              <a:t>.</a:t>
            </a:r>
            <a:endParaRPr lang="en-US" sz="2000" dirty="0"/>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1143000" y="83820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a:t>
            </a:r>
            <a:r>
              <a:rPr kumimoji="0" lang="en-US"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Catrina</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8" name="Picture 6" descr="http://imagecache6.allposters.com/LRG/27/2729/5RKND00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2514600"/>
            <a:ext cx="19812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grcrewjuniors.org/imgs/crew_west/Smiley%20face%20with%20thumbs%20up.jpg"/>
          <p:cNvPicPr>
            <a:picLocks noChangeAspect="1" noChangeArrowheads="1"/>
          </p:cNvPicPr>
          <p:nvPr/>
        </p:nvPicPr>
        <p:blipFill>
          <a:blip r:embed="rId4" cstate="print"/>
          <a:srcRect/>
          <a:stretch>
            <a:fillRect/>
          </a:stretch>
        </p:blipFill>
        <p:spPr bwMode="auto">
          <a:xfrm>
            <a:off x="5334000" y="5029200"/>
            <a:ext cx="1676400" cy="1446571"/>
          </a:xfrm>
          <a:prstGeom prst="rect">
            <a:avLst/>
          </a:prstGeom>
          <a:noFill/>
        </p:spPr>
      </p:pic>
      <p:sp>
        <p:nvSpPr>
          <p:cNvPr id="13" name="TextBox 12"/>
          <p:cNvSpPr txBox="1"/>
          <p:nvPr/>
        </p:nvSpPr>
        <p:spPr>
          <a:xfrm>
            <a:off x="2590800" y="5334000"/>
            <a:ext cx="2644506" cy="769441"/>
          </a:xfrm>
          <a:prstGeom prst="rect">
            <a:avLst/>
          </a:prstGeom>
          <a:noFill/>
        </p:spPr>
        <p:txBody>
          <a:bodyPr wrap="none" rtlCol="0">
            <a:spAutoFit/>
          </a:bodyPr>
          <a:lstStyle/>
          <a:p>
            <a:r>
              <a:rPr lang="en-US" sz="4400" dirty="0" smtClean="0"/>
              <a:t>¡</a:t>
            </a:r>
            <a:r>
              <a:rPr lang="en-US" sz="4400" dirty="0" err="1" smtClean="0"/>
              <a:t>Correcto</a:t>
            </a:r>
            <a:r>
              <a:rPr lang="en-US" sz="4400" dirty="0" smtClean="0"/>
              <a:t>!</a:t>
            </a:r>
            <a:endParaRPr lang="en-US" sz="4400" dirty="0"/>
          </a:p>
        </p:txBody>
      </p:sp>
      <p:sp>
        <p:nvSpPr>
          <p:cNvPr id="14" name="TextBox 13"/>
          <p:cNvSpPr txBox="1"/>
          <p:nvPr/>
        </p:nvSpPr>
        <p:spPr>
          <a:xfrm>
            <a:off x="1828800" y="6015335"/>
            <a:ext cx="3498458" cy="461665"/>
          </a:xfrm>
          <a:prstGeom prst="rect">
            <a:avLst/>
          </a:prstGeom>
          <a:noFill/>
        </p:spPr>
        <p:txBody>
          <a:bodyPr wrap="none" rtlCol="0">
            <a:spAutoFit/>
          </a:bodyPr>
          <a:lstStyle/>
          <a:p>
            <a:r>
              <a:rPr lang="en-US" sz="2400" dirty="0" smtClean="0"/>
              <a:t>Lo </a:t>
            </a:r>
            <a:r>
              <a:rPr lang="en-US" sz="2400" dirty="0" err="1" smtClean="0"/>
              <a:t>siento</a:t>
            </a:r>
            <a:r>
              <a:rPr lang="en-US" sz="2400" dirty="0" smtClean="0"/>
              <a:t>. </a:t>
            </a:r>
            <a:r>
              <a:rPr lang="en-US" sz="2400" dirty="0" err="1" smtClean="0"/>
              <a:t>Intenta</a:t>
            </a:r>
            <a:r>
              <a:rPr lang="en-US" sz="2400" dirty="0" smtClean="0"/>
              <a:t> </a:t>
            </a:r>
            <a:r>
              <a:rPr lang="en-US" sz="2400" dirty="0" err="1" smtClean="0"/>
              <a:t>otra</a:t>
            </a:r>
            <a:r>
              <a:rPr lang="en-US" sz="2400" dirty="0" smtClean="0"/>
              <a:t> </a:t>
            </a:r>
            <a:r>
              <a:rPr lang="en-US" sz="2400" dirty="0" err="1" smtClean="0"/>
              <a:t>vez</a:t>
            </a:r>
            <a:r>
              <a:rPr lang="en-US" sz="2400" dirty="0" smtClean="0"/>
              <a:t>.</a:t>
            </a:r>
            <a:endParaRPr lang="en-US" sz="2400" dirty="0"/>
          </a:p>
        </p:txBody>
      </p:sp>
      <p:pic>
        <p:nvPicPr>
          <p:cNvPr id="3078" name="Picture 6" descr="http://devchengkalath.com/wp-content/uploads/2010/08/sad-smiley.png"/>
          <p:cNvPicPr>
            <a:picLocks noChangeAspect="1" noChangeArrowheads="1"/>
          </p:cNvPicPr>
          <p:nvPr/>
        </p:nvPicPr>
        <p:blipFill>
          <a:blip r:embed="rId5" cstate="print"/>
          <a:srcRect/>
          <a:stretch>
            <a:fillRect/>
          </a:stretch>
        </p:blipFill>
        <p:spPr bwMode="auto">
          <a:xfrm>
            <a:off x="5334000" y="5334000"/>
            <a:ext cx="1371600" cy="1371600"/>
          </a:xfrm>
          <a:prstGeom prst="rect">
            <a:avLst/>
          </a:prstGeom>
          <a:noFill/>
        </p:spPr>
      </p:pic>
      <p:pic>
        <p:nvPicPr>
          <p:cNvPr id="15" name="Picture 4" descr="http://sp5.fotolog.com/photo/37/23/87/uzzy_von_lion/1256878893648_f.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05200" y="2590800"/>
            <a:ext cx="2530171" cy="191281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http://www.balboapark.org/sites/default/files/02_lagema/6a012875ba0a04970c01348886157a970c-320wi"/>
          <p:cNvPicPr>
            <a:picLocks noChangeAspect="1" noChangeArrowheads="1"/>
          </p:cNvPicPr>
          <p:nvPr/>
        </p:nvPicPr>
        <p:blipFill>
          <a:blip r:embed="rId7" cstate="print"/>
          <a:stretch>
            <a:fillRect/>
          </a:stretch>
        </p:blipFill>
        <p:spPr bwMode="auto">
          <a:xfrm>
            <a:off x="6248400" y="2697541"/>
            <a:ext cx="2466975" cy="16347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29909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childTnLst>
                                </p:cTn>
                              </p:par>
                            </p:childTnLst>
                          </p:cTn>
                        </p:par>
                        <p:par>
                          <p:cTn id="16" fill="hold">
                            <p:stCondLst>
                              <p:cond delay="0"/>
                            </p:stCondLst>
                            <p:childTnLst>
                              <p:par>
                                <p:cTn id="17" presetID="2" presetClass="exit" presetSubtype="4" fill="hold" grpId="2" nodeType="afterEffect">
                                  <p:stCondLst>
                                    <p:cond delay="100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1500"/>
                            </p:stCondLst>
                            <p:childTnLst>
                              <p:par>
                                <p:cTn id="22" presetID="2" presetClass="exit" presetSubtype="4" fill="hold" nodeType="afterEffect">
                                  <p:stCondLst>
                                    <p:cond delay="0"/>
                                  </p:stCondLst>
                                  <p:childTnLst>
                                    <p:anim calcmode="lin" valueType="num">
                                      <p:cBhvr additive="base">
                                        <p:cTn id="23" dur="500"/>
                                        <p:tgtEl>
                                          <p:spTgt spid="3078"/>
                                        </p:tgtEl>
                                        <p:attrNameLst>
                                          <p:attrName>ppt_x</p:attrName>
                                        </p:attrNameLst>
                                      </p:cBhvr>
                                      <p:tavLst>
                                        <p:tav tm="0">
                                          <p:val>
                                            <p:strVal val="ppt_x"/>
                                          </p:val>
                                        </p:tav>
                                        <p:tav tm="100000">
                                          <p:val>
                                            <p:strVal val="ppt_x"/>
                                          </p:val>
                                        </p:tav>
                                      </p:tavLst>
                                    </p:anim>
                                    <p:anim calcmode="lin" valueType="num">
                                      <p:cBhvr additive="base">
                                        <p:cTn id="24" dur="500"/>
                                        <p:tgtEl>
                                          <p:spTgt spid="3078"/>
                                        </p:tgtEl>
                                        <p:attrNameLst>
                                          <p:attrName>ppt_y</p:attrName>
                                        </p:attrNameLst>
                                      </p:cBhvr>
                                      <p:tavLst>
                                        <p:tav tm="0">
                                          <p:val>
                                            <p:strVal val="ppt_y"/>
                                          </p:val>
                                        </p:tav>
                                        <p:tav tm="100000">
                                          <p:val>
                                            <p:strVal val="1+ppt_h/2"/>
                                          </p:val>
                                        </p:tav>
                                      </p:tavLst>
                                    </p:anim>
                                    <p:set>
                                      <p:cBhvr>
                                        <p:cTn id="25"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par>
                          <p:cTn id="33" fill="hold">
                            <p:stCondLst>
                              <p:cond delay="0"/>
                            </p:stCondLst>
                            <p:childTnLst>
                              <p:par>
                                <p:cTn id="34" presetID="2" presetClass="exit" presetSubtype="4" fill="hold" grpId="3" nodeType="afterEffect">
                                  <p:stCondLst>
                                    <p:cond delay="1000"/>
                                  </p:stCondLst>
                                  <p:childTnLst>
                                    <p:anim calcmode="lin" valueType="num">
                                      <p:cBhvr additive="base">
                                        <p:cTn id="35" dur="500"/>
                                        <p:tgtEl>
                                          <p:spTgt spid="14"/>
                                        </p:tgtEl>
                                        <p:attrNameLst>
                                          <p:attrName>ppt_x</p:attrName>
                                        </p:attrNameLst>
                                      </p:cBhvr>
                                      <p:tavLst>
                                        <p:tav tm="0">
                                          <p:val>
                                            <p:strVal val="ppt_x"/>
                                          </p:val>
                                        </p:tav>
                                        <p:tav tm="100000">
                                          <p:val>
                                            <p:strVal val="ppt_x"/>
                                          </p:val>
                                        </p:tav>
                                      </p:tavLst>
                                    </p:anim>
                                    <p:anim calcmode="lin" valueType="num">
                                      <p:cBhvr additive="base">
                                        <p:cTn id="36" dur="500"/>
                                        <p:tgtEl>
                                          <p:spTgt spid="14"/>
                                        </p:tgtEl>
                                        <p:attrNameLst>
                                          <p:attrName>ppt_y</p:attrName>
                                        </p:attrNameLst>
                                      </p:cBhvr>
                                      <p:tavLst>
                                        <p:tav tm="0">
                                          <p:val>
                                            <p:strVal val="ppt_y"/>
                                          </p:val>
                                        </p:tav>
                                        <p:tav tm="100000">
                                          <p:val>
                                            <p:strVal val="1+ppt_h/2"/>
                                          </p:val>
                                        </p:tav>
                                      </p:tavLst>
                                    </p:anim>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1500"/>
                            </p:stCondLst>
                            <p:childTnLst>
                              <p:par>
                                <p:cTn id="39" presetID="2" presetClass="exit" presetSubtype="4" fill="hold" nodeType="afterEffect">
                                  <p:stCondLst>
                                    <p:cond delay="0"/>
                                  </p:stCondLst>
                                  <p:childTnLst>
                                    <p:anim calcmode="lin" valueType="num">
                                      <p:cBhvr additive="base">
                                        <p:cTn id="40" dur="500"/>
                                        <p:tgtEl>
                                          <p:spTgt spid="3078"/>
                                        </p:tgtEl>
                                        <p:attrNameLst>
                                          <p:attrName>ppt_x</p:attrName>
                                        </p:attrNameLst>
                                      </p:cBhvr>
                                      <p:tavLst>
                                        <p:tav tm="0">
                                          <p:val>
                                            <p:strVal val="ppt_x"/>
                                          </p:val>
                                        </p:tav>
                                        <p:tav tm="100000">
                                          <p:val>
                                            <p:strVal val="ppt_x"/>
                                          </p:val>
                                        </p:tav>
                                      </p:tavLst>
                                    </p:anim>
                                    <p:anim calcmode="lin" valueType="num">
                                      <p:cBhvr additive="base">
                                        <p:cTn id="41" dur="500"/>
                                        <p:tgtEl>
                                          <p:spTgt spid="3078"/>
                                        </p:tgtEl>
                                        <p:attrNameLst>
                                          <p:attrName>ppt_y</p:attrName>
                                        </p:attrNameLst>
                                      </p:cBhvr>
                                      <p:tavLst>
                                        <p:tav tm="0">
                                          <p:val>
                                            <p:strVal val="ppt_y"/>
                                          </p:val>
                                        </p:tav>
                                        <p:tav tm="100000">
                                          <p:val>
                                            <p:strVal val="1+ppt_h/2"/>
                                          </p:val>
                                        </p:tav>
                                      </p:tavLst>
                                    </p:anim>
                                    <p:set>
                                      <p:cBhvr>
                                        <p:cTn id="42"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p:bldP spid="14" grpId="0"/>
      <p:bldP spid="14" grpId="1"/>
      <p:bldP spid="14" grpId="2"/>
      <p:bldP spid="14"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498080" cy="1143000"/>
          </a:xfrm>
        </p:spPr>
        <p:txBody>
          <a:bodyPr>
            <a:normAutofit/>
          </a:bodyPr>
          <a:lstStyle/>
          <a:p>
            <a:r>
              <a:rPr lang="en-US" sz="2000" dirty="0" err="1" smtClean="0"/>
              <a:t>Instrucciones</a:t>
            </a:r>
            <a:r>
              <a:rPr lang="en-US" sz="2000" dirty="0" smtClean="0"/>
              <a:t>: </a:t>
            </a:r>
            <a:r>
              <a:rPr lang="en-US" sz="2000" dirty="0" err="1" smtClean="0"/>
              <a:t>Haz</a:t>
            </a:r>
            <a:r>
              <a:rPr lang="en-US" sz="2000" dirty="0" smtClean="0"/>
              <a:t> </a:t>
            </a:r>
            <a:r>
              <a:rPr lang="en-US" sz="2000" dirty="0" err="1" smtClean="0"/>
              <a:t>clic</a:t>
            </a:r>
            <a:r>
              <a:rPr lang="en-US" sz="2000" dirty="0" smtClean="0"/>
              <a:t> en la </a:t>
            </a:r>
            <a:r>
              <a:rPr lang="en-US" sz="2000" dirty="0" err="1" smtClean="0"/>
              <a:t>respuesta</a:t>
            </a:r>
            <a:r>
              <a:rPr lang="en-US" sz="2000" dirty="0" smtClean="0"/>
              <a:t> </a:t>
            </a:r>
            <a:r>
              <a:rPr lang="en-US" sz="2000" dirty="0" err="1" smtClean="0"/>
              <a:t>correcta</a:t>
            </a:r>
            <a:r>
              <a:rPr lang="en-US" sz="2000" dirty="0" smtClean="0"/>
              <a:t>.</a:t>
            </a:r>
            <a:endParaRPr lang="en-US" sz="2000" dirty="0"/>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1143000" y="1066800"/>
            <a:ext cx="7498080" cy="1143000"/>
          </a:xfrm>
          <a:prstGeom prst="rect">
            <a:avLst/>
          </a:prstGeom>
        </p:spPr>
        <p:txBody>
          <a:bodyPr anchor="ctr">
            <a:noAutofit/>
          </a:bodyPr>
          <a:lstStyle/>
          <a:p>
            <a:pPr lvl="0">
              <a:spcBef>
                <a:spcPct val="0"/>
              </a:spcBef>
            </a:pPr>
            <a:r>
              <a:rPr lang="es-ES" sz="3200" dirty="0" smtClean="0"/>
              <a:t>El Día de los Muertos es considerado la tradición más representativa de la cultura _____________.</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3076" name="Picture 4" descr="http://www.grcrewjuniors.org/imgs/crew_west/Smiley%20face%20with%20thumbs%20up.jpg"/>
          <p:cNvPicPr>
            <a:picLocks noChangeAspect="1" noChangeArrowheads="1"/>
          </p:cNvPicPr>
          <p:nvPr/>
        </p:nvPicPr>
        <p:blipFill>
          <a:blip r:embed="rId3" cstate="print"/>
          <a:srcRect/>
          <a:stretch>
            <a:fillRect/>
          </a:stretch>
        </p:blipFill>
        <p:spPr bwMode="auto">
          <a:xfrm>
            <a:off x="5334000" y="5029200"/>
            <a:ext cx="1676400" cy="1446571"/>
          </a:xfrm>
          <a:prstGeom prst="rect">
            <a:avLst/>
          </a:prstGeom>
          <a:noFill/>
        </p:spPr>
      </p:pic>
      <p:sp>
        <p:nvSpPr>
          <p:cNvPr id="13" name="TextBox 12"/>
          <p:cNvSpPr txBox="1"/>
          <p:nvPr/>
        </p:nvSpPr>
        <p:spPr>
          <a:xfrm>
            <a:off x="2590800" y="5334000"/>
            <a:ext cx="2644506" cy="769441"/>
          </a:xfrm>
          <a:prstGeom prst="rect">
            <a:avLst/>
          </a:prstGeom>
          <a:noFill/>
        </p:spPr>
        <p:txBody>
          <a:bodyPr wrap="none" rtlCol="0">
            <a:spAutoFit/>
          </a:bodyPr>
          <a:lstStyle/>
          <a:p>
            <a:r>
              <a:rPr lang="en-US" sz="4400" dirty="0" smtClean="0"/>
              <a:t>¡</a:t>
            </a:r>
            <a:r>
              <a:rPr lang="en-US" sz="4400" dirty="0" err="1" smtClean="0"/>
              <a:t>Correcto</a:t>
            </a:r>
            <a:r>
              <a:rPr lang="en-US" sz="4400" dirty="0" smtClean="0"/>
              <a:t>!</a:t>
            </a:r>
            <a:endParaRPr lang="en-US" sz="4400" dirty="0"/>
          </a:p>
        </p:txBody>
      </p:sp>
      <p:sp>
        <p:nvSpPr>
          <p:cNvPr id="14" name="TextBox 13"/>
          <p:cNvSpPr txBox="1"/>
          <p:nvPr/>
        </p:nvSpPr>
        <p:spPr>
          <a:xfrm>
            <a:off x="1828800" y="6015335"/>
            <a:ext cx="3498458" cy="461665"/>
          </a:xfrm>
          <a:prstGeom prst="rect">
            <a:avLst/>
          </a:prstGeom>
          <a:noFill/>
        </p:spPr>
        <p:txBody>
          <a:bodyPr wrap="none" rtlCol="0">
            <a:spAutoFit/>
          </a:bodyPr>
          <a:lstStyle/>
          <a:p>
            <a:r>
              <a:rPr lang="en-US" sz="2400" dirty="0" smtClean="0"/>
              <a:t>Lo </a:t>
            </a:r>
            <a:r>
              <a:rPr lang="en-US" sz="2400" dirty="0" err="1" smtClean="0"/>
              <a:t>siento</a:t>
            </a:r>
            <a:r>
              <a:rPr lang="en-US" sz="2400" dirty="0" smtClean="0"/>
              <a:t>. </a:t>
            </a:r>
            <a:r>
              <a:rPr lang="en-US" sz="2400" dirty="0" err="1" smtClean="0"/>
              <a:t>Intenta</a:t>
            </a:r>
            <a:r>
              <a:rPr lang="en-US" sz="2400" dirty="0" smtClean="0"/>
              <a:t> </a:t>
            </a:r>
            <a:r>
              <a:rPr lang="en-US" sz="2400" dirty="0" err="1" smtClean="0"/>
              <a:t>otra</a:t>
            </a:r>
            <a:r>
              <a:rPr lang="en-US" sz="2400" dirty="0" smtClean="0"/>
              <a:t> </a:t>
            </a:r>
            <a:r>
              <a:rPr lang="en-US" sz="2400" dirty="0" err="1" smtClean="0"/>
              <a:t>vez</a:t>
            </a:r>
            <a:r>
              <a:rPr lang="en-US" sz="2400" dirty="0" smtClean="0"/>
              <a:t>.</a:t>
            </a:r>
            <a:endParaRPr lang="en-US" sz="2400" dirty="0"/>
          </a:p>
        </p:txBody>
      </p:sp>
      <p:pic>
        <p:nvPicPr>
          <p:cNvPr id="3078" name="Picture 6" descr="http://devchengkalath.com/wp-content/uploads/2010/08/sad-smiley.png"/>
          <p:cNvPicPr>
            <a:picLocks noChangeAspect="1" noChangeArrowheads="1"/>
          </p:cNvPicPr>
          <p:nvPr/>
        </p:nvPicPr>
        <p:blipFill>
          <a:blip r:embed="rId4" cstate="print"/>
          <a:srcRect/>
          <a:stretch>
            <a:fillRect/>
          </a:stretch>
        </p:blipFill>
        <p:spPr bwMode="auto">
          <a:xfrm>
            <a:off x="5334000" y="5334000"/>
            <a:ext cx="1371600" cy="1371600"/>
          </a:xfrm>
          <a:prstGeom prst="rect">
            <a:avLst/>
          </a:prstGeom>
          <a:noFill/>
        </p:spPr>
      </p:pic>
      <p:sp>
        <p:nvSpPr>
          <p:cNvPr id="17" name="TextBox 16"/>
          <p:cNvSpPr txBox="1"/>
          <p:nvPr/>
        </p:nvSpPr>
        <p:spPr>
          <a:xfrm>
            <a:off x="1295400" y="2514600"/>
            <a:ext cx="2574679" cy="707886"/>
          </a:xfrm>
          <a:prstGeom prst="rect">
            <a:avLst/>
          </a:prstGeom>
          <a:noFill/>
        </p:spPr>
        <p:txBody>
          <a:bodyPr wrap="none" rtlCol="0">
            <a:spAutoFit/>
          </a:bodyPr>
          <a:lstStyle/>
          <a:p>
            <a:r>
              <a:rPr lang="en-US" sz="4000" dirty="0" smtClean="0"/>
              <a:t>1. </a:t>
            </a:r>
            <a:r>
              <a:rPr lang="en-US" sz="4000" dirty="0" err="1" smtClean="0"/>
              <a:t>mexicana</a:t>
            </a:r>
            <a:endParaRPr lang="en-US" sz="4000" dirty="0"/>
          </a:p>
        </p:txBody>
      </p:sp>
      <p:sp>
        <p:nvSpPr>
          <p:cNvPr id="18" name="TextBox 17"/>
          <p:cNvSpPr txBox="1"/>
          <p:nvPr/>
        </p:nvSpPr>
        <p:spPr>
          <a:xfrm>
            <a:off x="1295400" y="3025914"/>
            <a:ext cx="3853876" cy="707886"/>
          </a:xfrm>
          <a:prstGeom prst="rect">
            <a:avLst/>
          </a:prstGeom>
          <a:noFill/>
        </p:spPr>
        <p:txBody>
          <a:bodyPr wrap="none" rtlCol="0">
            <a:spAutoFit/>
          </a:bodyPr>
          <a:lstStyle/>
          <a:p>
            <a:r>
              <a:rPr lang="en-US" sz="4000" dirty="0" smtClean="0"/>
              <a:t>2. </a:t>
            </a:r>
            <a:r>
              <a:rPr lang="en-US" sz="4000" dirty="0" err="1" smtClean="0"/>
              <a:t>estadounidense</a:t>
            </a:r>
            <a:endParaRPr lang="en-US" sz="4000" dirty="0"/>
          </a:p>
        </p:txBody>
      </p:sp>
      <p:sp>
        <p:nvSpPr>
          <p:cNvPr id="19" name="TextBox 18"/>
          <p:cNvSpPr txBox="1"/>
          <p:nvPr/>
        </p:nvSpPr>
        <p:spPr>
          <a:xfrm>
            <a:off x="1295400" y="3635514"/>
            <a:ext cx="2435218" cy="707886"/>
          </a:xfrm>
          <a:prstGeom prst="rect">
            <a:avLst/>
          </a:prstGeom>
          <a:noFill/>
        </p:spPr>
        <p:txBody>
          <a:bodyPr wrap="none" rtlCol="0">
            <a:spAutoFit/>
          </a:bodyPr>
          <a:lstStyle/>
          <a:p>
            <a:r>
              <a:rPr lang="en-US" sz="4000" dirty="0" smtClean="0"/>
              <a:t>3. </a:t>
            </a:r>
            <a:r>
              <a:rPr lang="en-US" sz="4000" dirty="0" err="1" smtClean="0"/>
              <a:t>española</a:t>
            </a:r>
            <a:endParaRPr lang="en-US" sz="4000" dirty="0"/>
          </a:p>
        </p:txBody>
      </p:sp>
    </p:spTree>
    <p:extLst>
      <p:ext uri="{BB962C8B-B14F-4D97-AF65-F5344CB8AC3E}">
        <p14:creationId xmlns:p14="http://schemas.microsoft.com/office/powerpoint/2010/main" xmlns="" val="14929909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childTnLst>
                                </p:cTn>
                              </p:par>
                            </p:childTnLst>
                          </p:cTn>
                        </p:par>
                        <p:par>
                          <p:cTn id="16" fill="hold">
                            <p:stCondLst>
                              <p:cond delay="0"/>
                            </p:stCondLst>
                            <p:childTnLst>
                              <p:par>
                                <p:cTn id="17" presetID="2" presetClass="exit" presetSubtype="4" fill="hold" grpId="2" nodeType="afterEffect">
                                  <p:stCondLst>
                                    <p:cond delay="100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1500"/>
                            </p:stCondLst>
                            <p:childTnLst>
                              <p:par>
                                <p:cTn id="22" presetID="2" presetClass="exit" presetSubtype="4" fill="hold" nodeType="afterEffect">
                                  <p:stCondLst>
                                    <p:cond delay="0"/>
                                  </p:stCondLst>
                                  <p:childTnLst>
                                    <p:anim calcmode="lin" valueType="num">
                                      <p:cBhvr additive="base">
                                        <p:cTn id="23" dur="500"/>
                                        <p:tgtEl>
                                          <p:spTgt spid="3078"/>
                                        </p:tgtEl>
                                        <p:attrNameLst>
                                          <p:attrName>ppt_x</p:attrName>
                                        </p:attrNameLst>
                                      </p:cBhvr>
                                      <p:tavLst>
                                        <p:tav tm="0">
                                          <p:val>
                                            <p:strVal val="ppt_x"/>
                                          </p:val>
                                        </p:tav>
                                        <p:tav tm="100000">
                                          <p:val>
                                            <p:strVal val="ppt_x"/>
                                          </p:val>
                                        </p:tav>
                                      </p:tavLst>
                                    </p:anim>
                                    <p:anim calcmode="lin" valueType="num">
                                      <p:cBhvr additive="base">
                                        <p:cTn id="24" dur="500"/>
                                        <p:tgtEl>
                                          <p:spTgt spid="3078"/>
                                        </p:tgtEl>
                                        <p:attrNameLst>
                                          <p:attrName>ppt_y</p:attrName>
                                        </p:attrNameLst>
                                      </p:cBhvr>
                                      <p:tavLst>
                                        <p:tav tm="0">
                                          <p:val>
                                            <p:strVal val="ppt_y"/>
                                          </p:val>
                                        </p:tav>
                                        <p:tav tm="100000">
                                          <p:val>
                                            <p:strVal val="1+ppt_h/2"/>
                                          </p:val>
                                        </p:tav>
                                      </p:tavLst>
                                    </p:anim>
                                    <p:set>
                                      <p:cBhvr>
                                        <p:cTn id="25"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par>
                          <p:cTn id="33" fill="hold">
                            <p:stCondLst>
                              <p:cond delay="0"/>
                            </p:stCondLst>
                            <p:childTnLst>
                              <p:par>
                                <p:cTn id="34" presetID="2" presetClass="exit" presetSubtype="4" fill="hold" grpId="3" nodeType="afterEffect">
                                  <p:stCondLst>
                                    <p:cond delay="1000"/>
                                  </p:stCondLst>
                                  <p:childTnLst>
                                    <p:anim calcmode="lin" valueType="num">
                                      <p:cBhvr additive="base">
                                        <p:cTn id="35" dur="500"/>
                                        <p:tgtEl>
                                          <p:spTgt spid="14"/>
                                        </p:tgtEl>
                                        <p:attrNameLst>
                                          <p:attrName>ppt_x</p:attrName>
                                        </p:attrNameLst>
                                      </p:cBhvr>
                                      <p:tavLst>
                                        <p:tav tm="0">
                                          <p:val>
                                            <p:strVal val="ppt_x"/>
                                          </p:val>
                                        </p:tav>
                                        <p:tav tm="100000">
                                          <p:val>
                                            <p:strVal val="ppt_x"/>
                                          </p:val>
                                        </p:tav>
                                      </p:tavLst>
                                    </p:anim>
                                    <p:anim calcmode="lin" valueType="num">
                                      <p:cBhvr additive="base">
                                        <p:cTn id="36" dur="500"/>
                                        <p:tgtEl>
                                          <p:spTgt spid="14"/>
                                        </p:tgtEl>
                                        <p:attrNameLst>
                                          <p:attrName>ppt_y</p:attrName>
                                        </p:attrNameLst>
                                      </p:cBhvr>
                                      <p:tavLst>
                                        <p:tav tm="0">
                                          <p:val>
                                            <p:strVal val="ppt_y"/>
                                          </p:val>
                                        </p:tav>
                                        <p:tav tm="100000">
                                          <p:val>
                                            <p:strVal val="1+ppt_h/2"/>
                                          </p:val>
                                        </p:tav>
                                      </p:tavLst>
                                    </p:anim>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1500"/>
                            </p:stCondLst>
                            <p:childTnLst>
                              <p:par>
                                <p:cTn id="39" presetID="2" presetClass="exit" presetSubtype="4" fill="hold" nodeType="afterEffect">
                                  <p:stCondLst>
                                    <p:cond delay="0"/>
                                  </p:stCondLst>
                                  <p:childTnLst>
                                    <p:anim calcmode="lin" valueType="num">
                                      <p:cBhvr additive="base">
                                        <p:cTn id="40" dur="500"/>
                                        <p:tgtEl>
                                          <p:spTgt spid="3078"/>
                                        </p:tgtEl>
                                        <p:attrNameLst>
                                          <p:attrName>ppt_x</p:attrName>
                                        </p:attrNameLst>
                                      </p:cBhvr>
                                      <p:tavLst>
                                        <p:tav tm="0">
                                          <p:val>
                                            <p:strVal val="ppt_x"/>
                                          </p:val>
                                        </p:tav>
                                        <p:tav tm="100000">
                                          <p:val>
                                            <p:strVal val="ppt_x"/>
                                          </p:val>
                                        </p:tav>
                                      </p:tavLst>
                                    </p:anim>
                                    <p:anim calcmode="lin" valueType="num">
                                      <p:cBhvr additive="base">
                                        <p:cTn id="41" dur="500"/>
                                        <p:tgtEl>
                                          <p:spTgt spid="3078"/>
                                        </p:tgtEl>
                                        <p:attrNameLst>
                                          <p:attrName>ppt_y</p:attrName>
                                        </p:attrNameLst>
                                      </p:cBhvr>
                                      <p:tavLst>
                                        <p:tav tm="0">
                                          <p:val>
                                            <p:strVal val="ppt_y"/>
                                          </p:val>
                                        </p:tav>
                                        <p:tav tm="100000">
                                          <p:val>
                                            <p:strVal val="1+ppt_h/2"/>
                                          </p:val>
                                        </p:tav>
                                      </p:tavLst>
                                    </p:anim>
                                    <p:set>
                                      <p:cBhvr>
                                        <p:cTn id="42"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p:bldP spid="14" grpId="0"/>
      <p:bldP spid="14" grpId="1"/>
      <p:bldP spid="14" grpId="2"/>
      <p:bldP spid="14"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498080" cy="1143000"/>
          </a:xfrm>
        </p:spPr>
        <p:txBody>
          <a:bodyPr>
            <a:normAutofit/>
          </a:bodyPr>
          <a:lstStyle/>
          <a:p>
            <a:r>
              <a:rPr lang="en-US" sz="2000" dirty="0" err="1" smtClean="0"/>
              <a:t>Instrucciones</a:t>
            </a:r>
            <a:r>
              <a:rPr lang="en-US" sz="2000" dirty="0" smtClean="0"/>
              <a:t>: </a:t>
            </a:r>
            <a:r>
              <a:rPr lang="en-US" sz="2000" dirty="0" err="1" smtClean="0"/>
              <a:t>Haz</a:t>
            </a:r>
            <a:r>
              <a:rPr lang="en-US" sz="2000" dirty="0" smtClean="0"/>
              <a:t> </a:t>
            </a:r>
            <a:r>
              <a:rPr lang="en-US" sz="2000" dirty="0" err="1" smtClean="0"/>
              <a:t>clic</a:t>
            </a:r>
            <a:r>
              <a:rPr lang="en-US" sz="2000" dirty="0" smtClean="0"/>
              <a:t> en la </a:t>
            </a:r>
            <a:r>
              <a:rPr lang="en-US" sz="2000" dirty="0" err="1" smtClean="0"/>
              <a:t>respuesta</a:t>
            </a:r>
            <a:r>
              <a:rPr lang="en-US" sz="2000" dirty="0" smtClean="0"/>
              <a:t> </a:t>
            </a:r>
            <a:r>
              <a:rPr lang="en-US" sz="2000" dirty="0" err="1" smtClean="0"/>
              <a:t>correcta</a:t>
            </a:r>
            <a:r>
              <a:rPr lang="en-US" sz="2000" dirty="0" smtClean="0"/>
              <a:t>.</a:t>
            </a:r>
            <a:endParaRPr lang="en-US" sz="2000" dirty="0"/>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1143000" y="1066800"/>
            <a:ext cx="7498080" cy="1143000"/>
          </a:xfrm>
          <a:prstGeom prst="rect">
            <a:avLst/>
          </a:prstGeom>
        </p:spPr>
        <p:txBody>
          <a:bodyPr anchor="ctr">
            <a:noAutofit/>
          </a:bodyPr>
          <a:lstStyle/>
          <a:p>
            <a:pPr lvl="0">
              <a:spcBef>
                <a:spcPct val="0"/>
              </a:spcBef>
            </a:pPr>
            <a:r>
              <a:rPr lang="es-ES" sz="3200" dirty="0" smtClean="0"/>
              <a:t>El Día de los Muertos es una mezcla de las creencias _____________.</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3076" name="Picture 4" descr="http://www.grcrewjuniors.org/imgs/crew_west/Smiley%20face%20with%20thumbs%20up.jpg"/>
          <p:cNvPicPr>
            <a:picLocks noChangeAspect="1" noChangeArrowheads="1"/>
          </p:cNvPicPr>
          <p:nvPr/>
        </p:nvPicPr>
        <p:blipFill>
          <a:blip r:embed="rId3" cstate="print"/>
          <a:srcRect/>
          <a:stretch>
            <a:fillRect/>
          </a:stretch>
        </p:blipFill>
        <p:spPr bwMode="auto">
          <a:xfrm>
            <a:off x="5334000" y="5029200"/>
            <a:ext cx="1676400" cy="1446571"/>
          </a:xfrm>
          <a:prstGeom prst="rect">
            <a:avLst/>
          </a:prstGeom>
          <a:noFill/>
        </p:spPr>
      </p:pic>
      <p:sp>
        <p:nvSpPr>
          <p:cNvPr id="13" name="TextBox 12"/>
          <p:cNvSpPr txBox="1"/>
          <p:nvPr/>
        </p:nvSpPr>
        <p:spPr>
          <a:xfrm>
            <a:off x="2590800" y="5334000"/>
            <a:ext cx="2644506" cy="769441"/>
          </a:xfrm>
          <a:prstGeom prst="rect">
            <a:avLst/>
          </a:prstGeom>
          <a:noFill/>
        </p:spPr>
        <p:txBody>
          <a:bodyPr wrap="none" rtlCol="0">
            <a:spAutoFit/>
          </a:bodyPr>
          <a:lstStyle/>
          <a:p>
            <a:r>
              <a:rPr lang="en-US" sz="4400" dirty="0" smtClean="0"/>
              <a:t>¡</a:t>
            </a:r>
            <a:r>
              <a:rPr lang="en-US" sz="4400" dirty="0" err="1" smtClean="0"/>
              <a:t>Correcto</a:t>
            </a:r>
            <a:r>
              <a:rPr lang="en-US" sz="4400" dirty="0" smtClean="0"/>
              <a:t>!</a:t>
            </a:r>
            <a:endParaRPr lang="en-US" sz="4400" dirty="0"/>
          </a:p>
        </p:txBody>
      </p:sp>
      <p:sp>
        <p:nvSpPr>
          <p:cNvPr id="14" name="TextBox 13"/>
          <p:cNvSpPr txBox="1"/>
          <p:nvPr/>
        </p:nvSpPr>
        <p:spPr>
          <a:xfrm>
            <a:off x="1828800" y="6015335"/>
            <a:ext cx="3498458" cy="461665"/>
          </a:xfrm>
          <a:prstGeom prst="rect">
            <a:avLst/>
          </a:prstGeom>
          <a:noFill/>
        </p:spPr>
        <p:txBody>
          <a:bodyPr wrap="none" rtlCol="0">
            <a:spAutoFit/>
          </a:bodyPr>
          <a:lstStyle/>
          <a:p>
            <a:r>
              <a:rPr lang="en-US" sz="2400" dirty="0" smtClean="0"/>
              <a:t>Lo </a:t>
            </a:r>
            <a:r>
              <a:rPr lang="en-US" sz="2400" dirty="0" err="1" smtClean="0"/>
              <a:t>siento</a:t>
            </a:r>
            <a:r>
              <a:rPr lang="en-US" sz="2400" dirty="0" smtClean="0"/>
              <a:t>. </a:t>
            </a:r>
            <a:r>
              <a:rPr lang="en-US" sz="2400" dirty="0" err="1" smtClean="0"/>
              <a:t>Intenta</a:t>
            </a:r>
            <a:r>
              <a:rPr lang="en-US" sz="2400" dirty="0" smtClean="0"/>
              <a:t> </a:t>
            </a:r>
            <a:r>
              <a:rPr lang="en-US" sz="2400" dirty="0" err="1" smtClean="0"/>
              <a:t>otra</a:t>
            </a:r>
            <a:r>
              <a:rPr lang="en-US" sz="2400" dirty="0" smtClean="0"/>
              <a:t> </a:t>
            </a:r>
            <a:r>
              <a:rPr lang="en-US" sz="2400" dirty="0" err="1" smtClean="0"/>
              <a:t>vez</a:t>
            </a:r>
            <a:r>
              <a:rPr lang="en-US" sz="2400" dirty="0" smtClean="0"/>
              <a:t>.</a:t>
            </a:r>
            <a:endParaRPr lang="en-US" sz="2400" dirty="0"/>
          </a:p>
        </p:txBody>
      </p:sp>
      <p:pic>
        <p:nvPicPr>
          <p:cNvPr id="3078" name="Picture 6" descr="http://devchengkalath.com/wp-content/uploads/2010/08/sad-smiley.png"/>
          <p:cNvPicPr>
            <a:picLocks noChangeAspect="1" noChangeArrowheads="1"/>
          </p:cNvPicPr>
          <p:nvPr/>
        </p:nvPicPr>
        <p:blipFill>
          <a:blip r:embed="rId4" cstate="print"/>
          <a:srcRect/>
          <a:stretch>
            <a:fillRect/>
          </a:stretch>
        </p:blipFill>
        <p:spPr bwMode="auto">
          <a:xfrm>
            <a:off x="5334000" y="5334000"/>
            <a:ext cx="1371600" cy="1371600"/>
          </a:xfrm>
          <a:prstGeom prst="rect">
            <a:avLst/>
          </a:prstGeom>
          <a:noFill/>
        </p:spPr>
      </p:pic>
      <p:sp>
        <p:nvSpPr>
          <p:cNvPr id="17" name="TextBox 16"/>
          <p:cNvSpPr txBox="1"/>
          <p:nvPr/>
        </p:nvSpPr>
        <p:spPr>
          <a:xfrm>
            <a:off x="1295400" y="2514600"/>
            <a:ext cx="5269328" cy="707886"/>
          </a:xfrm>
          <a:prstGeom prst="rect">
            <a:avLst/>
          </a:prstGeom>
          <a:noFill/>
        </p:spPr>
        <p:txBody>
          <a:bodyPr wrap="none" rtlCol="0">
            <a:spAutoFit/>
          </a:bodyPr>
          <a:lstStyle/>
          <a:p>
            <a:r>
              <a:rPr lang="en-US" sz="4000" dirty="0" smtClean="0"/>
              <a:t>1. </a:t>
            </a:r>
            <a:r>
              <a:rPr lang="en-US" sz="4000" dirty="0" err="1" smtClean="0"/>
              <a:t>españolas</a:t>
            </a:r>
            <a:r>
              <a:rPr lang="en-US" sz="4000" dirty="0" smtClean="0"/>
              <a:t> y </a:t>
            </a:r>
            <a:r>
              <a:rPr lang="en-US" sz="4000" dirty="0" err="1" smtClean="0"/>
              <a:t>mexicanas</a:t>
            </a:r>
            <a:endParaRPr lang="en-US" sz="4000" dirty="0"/>
          </a:p>
        </p:txBody>
      </p:sp>
      <p:sp>
        <p:nvSpPr>
          <p:cNvPr id="18" name="TextBox 17"/>
          <p:cNvSpPr txBox="1"/>
          <p:nvPr/>
        </p:nvSpPr>
        <p:spPr>
          <a:xfrm>
            <a:off x="1295400" y="3025914"/>
            <a:ext cx="4410118" cy="707886"/>
          </a:xfrm>
          <a:prstGeom prst="rect">
            <a:avLst/>
          </a:prstGeom>
          <a:noFill/>
        </p:spPr>
        <p:txBody>
          <a:bodyPr wrap="none" rtlCol="0">
            <a:spAutoFit/>
          </a:bodyPr>
          <a:lstStyle/>
          <a:p>
            <a:r>
              <a:rPr lang="en-US" sz="4000" dirty="0" smtClean="0"/>
              <a:t>2. </a:t>
            </a:r>
            <a:r>
              <a:rPr lang="en-US" sz="4000" dirty="0" err="1" smtClean="0"/>
              <a:t>aztecas</a:t>
            </a:r>
            <a:r>
              <a:rPr lang="en-US" sz="4000" dirty="0" smtClean="0"/>
              <a:t> y </a:t>
            </a:r>
            <a:r>
              <a:rPr lang="en-US" sz="4000" dirty="0" err="1" smtClean="0"/>
              <a:t>católicas</a:t>
            </a:r>
            <a:endParaRPr lang="en-US" sz="4000" dirty="0"/>
          </a:p>
        </p:txBody>
      </p:sp>
      <p:sp>
        <p:nvSpPr>
          <p:cNvPr id="19" name="TextBox 18"/>
          <p:cNvSpPr txBox="1"/>
          <p:nvPr/>
        </p:nvSpPr>
        <p:spPr>
          <a:xfrm>
            <a:off x="1295400" y="3635514"/>
            <a:ext cx="5744778" cy="707886"/>
          </a:xfrm>
          <a:prstGeom prst="rect">
            <a:avLst/>
          </a:prstGeom>
          <a:noFill/>
        </p:spPr>
        <p:txBody>
          <a:bodyPr wrap="none" rtlCol="0">
            <a:spAutoFit/>
          </a:bodyPr>
          <a:lstStyle/>
          <a:p>
            <a:r>
              <a:rPr lang="en-US" sz="4000" dirty="0" smtClean="0"/>
              <a:t>3. </a:t>
            </a:r>
            <a:r>
              <a:rPr lang="en-US" sz="4000" dirty="0" err="1" smtClean="0"/>
              <a:t>venezolanas</a:t>
            </a:r>
            <a:r>
              <a:rPr lang="en-US" sz="4000" dirty="0" smtClean="0"/>
              <a:t> y </a:t>
            </a:r>
            <a:r>
              <a:rPr lang="en-US" sz="4000" dirty="0" err="1" smtClean="0"/>
              <a:t>mexicanas</a:t>
            </a:r>
            <a:endParaRPr lang="en-US" sz="4000" dirty="0"/>
          </a:p>
        </p:txBody>
      </p:sp>
    </p:spTree>
    <p:extLst>
      <p:ext uri="{BB962C8B-B14F-4D97-AF65-F5344CB8AC3E}">
        <p14:creationId xmlns:p14="http://schemas.microsoft.com/office/powerpoint/2010/main" xmlns="" val="14929909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par>
                          <p:cTn id="9" fill="hold">
                            <p:stCondLst>
                              <p:cond delay="0"/>
                            </p:stCondLst>
                            <p:childTnLst>
                              <p:par>
                                <p:cTn id="10" presetID="2" presetClass="exit" presetSubtype="4" fill="hold" grpId="3" nodeType="afterEffect">
                                  <p:stCondLst>
                                    <p:cond delay="100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par>
                          <p:cTn id="14" fill="hold">
                            <p:stCondLst>
                              <p:cond delay="1500"/>
                            </p:stCondLst>
                            <p:childTnLst>
                              <p:par>
                                <p:cTn id="15" presetID="2" presetClass="exit" presetSubtype="4" fill="hold" nodeType="afterEffect">
                                  <p:stCondLst>
                                    <p:cond delay="0"/>
                                  </p:stCondLst>
                                  <p:childTnLst>
                                    <p:anim calcmode="lin" valueType="num">
                                      <p:cBhvr additive="base">
                                        <p:cTn id="16" dur="500"/>
                                        <p:tgtEl>
                                          <p:spTgt spid="3078"/>
                                        </p:tgtEl>
                                        <p:attrNameLst>
                                          <p:attrName>ppt_x</p:attrName>
                                        </p:attrNameLst>
                                      </p:cBhvr>
                                      <p:tavLst>
                                        <p:tav tm="0">
                                          <p:val>
                                            <p:strVal val="ppt_x"/>
                                          </p:val>
                                        </p:tav>
                                        <p:tav tm="100000">
                                          <p:val>
                                            <p:strVal val="ppt_x"/>
                                          </p:val>
                                        </p:tav>
                                      </p:tavLst>
                                    </p:anim>
                                    <p:anim calcmode="lin" valueType="num">
                                      <p:cBhvr additive="base">
                                        <p:cTn id="17" dur="500"/>
                                        <p:tgtEl>
                                          <p:spTgt spid="3078"/>
                                        </p:tgtEl>
                                        <p:attrNameLst>
                                          <p:attrName>ppt_y</p:attrName>
                                        </p:attrNameLst>
                                      </p:cBhvr>
                                      <p:tavLst>
                                        <p:tav tm="0">
                                          <p:val>
                                            <p:strVal val="ppt_y"/>
                                          </p:val>
                                        </p:tav>
                                        <p:tav tm="100000">
                                          <p:val>
                                            <p:strVal val="1+ppt_h/2"/>
                                          </p:val>
                                        </p:tav>
                                      </p:tavLst>
                                    </p:anim>
                                    <p:set>
                                      <p:cBhvr>
                                        <p:cTn id="18"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childTnLst>
                                </p:cTn>
                              </p:par>
                            </p:childTnLst>
                          </p:cTn>
                        </p:par>
                        <p:par>
                          <p:cTn id="26" fill="hold">
                            <p:stCondLst>
                              <p:cond delay="0"/>
                            </p:stCondLst>
                            <p:childTnLst>
                              <p:par>
                                <p:cTn id="27" presetID="2" presetClass="exit" presetSubtype="4" fill="hold" grpId="2" nodeType="afterEffect">
                                  <p:stCondLst>
                                    <p:cond delay="100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1500"/>
                            </p:stCondLst>
                            <p:childTnLst>
                              <p:par>
                                <p:cTn id="32" presetID="2" presetClass="exit" presetSubtype="4" fill="hold" nodeType="afterEffect">
                                  <p:stCondLst>
                                    <p:cond delay="0"/>
                                  </p:stCondLst>
                                  <p:childTnLst>
                                    <p:anim calcmode="lin" valueType="num">
                                      <p:cBhvr additive="base">
                                        <p:cTn id="33" dur="500"/>
                                        <p:tgtEl>
                                          <p:spTgt spid="3078"/>
                                        </p:tgtEl>
                                        <p:attrNameLst>
                                          <p:attrName>ppt_x</p:attrName>
                                        </p:attrNameLst>
                                      </p:cBhvr>
                                      <p:tavLst>
                                        <p:tav tm="0">
                                          <p:val>
                                            <p:strVal val="ppt_x"/>
                                          </p:val>
                                        </p:tav>
                                        <p:tav tm="100000">
                                          <p:val>
                                            <p:strVal val="ppt_x"/>
                                          </p:val>
                                        </p:tav>
                                      </p:tavLst>
                                    </p:anim>
                                    <p:anim calcmode="lin" valueType="num">
                                      <p:cBhvr additive="base">
                                        <p:cTn id="34" dur="500"/>
                                        <p:tgtEl>
                                          <p:spTgt spid="3078"/>
                                        </p:tgtEl>
                                        <p:attrNameLst>
                                          <p:attrName>ppt_y</p:attrName>
                                        </p:attrNameLst>
                                      </p:cBhvr>
                                      <p:tavLst>
                                        <p:tav tm="0">
                                          <p:val>
                                            <p:strVal val="ppt_y"/>
                                          </p:val>
                                        </p:tav>
                                        <p:tav tm="100000">
                                          <p:val>
                                            <p:strVal val="1+ppt_h/2"/>
                                          </p:val>
                                        </p:tav>
                                      </p:tavLst>
                                    </p:anim>
                                    <p:set>
                                      <p:cBhvr>
                                        <p:cTn id="35"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3" grpId="0"/>
      <p:bldP spid="14" grpId="0"/>
      <p:bldP spid="14" grpId="1"/>
      <p:bldP spid="14" grpId="2"/>
      <p:bldP spid="14"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498080" cy="1143000"/>
          </a:xfrm>
        </p:spPr>
        <p:txBody>
          <a:bodyPr>
            <a:normAutofit/>
          </a:bodyPr>
          <a:lstStyle/>
          <a:p>
            <a:r>
              <a:rPr lang="en-US" sz="2000" dirty="0" err="1" smtClean="0"/>
              <a:t>Instrucciones</a:t>
            </a:r>
            <a:r>
              <a:rPr lang="en-US" sz="2000" dirty="0" smtClean="0"/>
              <a:t>: </a:t>
            </a:r>
            <a:r>
              <a:rPr lang="en-US" sz="2000" dirty="0" err="1" smtClean="0"/>
              <a:t>Haz</a:t>
            </a:r>
            <a:r>
              <a:rPr lang="en-US" sz="2000" dirty="0" smtClean="0"/>
              <a:t> </a:t>
            </a:r>
            <a:r>
              <a:rPr lang="en-US" sz="2000" dirty="0" err="1" smtClean="0"/>
              <a:t>clic</a:t>
            </a:r>
            <a:r>
              <a:rPr lang="en-US" sz="2000" dirty="0" smtClean="0"/>
              <a:t> en la </a:t>
            </a:r>
            <a:r>
              <a:rPr lang="en-US" sz="2000" dirty="0" err="1" smtClean="0"/>
              <a:t>respuesta</a:t>
            </a:r>
            <a:r>
              <a:rPr lang="en-US" sz="2000" dirty="0" smtClean="0"/>
              <a:t> </a:t>
            </a:r>
            <a:r>
              <a:rPr lang="en-US" sz="2000" dirty="0" err="1" smtClean="0"/>
              <a:t>correcta</a:t>
            </a:r>
            <a:r>
              <a:rPr lang="en-US" sz="2000" dirty="0" smtClean="0"/>
              <a:t>.</a:t>
            </a:r>
            <a:endParaRPr lang="en-US" sz="2000" dirty="0"/>
          </a:p>
        </p:txBody>
      </p:sp>
      <p:sp>
        <p:nvSpPr>
          <p:cNvPr id="6" name="Action Button: Home 5">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1143000" y="1066800"/>
            <a:ext cx="7498080" cy="1600200"/>
          </a:xfrm>
          <a:prstGeom prst="rect">
            <a:avLst/>
          </a:prstGeom>
        </p:spPr>
        <p:txBody>
          <a:bodyPr anchor="ctr">
            <a:noAutofit/>
          </a:bodyPr>
          <a:lstStyle/>
          <a:p>
            <a:pPr lvl="0">
              <a:spcBef>
                <a:spcPct val="0"/>
              </a:spcBef>
            </a:pPr>
            <a:r>
              <a:rPr lang="es-ES" sz="3200" dirty="0" smtClean="0"/>
              <a:t>Aunque la celebración anglosajona de </a:t>
            </a:r>
            <a:r>
              <a:rPr lang="es-ES" sz="3200" dirty="0" err="1" smtClean="0"/>
              <a:t>Halloween</a:t>
            </a:r>
            <a:r>
              <a:rPr lang="es-ES" sz="3200" dirty="0" smtClean="0"/>
              <a:t> se ha popularizado, en la mayoría de los hogares mexicanos celebran ______.</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3076" name="Picture 4" descr="http://www.grcrewjuniors.org/imgs/crew_west/Smiley%20face%20with%20thumbs%20up.jpg"/>
          <p:cNvPicPr>
            <a:picLocks noChangeAspect="1" noChangeArrowheads="1"/>
          </p:cNvPicPr>
          <p:nvPr/>
        </p:nvPicPr>
        <p:blipFill>
          <a:blip r:embed="rId3" cstate="print"/>
          <a:srcRect/>
          <a:stretch>
            <a:fillRect/>
          </a:stretch>
        </p:blipFill>
        <p:spPr bwMode="auto">
          <a:xfrm>
            <a:off x="5334000" y="5029200"/>
            <a:ext cx="1676400" cy="1446571"/>
          </a:xfrm>
          <a:prstGeom prst="rect">
            <a:avLst/>
          </a:prstGeom>
          <a:noFill/>
        </p:spPr>
      </p:pic>
      <p:sp>
        <p:nvSpPr>
          <p:cNvPr id="13" name="TextBox 12"/>
          <p:cNvSpPr txBox="1"/>
          <p:nvPr/>
        </p:nvSpPr>
        <p:spPr>
          <a:xfrm>
            <a:off x="2590800" y="5334000"/>
            <a:ext cx="2644506" cy="769441"/>
          </a:xfrm>
          <a:prstGeom prst="rect">
            <a:avLst/>
          </a:prstGeom>
          <a:noFill/>
        </p:spPr>
        <p:txBody>
          <a:bodyPr wrap="none" rtlCol="0">
            <a:spAutoFit/>
          </a:bodyPr>
          <a:lstStyle/>
          <a:p>
            <a:r>
              <a:rPr lang="en-US" sz="4400" dirty="0" smtClean="0"/>
              <a:t>¡</a:t>
            </a:r>
            <a:r>
              <a:rPr lang="en-US" sz="4400" dirty="0" err="1" smtClean="0"/>
              <a:t>Correcto</a:t>
            </a:r>
            <a:r>
              <a:rPr lang="en-US" sz="4400" dirty="0" smtClean="0"/>
              <a:t>!</a:t>
            </a:r>
            <a:endParaRPr lang="en-US" sz="4400" dirty="0"/>
          </a:p>
        </p:txBody>
      </p:sp>
      <p:sp>
        <p:nvSpPr>
          <p:cNvPr id="14" name="TextBox 13"/>
          <p:cNvSpPr txBox="1"/>
          <p:nvPr/>
        </p:nvSpPr>
        <p:spPr>
          <a:xfrm>
            <a:off x="1828800" y="6015335"/>
            <a:ext cx="3498458" cy="461665"/>
          </a:xfrm>
          <a:prstGeom prst="rect">
            <a:avLst/>
          </a:prstGeom>
          <a:noFill/>
        </p:spPr>
        <p:txBody>
          <a:bodyPr wrap="none" rtlCol="0">
            <a:spAutoFit/>
          </a:bodyPr>
          <a:lstStyle/>
          <a:p>
            <a:r>
              <a:rPr lang="en-US" sz="2400" dirty="0" smtClean="0"/>
              <a:t>Lo </a:t>
            </a:r>
            <a:r>
              <a:rPr lang="en-US" sz="2400" dirty="0" err="1" smtClean="0"/>
              <a:t>siento</a:t>
            </a:r>
            <a:r>
              <a:rPr lang="en-US" sz="2400" dirty="0" smtClean="0"/>
              <a:t>. </a:t>
            </a:r>
            <a:r>
              <a:rPr lang="en-US" sz="2400" dirty="0" err="1" smtClean="0"/>
              <a:t>Intenta</a:t>
            </a:r>
            <a:r>
              <a:rPr lang="en-US" sz="2400" dirty="0" smtClean="0"/>
              <a:t> </a:t>
            </a:r>
            <a:r>
              <a:rPr lang="en-US" sz="2400" dirty="0" err="1" smtClean="0"/>
              <a:t>otra</a:t>
            </a:r>
            <a:r>
              <a:rPr lang="en-US" sz="2400" dirty="0" smtClean="0"/>
              <a:t> </a:t>
            </a:r>
            <a:r>
              <a:rPr lang="en-US" sz="2400" dirty="0" err="1" smtClean="0"/>
              <a:t>vez</a:t>
            </a:r>
            <a:r>
              <a:rPr lang="en-US" sz="2400" dirty="0" smtClean="0"/>
              <a:t>.</a:t>
            </a:r>
            <a:endParaRPr lang="en-US" sz="2400" dirty="0"/>
          </a:p>
        </p:txBody>
      </p:sp>
      <p:pic>
        <p:nvPicPr>
          <p:cNvPr id="3078" name="Picture 6" descr="http://devchengkalath.com/wp-content/uploads/2010/08/sad-smiley.png"/>
          <p:cNvPicPr>
            <a:picLocks noChangeAspect="1" noChangeArrowheads="1"/>
          </p:cNvPicPr>
          <p:nvPr/>
        </p:nvPicPr>
        <p:blipFill>
          <a:blip r:embed="rId4" cstate="print"/>
          <a:srcRect/>
          <a:stretch>
            <a:fillRect/>
          </a:stretch>
        </p:blipFill>
        <p:spPr bwMode="auto">
          <a:xfrm>
            <a:off x="5334000" y="5334000"/>
            <a:ext cx="1371600" cy="1371600"/>
          </a:xfrm>
          <a:prstGeom prst="rect">
            <a:avLst/>
          </a:prstGeom>
          <a:noFill/>
        </p:spPr>
      </p:pic>
      <p:sp>
        <p:nvSpPr>
          <p:cNvPr id="17" name="TextBox 16"/>
          <p:cNvSpPr txBox="1"/>
          <p:nvPr/>
        </p:nvSpPr>
        <p:spPr>
          <a:xfrm>
            <a:off x="1295400" y="2667000"/>
            <a:ext cx="3775008" cy="707886"/>
          </a:xfrm>
          <a:prstGeom prst="rect">
            <a:avLst/>
          </a:prstGeom>
          <a:noFill/>
        </p:spPr>
        <p:txBody>
          <a:bodyPr wrap="none" rtlCol="0">
            <a:spAutoFit/>
          </a:bodyPr>
          <a:lstStyle/>
          <a:p>
            <a:r>
              <a:rPr lang="en-US" sz="4000" dirty="0" smtClean="0"/>
              <a:t>1. </a:t>
            </a:r>
            <a:r>
              <a:rPr lang="en-US" sz="4000" dirty="0" err="1" smtClean="0"/>
              <a:t>Cinco</a:t>
            </a:r>
            <a:r>
              <a:rPr lang="en-US" sz="4000" dirty="0" smtClean="0"/>
              <a:t> de Mayo</a:t>
            </a:r>
            <a:endParaRPr lang="en-US" sz="4000" dirty="0"/>
          </a:p>
        </p:txBody>
      </p:sp>
      <p:sp>
        <p:nvSpPr>
          <p:cNvPr id="18" name="TextBox 17"/>
          <p:cNvSpPr txBox="1"/>
          <p:nvPr/>
        </p:nvSpPr>
        <p:spPr>
          <a:xfrm>
            <a:off x="1295400" y="3330714"/>
            <a:ext cx="5633209" cy="707886"/>
          </a:xfrm>
          <a:prstGeom prst="rect">
            <a:avLst/>
          </a:prstGeom>
          <a:noFill/>
        </p:spPr>
        <p:txBody>
          <a:bodyPr wrap="none" rtlCol="0">
            <a:spAutoFit/>
          </a:bodyPr>
          <a:lstStyle/>
          <a:p>
            <a:r>
              <a:rPr lang="en-US" sz="4000" dirty="0" smtClean="0"/>
              <a:t>2. El </a:t>
            </a:r>
            <a:r>
              <a:rPr lang="en-US" sz="4000" dirty="0" err="1" smtClean="0"/>
              <a:t>Día</a:t>
            </a:r>
            <a:r>
              <a:rPr lang="en-US" sz="4000" dirty="0" smtClean="0"/>
              <a:t> de </a:t>
            </a:r>
            <a:r>
              <a:rPr lang="en-US" sz="4000" dirty="0" err="1" smtClean="0"/>
              <a:t>Independencia</a:t>
            </a:r>
            <a:endParaRPr lang="en-US" sz="4000" dirty="0"/>
          </a:p>
        </p:txBody>
      </p:sp>
      <p:sp>
        <p:nvSpPr>
          <p:cNvPr id="19" name="TextBox 18"/>
          <p:cNvSpPr txBox="1"/>
          <p:nvPr/>
        </p:nvSpPr>
        <p:spPr>
          <a:xfrm>
            <a:off x="1295400" y="3940314"/>
            <a:ext cx="4657622" cy="707886"/>
          </a:xfrm>
          <a:prstGeom prst="rect">
            <a:avLst/>
          </a:prstGeom>
          <a:noFill/>
        </p:spPr>
        <p:txBody>
          <a:bodyPr wrap="none" rtlCol="0">
            <a:spAutoFit/>
          </a:bodyPr>
          <a:lstStyle/>
          <a:p>
            <a:r>
              <a:rPr lang="en-US" sz="4000" dirty="0" smtClean="0"/>
              <a:t>3. </a:t>
            </a:r>
            <a:r>
              <a:rPr lang="en-US" sz="4000" dirty="0" err="1" smtClean="0"/>
              <a:t>Día</a:t>
            </a:r>
            <a:r>
              <a:rPr lang="en-US" sz="4000" dirty="0" smtClean="0"/>
              <a:t> de los </a:t>
            </a:r>
            <a:r>
              <a:rPr lang="en-US" sz="4000" dirty="0" err="1" smtClean="0"/>
              <a:t>Muertos</a:t>
            </a:r>
            <a:endParaRPr lang="en-US" sz="4000" dirty="0"/>
          </a:p>
        </p:txBody>
      </p:sp>
    </p:spTree>
    <p:extLst>
      <p:ext uri="{BB962C8B-B14F-4D97-AF65-F5344CB8AC3E}">
        <p14:creationId xmlns:p14="http://schemas.microsoft.com/office/powerpoint/2010/main" xmlns="" val="14929909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par>
                          <p:cTn id="9" fill="hold">
                            <p:stCondLst>
                              <p:cond delay="0"/>
                            </p:stCondLst>
                            <p:childTnLst>
                              <p:par>
                                <p:cTn id="10" presetID="2" presetClass="exit" presetSubtype="4" fill="hold" grpId="2" nodeType="afterEffect">
                                  <p:stCondLst>
                                    <p:cond delay="100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par>
                          <p:cTn id="14" fill="hold">
                            <p:stCondLst>
                              <p:cond delay="1500"/>
                            </p:stCondLst>
                            <p:childTnLst>
                              <p:par>
                                <p:cTn id="15" presetID="2" presetClass="exit" presetSubtype="4" fill="hold" nodeType="afterEffect">
                                  <p:stCondLst>
                                    <p:cond delay="0"/>
                                  </p:stCondLst>
                                  <p:childTnLst>
                                    <p:anim calcmode="lin" valueType="num">
                                      <p:cBhvr additive="base">
                                        <p:cTn id="16" dur="500"/>
                                        <p:tgtEl>
                                          <p:spTgt spid="3078"/>
                                        </p:tgtEl>
                                        <p:attrNameLst>
                                          <p:attrName>ppt_x</p:attrName>
                                        </p:attrNameLst>
                                      </p:cBhvr>
                                      <p:tavLst>
                                        <p:tav tm="0">
                                          <p:val>
                                            <p:strVal val="ppt_x"/>
                                          </p:val>
                                        </p:tav>
                                        <p:tav tm="100000">
                                          <p:val>
                                            <p:strVal val="ppt_x"/>
                                          </p:val>
                                        </p:tav>
                                      </p:tavLst>
                                    </p:anim>
                                    <p:anim calcmode="lin" valueType="num">
                                      <p:cBhvr additive="base">
                                        <p:cTn id="17" dur="500"/>
                                        <p:tgtEl>
                                          <p:spTgt spid="3078"/>
                                        </p:tgtEl>
                                        <p:attrNameLst>
                                          <p:attrName>ppt_y</p:attrName>
                                        </p:attrNameLst>
                                      </p:cBhvr>
                                      <p:tavLst>
                                        <p:tav tm="0">
                                          <p:val>
                                            <p:strVal val="ppt_y"/>
                                          </p:val>
                                        </p:tav>
                                        <p:tav tm="100000">
                                          <p:val>
                                            <p:strVal val="1+ppt_h/2"/>
                                          </p:val>
                                        </p:tav>
                                      </p:tavLst>
                                    </p:anim>
                                    <p:set>
                                      <p:cBhvr>
                                        <p:cTn id="18"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childTnLst>
                                </p:cTn>
                              </p:par>
                            </p:childTnLst>
                          </p:cTn>
                        </p:par>
                        <p:par>
                          <p:cTn id="26" fill="hold">
                            <p:stCondLst>
                              <p:cond delay="0"/>
                            </p:stCondLst>
                            <p:childTnLst>
                              <p:par>
                                <p:cTn id="27" presetID="2" presetClass="exit" presetSubtype="4" fill="hold" grpId="3" nodeType="afterEffect">
                                  <p:stCondLst>
                                    <p:cond delay="100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1500"/>
                            </p:stCondLst>
                            <p:childTnLst>
                              <p:par>
                                <p:cTn id="32" presetID="2" presetClass="exit" presetSubtype="4" fill="hold" nodeType="afterEffect">
                                  <p:stCondLst>
                                    <p:cond delay="0"/>
                                  </p:stCondLst>
                                  <p:childTnLst>
                                    <p:anim calcmode="lin" valueType="num">
                                      <p:cBhvr additive="base">
                                        <p:cTn id="33" dur="500"/>
                                        <p:tgtEl>
                                          <p:spTgt spid="3078"/>
                                        </p:tgtEl>
                                        <p:attrNameLst>
                                          <p:attrName>ppt_x</p:attrName>
                                        </p:attrNameLst>
                                      </p:cBhvr>
                                      <p:tavLst>
                                        <p:tav tm="0">
                                          <p:val>
                                            <p:strVal val="ppt_x"/>
                                          </p:val>
                                        </p:tav>
                                        <p:tav tm="100000">
                                          <p:val>
                                            <p:strVal val="ppt_x"/>
                                          </p:val>
                                        </p:tav>
                                      </p:tavLst>
                                    </p:anim>
                                    <p:anim calcmode="lin" valueType="num">
                                      <p:cBhvr additive="base">
                                        <p:cTn id="34" dur="500"/>
                                        <p:tgtEl>
                                          <p:spTgt spid="3078"/>
                                        </p:tgtEl>
                                        <p:attrNameLst>
                                          <p:attrName>ppt_y</p:attrName>
                                        </p:attrNameLst>
                                      </p:cBhvr>
                                      <p:tavLst>
                                        <p:tav tm="0">
                                          <p:val>
                                            <p:strVal val="ppt_y"/>
                                          </p:val>
                                        </p:tav>
                                        <p:tav tm="100000">
                                          <p:val>
                                            <p:strVal val="1+ppt_h/2"/>
                                          </p:val>
                                        </p:tav>
                                      </p:tavLst>
                                    </p:anim>
                                    <p:set>
                                      <p:cBhvr>
                                        <p:cTn id="35"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13" grpId="0"/>
      <p:bldP spid="14" grpId="0"/>
      <p:bldP spid="14" grpId="1"/>
      <p:bldP spid="14" grpId="2"/>
      <p:bldP spid="14" grpId="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Bibliografía</a:t>
            </a:r>
            <a:endParaRPr lang="es-ES" dirty="0"/>
          </a:p>
        </p:txBody>
      </p:sp>
      <p:sp>
        <p:nvSpPr>
          <p:cNvPr id="3" name="Content Placeholder 2"/>
          <p:cNvSpPr>
            <a:spLocks noGrp="1"/>
          </p:cNvSpPr>
          <p:nvPr>
            <p:ph idx="1"/>
          </p:nvPr>
        </p:nvSpPr>
        <p:spPr/>
        <p:txBody>
          <a:bodyPr/>
          <a:lstStyle/>
          <a:p>
            <a:r>
              <a:rPr lang="en-US" dirty="0"/>
              <a:t>http://enmexico.about.com/od/Cultura-en-movimiento/tp/Cinco-Formas-De-Celebrar-A-La-Muerte.htm</a:t>
            </a:r>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951987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Fuentes (Para los imágenes)</a:t>
            </a:r>
            <a:endParaRPr lang="es-E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a:t>
            </a:r>
            <a:r>
              <a:rPr lang="en-US" dirty="0" smtClean="0">
                <a:hlinkClick r:id="rId2"/>
              </a:rPr>
              <a:t>theothersideofthetortilla.com/wp-content/uploads/2011/11/dia-de-los-muertos-altar-20101.png</a:t>
            </a:r>
            <a:endParaRPr lang="en-US" dirty="0" smtClean="0"/>
          </a:p>
          <a:p>
            <a:r>
              <a:rPr lang="en-US" dirty="0">
                <a:hlinkClick r:id="rId3"/>
              </a:rPr>
              <a:t>http://</a:t>
            </a:r>
            <a:r>
              <a:rPr lang="en-US" dirty="0" smtClean="0">
                <a:hlinkClick r:id="rId3"/>
              </a:rPr>
              <a:t>i.huffpost.com/gen/1126891/thumbs/r-DISNEY-DIA-DE-LOS-MUERTOS-large570.jpg?11</a:t>
            </a:r>
            <a:endParaRPr lang="en-US" dirty="0" smtClean="0"/>
          </a:p>
          <a:p>
            <a:r>
              <a:rPr lang="en-US" dirty="0">
                <a:hlinkClick r:id="rId4"/>
              </a:rPr>
              <a:t>http://</a:t>
            </a:r>
            <a:r>
              <a:rPr lang="en-US" dirty="0" smtClean="0">
                <a:hlinkClick r:id="rId4"/>
              </a:rPr>
              <a:t>imagecache6.allposters.com/LRG/27/2729/5RKND00Z.jpg</a:t>
            </a:r>
            <a:endParaRPr lang="en-US" dirty="0" smtClean="0"/>
          </a:p>
          <a:p>
            <a:r>
              <a:rPr lang="en-US" dirty="0">
                <a:hlinkClick r:id="rId5"/>
              </a:rPr>
              <a:t>http://0.tqn.com/d/enmexico/1/0/_/1/-/-/</a:t>
            </a:r>
            <a:r>
              <a:rPr lang="en-US" dirty="0" smtClean="0">
                <a:hlinkClick r:id="rId5"/>
              </a:rPr>
              <a:t>catrina.jpg</a:t>
            </a:r>
            <a:endParaRPr lang="en-US" dirty="0" smtClean="0"/>
          </a:p>
          <a:p>
            <a:r>
              <a:rPr lang="en-US" dirty="0">
                <a:hlinkClick r:id="rId6"/>
              </a:rPr>
              <a:t>http://0.tqn.com/d/enmexico/1/0/Y/1/-/-/</a:t>
            </a:r>
            <a:r>
              <a:rPr lang="en-US" dirty="0" smtClean="0">
                <a:hlinkClick r:id="rId6"/>
              </a:rPr>
              <a:t>P1040637.JPG</a:t>
            </a:r>
            <a:endParaRPr lang="en-US" dirty="0" smtClean="0"/>
          </a:p>
          <a:p>
            <a:r>
              <a:rPr lang="en-US" dirty="0">
                <a:hlinkClick r:id="rId7"/>
              </a:rPr>
              <a:t>http://</a:t>
            </a:r>
            <a:r>
              <a:rPr lang="en-US" dirty="0" smtClean="0">
                <a:hlinkClick r:id="rId7"/>
              </a:rPr>
              <a:t>www.balboapark.org/sites/default/files/02_lagema/6a012875ba0a04970c01348886157a970c-320wi</a:t>
            </a:r>
            <a:r>
              <a:rPr lang="en-US" dirty="0" smtClean="0"/>
              <a:t> </a:t>
            </a:r>
            <a:endParaRPr lang="en-US" dirty="0"/>
          </a:p>
        </p:txBody>
      </p:sp>
      <p:sp>
        <p:nvSpPr>
          <p:cNvPr id="4" name="Action Button: Home 3">
            <a:hlinkClick r:id="rId8" action="ppaction://hlinksldjump" highlightClick="1"/>
          </p:cNvPr>
          <p:cNvSpPr/>
          <p:nvPr/>
        </p:nvSpPr>
        <p:spPr>
          <a:xfrm>
            <a:off x="8253984" y="6120384"/>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endshow" highlightClick="1"/>
          </p:cNvPr>
          <p:cNvSpPr/>
          <p:nvPr/>
        </p:nvSpPr>
        <p:spPr>
          <a:xfrm>
            <a:off x="7369629" y="6248400"/>
            <a:ext cx="783771" cy="521208"/>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t>
            </a:r>
            <a:endParaRPr lang="en-US" dirty="0"/>
          </a:p>
        </p:txBody>
      </p:sp>
    </p:spTree>
    <p:extLst>
      <p:ext uri="{BB962C8B-B14F-4D97-AF65-F5344CB8AC3E}">
        <p14:creationId xmlns:p14="http://schemas.microsoft.com/office/powerpoint/2010/main" xmlns="" val="23335711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ĺndice</a:t>
            </a:r>
            <a:endParaRPr lang="en-US" dirty="0"/>
          </a:p>
        </p:txBody>
      </p:sp>
      <p:sp>
        <p:nvSpPr>
          <p:cNvPr id="3" name="Content Placeholder 2"/>
          <p:cNvSpPr>
            <a:spLocks noGrp="1"/>
          </p:cNvSpPr>
          <p:nvPr>
            <p:ph idx="1"/>
          </p:nvPr>
        </p:nvSpPr>
        <p:spPr/>
        <p:txBody>
          <a:bodyPr/>
          <a:lstStyle/>
          <a:p>
            <a:r>
              <a:rPr lang="es-ES" dirty="0" smtClean="0">
                <a:hlinkClick r:id="rId2" action="ppaction://hlinksldjump"/>
              </a:rPr>
              <a:t>Metas</a:t>
            </a:r>
            <a:endParaRPr lang="es-ES" dirty="0" smtClean="0"/>
          </a:p>
          <a:p>
            <a:r>
              <a:rPr lang="es-ES" dirty="0">
                <a:hlinkClick r:id="rId3" action="ppaction://hlinksldjump"/>
              </a:rPr>
              <a:t>El </a:t>
            </a:r>
            <a:r>
              <a:rPr lang="es-ES" dirty="0" smtClean="0">
                <a:hlinkClick r:id="rId3" action="ppaction://hlinksldjump"/>
              </a:rPr>
              <a:t>Vocabulario</a:t>
            </a:r>
            <a:endParaRPr lang="es-ES" dirty="0" smtClean="0">
              <a:hlinkClick r:id="rId4" action="ppaction://hlinksldjump"/>
            </a:endParaRPr>
          </a:p>
          <a:p>
            <a:r>
              <a:rPr lang="es-ES" dirty="0" smtClean="0">
                <a:hlinkClick r:id="rId4" action="ppaction://hlinksldjump"/>
              </a:rPr>
              <a:t>Historia y Costumbres</a:t>
            </a:r>
            <a:endParaRPr lang="es-ES" dirty="0" smtClean="0"/>
          </a:p>
          <a:p>
            <a:r>
              <a:rPr lang="en-US" dirty="0" smtClean="0">
                <a:hlinkClick r:id="rId5" action="ppaction://hlinksldjump"/>
              </a:rPr>
              <a:t>¡</a:t>
            </a:r>
            <a:r>
              <a:rPr lang="es-ES" dirty="0" smtClean="0">
                <a:hlinkClick r:id="rId5" action="ppaction://hlinksldjump"/>
              </a:rPr>
              <a:t>A practicar!</a:t>
            </a:r>
            <a:endParaRPr lang="es-ES" dirty="0" smtClean="0"/>
          </a:p>
          <a:p>
            <a:r>
              <a:rPr lang="es-ES" dirty="0" smtClean="0">
                <a:hlinkClick r:id="rId6" action="ppaction://hlinksldjump"/>
              </a:rPr>
              <a:t>Bibliografía</a:t>
            </a:r>
            <a:endParaRPr lang="es-ES" dirty="0" smtClean="0"/>
          </a:p>
          <a:p>
            <a:r>
              <a:rPr lang="es-ES" dirty="0" smtClean="0">
                <a:hlinkClick r:id="rId7" action="ppaction://hlinksldjump"/>
              </a:rPr>
              <a:t>Fuentes</a:t>
            </a:r>
            <a:r>
              <a:rPr lang="es-ES" dirty="0" smtClean="0"/>
              <a:t> (Para los imágenes)</a:t>
            </a:r>
          </a:p>
        </p:txBody>
      </p:sp>
      <p:sp>
        <p:nvSpPr>
          <p:cNvPr id="4" name="Action Button: Back or Previous 3">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endshow" highlightClick="1"/>
          </p:cNvPr>
          <p:cNvSpPr/>
          <p:nvPr/>
        </p:nvSpPr>
        <p:spPr>
          <a:xfrm>
            <a:off x="8103190" y="6248400"/>
            <a:ext cx="783771" cy="521208"/>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a:t>
            </a:r>
            <a:endParaRPr lang="en-US" dirty="0"/>
          </a:p>
        </p:txBody>
      </p:sp>
      <p:sp>
        <p:nvSpPr>
          <p:cNvPr id="10" name="Content Placeholder 9"/>
          <p:cNvSpPr>
            <a:spLocks noGrp="1"/>
          </p:cNvSpPr>
          <p:nvPr>
            <p:ph idx="1"/>
          </p:nvPr>
        </p:nvSpPr>
        <p:spPr/>
        <p:txBody>
          <a:bodyPr/>
          <a:lstStyle/>
          <a:p>
            <a:r>
              <a:rPr lang="en-US" dirty="0" smtClean="0"/>
              <a:t>SWBAT use intermediate vocabulary to describe el </a:t>
            </a:r>
            <a:r>
              <a:rPr lang="en-US" dirty="0" err="1" smtClean="0"/>
              <a:t>Día</a:t>
            </a:r>
            <a:r>
              <a:rPr lang="en-US" dirty="0" smtClean="0"/>
              <a:t> de los </a:t>
            </a:r>
            <a:r>
              <a:rPr lang="en-US" dirty="0" err="1" smtClean="0"/>
              <a:t>Muertos</a:t>
            </a:r>
            <a:r>
              <a:rPr lang="en-US" dirty="0" smtClean="0"/>
              <a:t>.</a:t>
            </a:r>
          </a:p>
          <a:p>
            <a:r>
              <a:rPr lang="en-US" dirty="0" smtClean="0"/>
              <a:t>SWBAT read and understand excerpts from an article written about el </a:t>
            </a:r>
            <a:r>
              <a:rPr lang="en-US" dirty="0" err="1" smtClean="0"/>
              <a:t>Día</a:t>
            </a:r>
            <a:r>
              <a:rPr lang="en-US" dirty="0" smtClean="0"/>
              <a:t> de los </a:t>
            </a:r>
            <a:r>
              <a:rPr lang="en-US" dirty="0" err="1" smtClean="0"/>
              <a:t>Muertos</a:t>
            </a:r>
            <a:r>
              <a:rPr lang="en-US" dirty="0" smtClean="0"/>
              <a:t>.</a:t>
            </a:r>
          </a:p>
          <a:p>
            <a:r>
              <a:rPr lang="en-US" dirty="0" smtClean="0"/>
              <a:t>SWBAT answer simple questions about el </a:t>
            </a:r>
            <a:r>
              <a:rPr lang="en-US" dirty="0" err="1" smtClean="0"/>
              <a:t>Día</a:t>
            </a:r>
            <a:r>
              <a:rPr lang="en-US" dirty="0" smtClean="0"/>
              <a:t> de los </a:t>
            </a:r>
            <a:r>
              <a:rPr lang="en-US" dirty="0" err="1" smtClean="0"/>
              <a:t>Muertos</a:t>
            </a:r>
            <a:r>
              <a:rPr lang="en-US" dirty="0" smtClean="0"/>
              <a:t>, using the article excerpts as a reference.</a:t>
            </a:r>
          </a:p>
          <a:p>
            <a:endParaRPr lang="en-US" dirty="0"/>
          </a:p>
        </p:txBody>
      </p:sp>
      <p:sp>
        <p:nvSpPr>
          <p:cNvPr id="12" name="Action Button: Home 11">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Vocabulario</a:t>
            </a:r>
            <a:endParaRPr lang="en-US" dirty="0"/>
          </a:p>
        </p:txBody>
      </p:sp>
      <p:sp>
        <p:nvSpPr>
          <p:cNvPr id="3" name="Content Placeholder 2"/>
          <p:cNvSpPr>
            <a:spLocks noGrp="1"/>
          </p:cNvSpPr>
          <p:nvPr>
            <p:ph sz="half" idx="1"/>
          </p:nvPr>
        </p:nvSpPr>
        <p:spPr>
          <a:xfrm>
            <a:off x="1435608" y="1524000"/>
            <a:ext cx="3288792" cy="4663440"/>
          </a:xfrm>
        </p:spPr>
        <p:txBody>
          <a:bodyPr>
            <a:normAutofit lnSpcReduction="10000"/>
          </a:bodyPr>
          <a:lstStyle/>
          <a:p>
            <a:pPr marL="596646" indent="-514350">
              <a:buFont typeface="+mj-lt"/>
              <a:buAutoNum type="arabicPeriod"/>
            </a:pPr>
            <a:r>
              <a:rPr lang="en-US" dirty="0" smtClean="0"/>
              <a:t>La </a:t>
            </a:r>
            <a:r>
              <a:rPr lang="en-US" dirty="0" err="1"/>
              <a:t>o</a:t>
            </a:r>
            <a:r>
              <a:rPr lang="en-US" dirty="0" err="1" smtClean="0"/>
              <a:t>frenda</a:t>
            </a:r>
            <a:endParaRPr lang="en-US" dirty="0" smtClean="0"/>
          </a:p>
          <a:p>
            <a:pPr marL="596646" indent="-514350">
              <a:buFont typeface="+mj-lt"/>
              <a:buAutoNum type="arabicPeriod"/>
            </a:pPr>
            <a:r>
              <a:rPr lang="en-US" dirty="0" smtClean="0"/>
              <a:t>El pan de </a:t>
            </a:r>
            <a:r>
              <a:rPr lang="en-US" dirty="0" err="1" smtClean="0"/>
              <a:t>muerto</a:t>
            </a:r>
            <a:endParaRPr lang="en-US" dirty="0" smtClean="0"/>
          </a:p>
          <a:p>
            <a:pPr marL="596646" indent="-514350">
              <a:buFont typeface="+mj-lt"/>
              <a:buAutoNum type="arabicPeriod"/>
            </a:pPr>
            <a:r>
              <a:rPr lang="en-US" dirty="0" smtClean="0"/>
              <a:t>La </a:t>
            </a:r>
            <a:r>
              <a:rPr lang="en-US" dirty="0" err="1" smtClean="0"/>
              <a:t>calaverita</a:t>
            </a:r>
            <a:r>
              <a:rPr lang="en-US" dirty="0" smtClean="0"/>
              <a:t> de </a:t>
            </a:r>
            <a:r>
              <a:rPr lang="en-US" dirty="0" err="1" smtClean="0"/>
              <a:t>dulce</a:t>
            </a:r>
            <a:endParaRPr lang="en-US" dirty="0" smtClean="0"/>
          </a:p>
          <a:p>
            <a:pPr marL="596646" indent="-514350">
              <a:buFont typeface="+mj-lt"/>
              <a:buAutoNum type="arabicPeriod"/>
            </a:pPr>
            <a:r>
              <a:rPr lang="en-US" dirty="0" smtClean="0"/>
              <a:t>Los </a:t>
            </a:r>
            <a:r>
              <a:rPr lang="en-US" dirty="0" err="1" smtClean="0"/>
              <a:t>angelitos</a:t>
            </a:r>
            <a:endParaRPr lang="en-US" dirty="0" smtClean="0"/>
          </a:p>
          <a:p>
            <a:pPr marL="596646" indent="-514350">
              <a:buFont typeface="+mj-lt"/>
              <a:buAutoNum type="arabicPeriod"/>
            </a:pPr>
            <a:r>
              <a:rPr lang="en-US" dirty="0" smtClean="0"/>
              <a:t>La </a:t>
            </a:r>
            <a:r>
              <a:rPr lang="en-US" dirty="0" err="1" smtClean="0"/>
              <a:t>Catrina</a:t>
            </a:r>
            <a:endParaRPr lang="en-US" dirty="0" smtClean="0"/>
          </a:p>
          <a:p>
            <a:pPr marL="596646" indent="-514350">
              <a:buFont typeface="+mj-lt"/>
              <a:buAutoNum type="arabicPeriod"/>
            </a:pPr>
            <a:r>
              <a:rPr lang="en-US" dirty="0" smtClean="0"/>
              <a:t>El altar</a:t>
            </a:r>
          </a:p>
          <a:p>
            <a:pPr marL="596646" indent="-514350">
              <a:buFont typeface="+mj-lt"/>
              <a:buAutoNum type="arabicPeriod"/>
            </a:pPr>
            <a:r>
              <a:rPr lang="en-US" dirty="0" smtClean="0"/>
              <a:t>El </a:t>
            </a:r>
            <a:r>
              <a:rPr lang="en-US" dirty="0" err="1" smtClean="0"/>
              <a:t>cementerio</a:t>
            </a:r>
            <a:endParaRPr lang="en-US" dirty="0" smtClean="0"/>
          </a:p>
          <a:p>
            <a:pPr marL="596646" indent="-514350">
              <a:buFont typeface="+mj-lt"/>
              <a:buAutoNum type="arabicPeriod"/>
            </a:pPr>
            <a:r>
              <a:rPr lang="en-US" dirty="0" smtClean="0"/>
              <a:t>Las </a:t>
            </a:r>
            <a:r>
              <a:rPr lang="en-US" dirty="0" err="1" smtClean="0"/>
              <a:t>velas</a:t>
            </a:r>
            <a:endParaRPr lang="en-US" dirty="0" smtClean="0"/>
          </a:p>
          <a:p>
            <a:pPr marL="596646" indent="-514350">
              <a:buFont typeface="+mj-lt"/>
              <a:buAutoNum type="arabicPeriod"/>
            </a:pPr>
            <a:r>
              <a:rPr lang="en-US" dirty="0" smtClean="0"/>
              <a:t>El alma</a:t>
            </a:r>
            <a:endParaRPr lang="en-US" dirty="0"/>
          </a:p>
        </p:txBody>
      </p:sp>
      <p:sp>
        <p:nvSpPr>
          <p:cNvPr id="5" name="Action Button: Sound 4">
            <a:hlinkClick r:id="" action="ppaction://noaction" highlightClick="1">
              <a:snd r:embed="rId2" name="La Ofrenda.wav"/>
            </a:hlinkClick>
          </p:cNvPr>
          <p:cNvSpPr/>
          <p:nvPr/>
        </p:nvSpPr>
        <p:spPr>
          <a:xfrm>
            <a:off x="1066800" y="16002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Sound 5">
            <a:hlinkClick r:id="" action="ppaction://noaction" highlightClick="1">
              <a:snd r:embed="rId3" name="El Pan De Muerto.wav"/>
            </a:hlinkClick>
          </p:cNvPr>
          <p:cNvSpPr/>
          <p:nvPr/>
        </p:nvSpPr>
        <p:spPr>
          <a:xfrm>
            <a:off x="1066800" y="20574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Sound 6">
            <a:hlinkClick r:id="" action="ppaction://noaction" highlightClick="1">
              <a:snd r:embed="rId4" name="La Calaverita de Dulce.wav"/>
            </a:hlinkClick>
          </p:cNvPr>
          <p:cNvSpPr/>
          <p:nvPr/>
        </p:nvSpPr>
        <p:spPr>
          <a:xfrm>
            <a:off x="1066800" y="25146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Sound 7">
            <a:hlinkClick r:id="" action="ppaction://noaction" highlightClick="1">
              <a:snd r:embed="rId5" name="Los Angelitos.wav"/>
            </a:hlinkClick>
          </p:cNvPr>
          <p:cNvSpPr/>
          <p:nvPr/>
        </p:nvSpPr>
        <p:spPr>
          <a:xfrm>
            <a:off x="1066800" y="34290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Sound 8">
            <a:hlinkClick r:id="" action="ppaction://noaction" highlightClick="1">
              <a:snd r:embed="rId6" name="La Catrina.wav"/>
            </a:hlinkClick>
          </p:cNvPr>
          <p:cNvSpPr/>
          <p:nvPr/>
        </p:nvSpPr>
        <p:spPr>
          <a:xfrm>
            <a:off x="1066800" y="38862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Sound 9">
            <a:hlinkClick r:id="" action="ppaction://noaction" highlightClick="1">
              <a:snd r:embed="rId7" name="El Altar.wav"/>
            </a:hlinkClick>
          </p:cNvPr>
          <p:cNvSpPr/>
          <p:nvPr/>
        </p:nvSpPr>
        <p:spPr>
          <a:xfrm>
            <a:off x="1066800" y="43434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Sound 10">
            <a:hlinkClick r:id="" action="ppaction://noaction" highlightClick="1">
              <a:snd r:embed="rId8" name="El cementerio.wav"/>
            </a:hlinkClick>
          </p:cNvPr>
          <p:cNvSpPr/>
          <p:nvPr/>
        </p:nvSpPr>
        <p:spPr>
          <a:xfrm>
            <a:off x="1059873" y="48006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Sound 11">
            <a:hlinkClick r:id="" action="ppaction://noaction" highlightClick="1">
              <a:snd r:embed="rId9" name="Las Velas.wav"/>
            </a:hlinkClick>
          </p:cNvPr>
          <p:cNvSpPr/>
          <p:nvPr/>
        </p:nvSpPr>
        <p:spPr>
          <a:xfrm>
            <a:off x="1059873" y="52578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Sound 12">
            <a:hlinkClick r:id="" action="ppaction://noaction" highlightClick="1">
              <a:snd r:embed="rId10" name="El Alma.wav"/>
            </a:hlinkClick>
          </p:cNvPr>
          <p:cNvSpPr/>
          <p:nvPr/>
        </p:nvSpPr>
        <p:spPr>
          <a:xfrm>
            <a:off x="1059873" y="5715000"/>
            <a:ext cx="457200" cy="304800"/>
          </a:xfrm>
          <a:prstGeom prst="actionButtonSound">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0" y="1524000"/>
            <a:ext cx="1752600" cy="461665"/>
          </a:xfrm>
          <a:prstGeom prst="rect">
            <a:avLst/>
          </a:prstGeom>
          <a:noFill/>
        </p:spPr>
        <p:txBody>
          <a:bodyPr wrap="square" rtlCol="0">
            <a:spAutoFit/>
          </a:bodyPr>
          <a:lstStyle/>
          <a:p>
            <a:r>
              <a:rPr lang="en-US" sz="2400" dirty="0" smtClean="0"/>
              <a:t>1. Offering</a:t>
            </a:r>
            <a:endParaRPr lang="en-US" sz="2400" dirty="0"/>
          </a:p>
        </p:txBody>
      </p:sp>
      <p:sp>
        <p:nvSpPr>
          <p:cNvPr id="18" name="TextBox 17"/>
          <p:cNvSpPr txBox="1"/>
          <p:nvPr/>
        </p:nvSpPr>
        <p:spPr>
          <a:xfrm>
            <a:off x="5943600" y="2052935"/>
            <a:ext cx="3200400" cy="461665"/>
          </a:xfrm>
          <a:prstGeom prst="rect">
            <a:avLst/>
          </a:prstGeom>
          <a:noFill/>
        </p:spPr>
        <p:txBody>
          <a:bodyPr wrap="square" rtlCol="0">
            <a:spAutoFit/>
          </a:bodyPr>
          <a:lstStyle/>
          <a:p>
            <a:r>
              <a:rPr lang="en-US" sz="2400" dirty="0" smtClean="0"/>
              <a:t>2. Bread of the Dead</a:t>
            </a:r>
            <a:endParaRPr lang="en-US" sz="2400" dirty="0"/>
          </a:p>
        </p:txBody>
      </p:sp>
      <p:sp>
        <p:nvSpPr>
          <p:cNvPr id="19" name="TextBox 18"/>
          <p:cNvSpPr txBox="1"/>
          <p:nvPr/>
        </p:nvSpPr>
        <p:spPr>
          <a:xfrm>
            <a:off x="5943600" y="2438400"/>
            <a:ext cx="3200400" cy="461665"/>
          </a:xfrm>
          <a:prstGeom prst="rect">
            <a:avLst/>
          </a:prstGeom>
          <a:noFill/>
        </p:spPr>
        <p:txBody>
          <a:bodyPr wrap="square" rtlCol="0">
            <a:spAutoFit/>
          </a:bodyPr>
          <a:lstStyle/>
          <a:p>
            <a:r>
              <a:rPr lang="en-US" sz="2400" dirty="0" smtClean="0"/>
              <a:t>3. Candy skull</a:t>
            </a:r>
            <a:endParaRPr lang="en-US" sz="2400" dirty="0"/>
          </a:p>
        </p:txBody>
      </p:sp>
      <p:sp>
        <p:nvSpPr>
          <p:cNvPr id="20" name="TextBox 19"/>
          <p:cNvSpPr txBox="1"/>
          <p:nvPr/>
        </p:nvSpPr>
        <p:spPr>
          <a:xfrm>
            <a:off x="5943600" y="3048000"/>
            <a:ext cx="3048000" cy="707886"/>
          </a:xfrm>
          <a:prstGeom prst="rect">
            <a:avLst/>
          </a:prstGeom>
          <a:noFill/>
        </p:spPr>
        <p:txBody>
          <a:bodyPr wrap="square" rtlCol="0">
            <a:spAutoFit/>
          </a:bodyPr>
          <a:lstStyle/>
          <a:p>
            <a:r>
              <a:rPr lang="en-US" sz="2400" dirty="0" smtClean="0"/>
              <a:t>4. </a:t>
            </a:r>
            <a:r>
              <a:rPr lang="en-US" sz="1600" dirty="0" smtClean="0"/>
              <a:t>“Little Angels,” children who have died</a:t>
            </a:r>
            <a:endParaRPr lang="en-US" sz="1600" dirty="0"/>
          </a:p>
        </p:txBody>
      </p:sp>
      <p:sp>
        <p:nvSpPr>
          <p:cNvPr id="21" name="TextBox 20"/>
          <p:cNvSpPr txBox="1"/>
          <p:nvPr/>
        </p:nvSpPr>
        <p:spPr>
          <a:xfrm>
            <a:off x="5943600" y="3711714"/>
            <a:ext cx="3048000" cy="707886"/>
          </a:xfrm>
          <a:prstGeom prst="rect">
            <a:avLst/>
          </a:prstGeom>
          <a:noFill/>
        </p:spPr>
        <p:txBody>
          <a:bodyPr wrap="square" rtlCol="0">
            <a:spAutoFit/>
          </a:bodyPr>
          <a:lstStyle/>
          <a:p>
            <a:r>
              <a:rPr lang="en-US" sz="2400" dirty="0"/>
              <a:t>5</a:t>
            </a:r>
            <a:r>
              <a:rPr lang="en-US" sz="2400" dirty="0" smtClean="0"/>
              <a:t>. </a:t>
            </a:r>
            <a:r>
              <a:rPr lang="en-US" sz="1600" dirty="0" smtClean="0"/>
              <a:t>A female skeleton dressed as an upper-class woman</a:t>
            </a:r>
            <a:endParaRPr lang="en-US" sz="1600" dirty="0"/>
          </a:p>
        </p:txBody>
      </p:sp>
      <p:sp>
        <p:nvSpPr>
          <p:cNvPr id="22" name="TextBox 21"/>
          <p:cNvSpPr txBox="1"/>
          <p:nvPr/>
        </p:nvSpPr>
        <p:spPr>
          <a:xfrm>
            <a:off x="5943600" y="4338935"/>
            <a:ext cx="3200400" cy="461665"/>
          </a:xfrm>
          <a:prstGeom prst="rect">
            <a:avLst/>
          </a:prstGeom>
          <a:noFill/>
        </p:spPr>
        <p:txBody>
          <a:bodyPr wrap="square" rtlCol="0">
            <a:spAutoFit/>
          </a:bodyPr>
          <a:lstStyle/>
          <a:p>
            <a:r>
              <a:rPr lang="en-US" sz="2400" dirty="0"/>
              <a:t>6</a:t>
            </a:r>
            <a:r>
              <a:rPr lang="en-US" sz="2400" dirty="0" smtClean="0"/>
              <a:t>. Altar</a:t>
            </a:r>
            <a:endParaRPr lang="en-US" sz="2400" dirty="0"/>
          </a:p>
        </p:txBody>
      </p:sp>
      <p:sp>
        <p:nvSpPr>
          <p:cNvPr id="23" name="TextBox 22"/>
          <p:cNvSpPr txBox="1"/>
          <p:nvPr/>
        </p:nvSpPr>
        <p:spPr>
          <a:xfrm>
            <a:off x="5943600" y="4719935"/>
            <a:ext cx="3200400" cy="461665"/>
          </a:xfrm>
          <a:prstGeom prst="rect">
            <a:avLst/>
          </a:prstGeom>
          <a:noFill/>
        </p:spPr>
        <p:txBody>
          <a:bodyPr wrap="square" rtlCol="0">
            <a:spAutoFit/>
          </a:bodyPr>
          <a:lstStyle/>
          <a:p>
            <a:r>
              <a:rPr lang="en-US" sz="2400" dirty="0" smtClean="0"/>
              <a:t>7. Cemetery</a:t>
            </a:r>
            <a:endParaRPr lang="en-US" sz="2400" dirty="0"/>
          </a:p>
        </p:txBody>
      </p:sp>
      <p:sp>
        <p:nvSpPr>
          <p:cNvPr id="24" name="TextBox 23"/>
          <p:cNvSpPr txBox="1"/>
          <p:nvPr/>
        </p:nvSpPr>
        <p:spPr>
          <a:xfrm>
            <a:off x="5943600" y="5177135"/>
            <a:ext cx="3200400" cy="461665"/>
          </a:xfrm>
          <a:prstGeom prst="rect">
            <a:avLst/>
          </a:prstGeom>
          <a:noFill/>
        </p:spPr>
        <p:txBody>
          <a:bodyPr wrap="square" rtlCol="0">
            <a:spAutoFit/>
          </a:bodyPr>
          <a:lstStyle/>
          <a:p>
            <a:r>
              <a:rPr lang="en-US" sz="2400" dirty="0" smtClean="0"/>
              <a:t>8. Candles</a:t>
            </a:r>
            <a:endParaRPr lang="en-US" sz="2400" dirty="0"/>
          </a:p>
        </p:txBody>
      </p:sp>
      <p:sp>
        <p:nvSpPr>
          <p:cNvPr id="25" name="TextBox 24"/>
          <p:cNvSpPr txBox="1"/>
          <p:nvPr/>
        </p:nvSpPr>
        <p:spPr>
          <a:xfrm>
            <a:off x="5943600" y="5634335"/>
            <a:ext cx="3200400" cy="461665"/>
          </a:xfrm>
          <a:prstGeom prst="rect">
            <a:avLst/>
          </a:prstGeom>
          <a:noFill/>
        </p:spPr>
        <p:txBody>
          <a:bodyPr wrap="square" rtlCol="0">
            <a:spAutoFit/>
          </a:bodyPr>
          <a:lstStyle/>
          <a:p>
            <a:r>
              <a:rPr lang="en-US" sz="2400" dirty="0"/>
              <a:t>9</a:t>
            </a:r>
            <a:r>
              <a:rPr lang="en-US" sz="2400" dirty="0" smtClean="0"/>
              <a:t>. Soul</a:t>
            </a:r>
            <a:endParaRPr lang="en-US" sz="2400" dirty="0"/>
          </a:p>
        </p:txBody>
      </p:sp>
      <p:sp>
        <p:nvSpPr>
          <p:cNvPr id="36" name="Action Button: Help 35">
            <a:hlinkClick r:id="" action="ppaction://noaction" highlightClick="1"/>
          </p:cNvPr>
          <p:cNvSpPr/>
          <p:nvPr/>
        </p:nvSpPr>
        <p:spPr>
          <a:xfrm>
            <a:off x="4758962" y="1659581"/>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Help 36">
            <a:hlinkClick r:id="" action="ppaction://noaction" highlightClick="1"/>
          </p:cNvPr>
          <p:cNvSpPr/>
          <p:nvPr/>
        </p:nvSpPr>
        <p:spPr>
          <a:xfrm>
            <a:off x="4758962" y="2117758"/>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ction Button: Help 37">
            <a:hlinkClick r:id="" action="ppaction://noaction" highlightClick="1"/>
          </p:cNvPr>
          <p:cNvSpPr/>
          <p:nvPr/>
        </p:nvSpPr>
        <p:spPr>
          <a:xfrm>
            <a:off x="4758962" y="2628899"/>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Help 38">
            <a:hlinkClick r:id="" action="ppaction://noaction" highlightClick="1"/>
          </p:cNvPr>
          <p:cNvSpPr/>
          <p:nvPr/>
        </p:nvSpPr>
        <p:spPr>
          <a:xfrm>
            <a:off x="4719882" y="3486149"/>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Help 39">
            <a:hlinkClick r:id="" action="ppaction://noaction" highlightClick="1"/>
          </p:cNvPr>
          <p:cNvSpPr/>
          <p:nvPr/>
        </p:nvSpPr>
        <p:spPr>
          <a:xfrm>
            <a:off x="4719882" y="3943349"/>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ction Button: Help 40">
            <a:hlinkClick r:id="" action="ppaction://noaction" highlightClick="1"/>
          </p:cNvPr>
          <p:cNvSpPr/>
          <p:nvPr/>
        </p:nvSpPr>
        <p:spPr>
          <a:xfrm>
            <a:off x="4719882" y="4305299"/>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Help 41">
            <a:hlinkClick r:id="" action="ppaction://noaction" highlightClick="1"/>
          </p:cNvPr>
          <p:cNvSpPr/>
          <p:nvPr/>
        </p:nvSpPr>
        <p:spPr>
          <a:xfrm>
            <a:off x="4719882" y="4825092"/>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ction Button: Help 42">
            <a:hlinkClick r:id="" action="ppaction://noaction" highlightClick="1"/>
          </p:cNvPr>
          <p:cNvSpPr/>
          <p:nvPr/>
        </p:nvSpPr>
        <p:spPr>
          <a:xfrm>
            <a:off x="4719882" y="5312716"/>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ction Button: Help 43">
            <a:hlinkClick r:id="" action="ppaction://noaction" highlightClick="1"/>
          </p:cNvPr>
          <p:cNvSpPr/>
          <p:nvPr/>
        </p:nvSpPr>
        <p:spPr>
          <a:xfrm>
            <a:off x="4716671" y="5796642"/>
            <a:ext cx="212598" cy="190501"/>
          </a:xfrm>
          <a:prstGeom prst="actionButtonHelp">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ction Button: Home 44">
            <a:hlinkClick r:id="rId11"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717877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32" restart="whenNotActive" fill="hold" evtFilter="cancelBubble" nodeType="interactiveSeq">
                <p:stCondLst>
                  <p:cond evt="onClick" delay="0">
                    <p:tgtEl>
                      <p:spTgt spid="4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42" restart="whenNotActive" fill="hold" evtFilter="cancelBubble" nodeType="interactiveSeq">
                <p:stCondLst>
                  <p:cond evt="onClick" delay="0">
                    <p:tgtEl>
                      <p:spTgt spid="4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bldLst>
      <p:bldP spid="15"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803392" cy="1143000"/>
          </a:xfrm>
        </p:spPr>
        <p:txBody>
          <a:bodyPr/>
          <a:lstStyle/>
          <a:p>
            <a:r>
              <a:rPr lang="es-ES" dirty="0" smtClean="0"/>
              <a:t>Historia y Costumbres</a:t>
            </a:r>
            <a:endParaRPr lang="es-ES" dirty="0"/>
          </a:p>
        </p:txBody>
      </p:sp>
      <p:sp>
        <p:nvSpPr>
          <p:cNvPr id="3" name="Content Placeholder 2"/>
          <p:cNvSpPr>
            <a:spLocks noGrp="1"/>
          </p:cNvSpPr>
          <p:nvPr>
            <p:ph idx="1"/>
          </p:nvPr>
        </p:nvSpPr>
        <p:spPr>
          <a:xfrm>
            <a:off x="1524000" y="1387764"/>
            <a:ext cx="6565392" cy="5115144"/>
          </a:xfrm>
        </p:spPr>
        <p:txBody>
          <a:bodyPr>
            <a:normAutofit/>
          </a:bodyPr>
          <a:lstStyle/>
          <a:p>
            <a:pPr>
              <a:buFont typeface="Wingdings" pitchFamily="2" charset="2"/>
              <a:buChar char="q"/>
            </a:pPr>
            <a:r>
              <a:rPr lang="es-ES" sz="2000" dirty="0"/>
              <a:t>El Día de </a:t>
            </a:r>
            <a:r>
              <a:rPr lang="es-ES" sz="2000" dirty="0" smtClean="0"/>
              <a:t>los Muertos </a:t>
            </a:r>
            <a:r>
              <a:rPr lang="es-ES" sz="2000" dirty="0"/>
              <a:t>es considerado la tradición más representativa de la cultura mexicana. La celebración se lleva a cabo en dos días: el 1 de noviembre es dedicado al alma de los niños y el 2 de noviembre a la de los adultos</a:t>
            </a:r>
            <a:r>
              <a:rPr lang="es-ES" sz="2000" dirty="0" smtClean="0"/>
              <a:t>.</a:t>
            </a:r>
            <a:endParaRPr lang="es-ES" sz="2000" dirty="0"/>
          </a:p>
          <a:p>
            <a:pPr>
              <a:buFont typeface="Wingdings" pitchFamily="2" charset="2"/>
              <a:buChar char="q"/>
            </a:pPr>
            <a:r>
              <a:rPr lang="es-ES" sz="2000" dirty="0"/>
              <a:t>El origen del Día </a:t>
            </a:r>
            <a:r>
              <a:rPr lang="es-ES" sz="2000" dirty="0" smtClean="0"/>
              <a:t>de los </a:t>
            </a:r>
            <a:r>
              <a:rPr lang="es-ES" sz="2000" dirty="0"/>
              <a:t>Muertos tiene antecedentes relacionados con el mestizaje. Comprende rasgos culturales indígenas y españoles que al mezclarse dieron lugar a todos los ritos y ceremonias que se realizan alrededor de la festividad</a:t>
            </a:r>
            <a:r>
              <a:rPr lang="es-ES" sz="2000" dirty="0" smtClean="0"/>
              <a:t>.</a:t>
            </a:r>
          </a:p>
          <a:p>
            <a:pPr>
              <a:buFont typeface="Wingdings" pitchFamily="2" charset="2"/>
              <a:buChar char="q"/>
            </a:pPr>
            <a:r>
              <a:rPr lang="es-ES" sz="2000" dirty="0"/>
              <a:t>Aunque la celebración anglosajona de Halloween se ha popularizado entre la población, en la mayoría de los hogares mexicanos la tradición perdura y se colocan ofrendas con elementos muy particulares.</a:t>
            </a:r>
          </a:p>
          <a:p>
            <a:pPr marL="82296" indent="0">
              <a:buNone/>
            </a:pPr>
            <a:endParaRPr lang="es-ES" sz="2000" dirty="0"/>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402652" y="99767"/>
            <a:ext cx="516479" cy="457200"/>
          </a:xfrm>
          <a:prstGeom prst="actionButtonForwardNex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803392" cy="1143000"/>
          </a:xfrm>
        </p:spPr>
        <p:txBody>
          <a:bodyPr/>
          <a:lstStyle/>
          <a:p>
            <a:r>
              <a:rPr lang="es-ES" dirty="0" smtClean="0"/>
              <a:t>Historia y Costumbres</a:t>
            </a:r>
            <a:endParaRPr lang="es-ES" dirty="0"/>
          </a:p>
        </p:txBody>
      </p:sp>
      <p:sp>
        <p:nvSpPr>
          <p:cNvPr id="4" name="Action Button: Home 3">
            <a:hlinkClick r:id="rId2" action="ppaction://hlinksldjump" highlightClick="1"/>
          </p:cNvPr>
          <p:cNvSpPr/>
          <p:nvPr/>
        </p:nvSpPr>
        <p:spPr>
          <a:xfrm>
            <a:off x="8272327"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www.rwongphoto.com/blog/wp-content/uploads/2010/10/dia-de-los-muertos-altar_blog.jpg">
            <a:hlinkClick r:id="rId3" action="ppaction://hlinksldjump"/>
          </p:cNvPr>
          <p:cNvPicPr>
            <a:picLocks noChangeAspect="1" noChangeArrowheads="1"/>
          </p:cNvPicPr>
          <p:nvPr/>
        </p:nvPicPr>
        <p:blipFill>
          <a:blip r:embed="rId4" cstate="print"/>
          <a:stretch>
            <a:fillRect/>
          </a:stretch>
        </p:blipFill>
        <p:spPr bwMode="auto">
          <a:xfrm>
            <a:off x="1377612" y="1447800"/>
            <a:ext cx="3210649" cy="215113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a.abcnews.go.com/images/US/ap_day_of_dead_4_dm_111101_wblog.jpg">
            <a:hlinkClick r:id="rId5" action="ppaction://hlinksldjump"/>
          </p:cNvPr>
          <p:cNvPicPr>
            <a:picLocks noChangeAspect="1" noChangeArrowheads="1"/>
          </p:cNvPicPr>
          <p:nvPr/>
        </p:nvPicPr>
        <p:blipFill>
          <a:blip r:embed="rId6" cstate="print"/>
          <a:stretch>
            <a:fillRect/>
          </a:stretch>
        </p:blipFill>
        <p:spPr bwMode="auto">
          <a:xfrm>
            <a:off x="4991272" y="1465335"/>
            <a:ext cx="3402332"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p5.fotolog.com/photo/37/23/87/uzzy_von_lion/1256878893648_f.jp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48991" y="4004074"/>
            <a:ext cx="3170272" cy="239672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balboapark.org/sites/default/files/02_lagema/6a012875ba0a04970c01348886157a970c-320wi">
            <a:hlinkClick r:id="rId9" action="ppaction://hlinksldjump"/>
          </p:cNvPr>
          <p:cNvPicPr>
            <a:picLocks noChangeAspect="1" noChangeArrowheads="1"/>
          </p:cNvPicPr>
          <p:nvPr/>
        </p:nvPicPr>
        <p:blipFill>
          <a:blip r:embed="rId10" cstate="print"/>
          <a:stretch>
            <a:fillRect/>
          </a:stretch>
        </p:blipFill>
        <p:spPr bwMode="auto">
          <a:xfrm>
            <a:off x="5006736" y="3921990"/>
            <a:ext cx="3392186" cy="224790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ction Button: Back or Previous 10">
            <a:hlinkClick r:id="" action="ppaction://hlinkshowjump?jump=previousslide" highlightClick="1"/>
          </p:cNvPr>
          <p:cNvSpPr/>
          <p:nvPr/>
        </p:nvSpPr>
        <p:spPr>
          <a:xfrm>
            <a:off x="7772400" y="99767"/>
            <a:ext cx="525327" cy="457200"/>
          </a:xfrm>
          <a:prstGeom prst="actionButtonBackPrevio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3994449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51" y="304800"/>
            <a:ext cx="7498080" cy="1143000"/>
          </a:xfrm>
        </p:spPr>
        <p:txBody>
          <a:bodyPr/>
          <a:lstStyle/>
          <a:p>
            <a:r>
              <a:rPr lang="es-ES" dirty="0" smtClean="0"/>
              <a:t>Historia y Costumbres</a:t>
            </a:r>
            <a:endParaRPr lang="es-ES" dirty="0"/>
          </a:p>
        </p:txBody>
      </p:sp>
      <p:sp>
        <p:nvSpPr>
          <p:cNvPr id="10" name="Content Placeholder 9"/>
          <p:cNvSpPr>
            <a:spLocks noGrp="1"/>
          </p:cNvSpPr>
          <p:nvPr>
            <p:ph sz="half" idx="2"/>
          </p:nvPr>
        </p:nvSpPr>
        <p:spPr>
          <a:xfrm>
            <a:off x="4835556" y="2415064"/>
            <a:ext cx="3657600" cy="2648574"/>
          </a:xfrm>
        </p:spPr>
        <p:txBody>
          <a:bodyPr>
            <a:normAutofit/>
          </a:bodyPr>
          <a:lstStyle/>
          <a:p>
            <a:pPr marL="82296" indent="0">
              <a:buNone/>
            </a:pPr>
            <a:r>
              <a:rPr lang="es-ES" sz="1600" dirty="0"/>
              <a:t>La creencia popular es que las almas de los seres queridos que se nos fueron regresan de ultratumba durante el Día de Muertos. Por tal motivo, se les recibe con una ofrenda donde se coloca su comida y bebida favorita, fruta, calaveritas de dulce y, si fuese el caso, juguetes para los niños. No faltan las fotografías de los difuntos y las coloridas flores de cempasúchil.</a:t>
            </a:r>
          </a:p>
          <a:p>
            <a:pPr marL="82296" indent="0">
              <a:buNone/>
            </a:pPr>
            <a:endParaRPr lang="en-US" dirty="0"/>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86400" y="1981200"/>
            <a:ext cx="1986698" cy="738664"/>
          </a:xfrm>
          <a:prstGeom prst="rect">
            <a:avLst/>
          </a:prstGeom>
          <a:noFill/>
        </p:spPr>
        <p:txBody>
          <a:bodyPr wrap="none" rtlCol="0">
            <a:spAutoFit/>
          </a:bodyPr>
          <a:lstStyle/>
          <a:p>
            <a:r>
              <a:rPr lang="es-ES" sz="2400" b="1" dirty="0" err="1" smtClean="0"/>
              <a:t>LasOfrendas</a:t>
            </a:r>
            <a:endParaRPr lang="es-ES" sz="2400" b="1" dirty="0"/>
          </a:p>
          <a:p>
            <a:endParaRPr lang="en-US" dirty="0"/>
          </a:p>
        </p:txBody>
      </p:sp>
      <p:pic>
        <p:nvPicPr>
          <p:cNvPr id="1032" name="Picture 8" descr="http://www.rwongphoto.com/blog/wp-content/uploads/2010/10/dia-de-los-muertos-altar_blog.jpg"/>
          <p:cNvPicPr>
            <a:picLocks noChangeAspect="1" noChangeArrowheads="1"/>
          </p:cNvPicPr>
          <p:nvPr/>
        </p:nvPicPr>
        <p:blipFill>
          <a:blip r:embed="rId3" cstate="print"/>
          <a:stretch>
            <a:fillRect/>
          </a:stretch>
        </p:blipFill>
        <p:spPr bwMode="auto">
          <a:xfrm>
            <a:off x="1471698" y="1447800"/>
            <a:ext cx="3210649" cy="215113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heothersideofthetortilla.com/wp-content/uploads/2011/11/dia-de-los-muertos-altar-201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9272" y="3381605"/>
            <a:ext cx="3475502" cy="23333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ction Button: Custom 2">
            <a:hlinkClick r:id="rId5" action="ppaction://hlinksldjump" highlightClick="1"/>
          </p:cNvPr>
          <p:cNvSpPr/>
          <p:nvPr/>
        </p:nvSpPr>
        <p:spPr>
          <a:xfrm>
            <a:off x="8153400" y="226291"/>
            <a:ext cx="820510" cy="585216"/>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xmlns="" val="99032839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51" y="304800"/>
            <a:ext cx="7498080" cy="1143000"/>
          </a:xfrm>
        </p:spPr>
        <p:txBody>
          <a:bodyPr/>
          <a:lstStyle/>
          <a:p>
            <a:r>
              <a:rPr lang="es-ES" dirty="0" smtClean="0"/>
              <a:t>Historia y Costumbres</a:t>
            </a:r>
            <a:endParaRPr lang="es-ES" dirty="0"/>
          </a:p>
        </p:txBody>
      </p:sp>
      <p:sp>
        <p:nvSpPr>
          <p:cNvPr id="10" name="Content Placeholder 9"/>
          <p:cNvSpPr>
            <a:spLocks noGrp="1"/>
          </p:cNvSpPr>
          <p:nvPr>
            <p:ph sz="half" idx="2"/>
          </p:nvPr>
        </p:nvSpPr>
        <p:spPr>
          <a:xfrm>
            <a:off x="1482756" y="2447391"/>
            <a:ext cx="3657600" cy="2648574"/>
          </a:xfrm>
        </p:spPr>
        <p:txBody>
          <a:bodyPr>
            <a:normAutofit lnSpcReduction="10000"/>
          </a:bodyPr>
          <a:lstStyle/>
          <a:p>
            <a:pPr marL="82296" indent="0">
              <a:buNone/>
            </a:pPr>
            <a:r>
              <a:rPr lang="es-ES" sz="1600" dirty="0"/>
              <a:t>Una parte importante de ésta tradición implica visitar los cementerios. Ya sea durante el día o la noche, las familias acuden y colocan velas sobre las tumbas como una forma de iluminar el camino de las almas en su regreso a casa. Muchos pernoctan en los panteones que abren las 24 horas durante esas fechas. Otros más contratan grupos musicales que interpretan las canciones preferidas de los difuntos al pie de su sepulcro.</a:t>
            </a:r>
            <a:endParaRPr lang="en-US" dirty="0"/>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3120" y="2046717"/>
            <a:ext cx="3493179" cy="646331"/>
          </a:xfrm>
          <a:prstGeom prst="rect">
            <a:avLst/>
          </a:prstGeom>
          <a:noFill/>
        </p:spPr>
        <p:txBody>
          <a:bodyPr wrap="square" rtlCol="0">
            <a:spAutoFit/>
          </a:bodyPr>
          <a:lstStyle/>
          <a:p>
            <a:r>
              <a:rPr lang="es-ES" b="1" dirty="0" smtClean="0"/>
              <a:t>Las Velas en el Cementerio</a:t>
            </a:r>
            <a:endParaRPr lang="es-ES" b="1" dirty="0"/>
          </a:p>
          <a:p>
            <a:endParaRPr lang="en-US" dirty="0"/>
          </a:p>
        </p:txBody>
      </p:sp>
      <p:pic>
        <p:nvPicPr>
          <p:cNvPr id="2054" name="Picture 6" descr="http://imagecache6.allposters.com/LRG/27/2729/5RKND00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9608" y="1524000"/>
            <a:ext cx="3003044" cy="30030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a.abcnews.go.com/images/US/ap_day_of_dead_4_dm_111101_wblog.jpg"/>
          <p:cNvPicPr>
            <a:picLocks noChangeAspect="1" noChangeArrowheads="1"/>
          </p:cNvPicPr>
          <p:nvPr/>
        </p:nvPicPr>
        <p:blipFill>
          <a:blip r:embed="rId4" cstate="print"/>
          <a:stretch>
            <a:fillRect/>
          </a:stretch>
        </p:blipFill>
        <p:spPr bwMode="auto">
          <a:xfrm>
            <a:off x="5249512" y="3962400"/>
            <a:ext cx="3402332"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Action Button: Custom 11">
            <a:hlinkClick r:id="rId5" action="ppaction://hlinksldjump" highlightClick="1"/>
          </p:cNvPr>
          <p:cNvSpPr/>
          <p:nvPr/>
        </p:nvSpPr>
        <p:spPr>
          <a:xfrm>
            <a:off x="8127237" y="152400"/>
            <a:ext cx="820510" cy="585216"/>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xmlns="" val="204125966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51" y="304800"/>
            <a:ext cx="7498080" cy="1143000"/>
          </a:xfrm>
        </p:spPr>
        <p:txBody>
          <a:bodyPr/>
          <a:lstStyle/>
          <a:p>
            <a:r>
              <a:rPr lang="es-ES" dirty="0" smtClean="0"/>
              <a:t>Historia y Costumbres</a:t>
            </a:r>
            <a:endParaRPr lang="es-ES" dirty="0"/>
          </a:p>
        </p:txBody>
      </p:sp>
      <p:sp>
        <p:nvSpPr>
          <p:cNvPr id="10" name="Content Placeholder 9"/>
          <p:cNvSpPr>
            <a:spLocks noGrp="1"/>
          </p:cNvSpPr>
          <p:nvPr>
            <p:ph sz="half" idx="2"/>
          </p:nvPr>
        </p:nvSpPr>
        <p:spPr>
          <a:xfrm>
            <a:off x="4849260" y="2761626"/>
            <a:ext cx="3657600" cy="2648574"/>
          </a:xfrm>
        </p:spPr>
        <p:txBody>
          <a:bodyPr>
            <a:normAutofit/>
          </a:bodyPr>
          <a:lstStyle/>
          <a:p>
            <a:pPr marL="82296" indent="0">
              <a:buNone/>
            </a:pPr>
            <a:r>
              <a:rPr lang="es-ES" sz="1600" dirty="0"/>
              <a:t>En México se percibe a la muerte de una manera muy peculiar. Los mexicanos utilizan la sátira para burlarse de ella. Ejemplo de ello es la popular “Catrina”: una calavera vestida con diferentes atuendos como muestra de la presencia de la muerte en todo lo cotidiano.</a:t>
            </a:r>
            <a:endParaRPr lang="en-US" dirty="0"/>
          </a:p>
        </p:txBody>
      </p:sp>
      <p:sp>
        <p:nvSpPr>
          <p:cNvPr id="4" name="Action Button: Home 3">
            <a:hlinkClick r:id="rId2" action="ppaction://hlinksldjump" highlightClick="1"/>
          </p:cNvPr>
          <p:cNvSpPr/>
          <p:nvPr/>
        </p:nvSpPr>
        <p:spPr>
          <a:xfrm>
            <a:off x="8253984" y="6172200"/>
            <a:ext cx="813816" cy="661416"/>
          </a:xfrm>
          <a:prstGeom prst="actionButtonHom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00944" y="2294692"/>
            <a:ext cx="3754233" cy="677108"/>
          </a:xfrm>
          <a:prstGeom prst="rect">
            <a:avLst/>
          </a:prstGeom>
          <a:noFill/>
        </p:spPr>
        <p:txBody>
          <a:bodyPr wrap="none" rtlCol="0">
            <a:spAutoFit/>
          </a:bodyPr>
          <a:lstStyle/>
          <a:p>
            <a:r>
              <a:rPr lang="es-ES" sz="2000" b="1" dirty="0" smtClean="0"/>
              <a:t>El Humor Frente a La Muerte</a:t>
            </a:r>
            <a:endParaRPr lang="es-ES" sz="2000" b="1" dirty="0"/>
          </a:p>
          <a:p>
            <a:endParaRPr lang="en-US" dirty="0"/>
          </a:p>
        </p:txBody>
      </p:sp>
      <p:pic>
        <p:nvPicPr>
          <p:cNvPr id="3076" name="Picture 4" descr="http://sp5.fotolog.com/photo/37/23/87/uzzy_von_lion/1256878893648_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186" y="1820990"/>
            <a:ext cx="3693431" cy="279223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Action Button: Custom 11">
            <a:hlinkClick r:id="rId4" action="ppaction://hlinksldjump" highlightClick="1"/>
          </p:cNvPr>
          <p:cNvSpPr/>
          <p:nvPr/>
        </p:nvSpPr>
        <p:spPr>
          <a:xfrm>
            <a:off x="8153400" y="226291"/>
            <a:ext cx="820510" cy="585216"/>
          </a:xfrm>
          <a:prstGeom prst="actionButtonBlank">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xmlns="" val="127382719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FAAE75"/>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295</TotalTime>
  <Words>830</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Día de los Muertos</vt:lpstr>
      <vt:lpstr>ĺndice</vt:lpstr>
      <vt:lpstr>Metas</vt:lpstr>
      <vt:lpstr>El Vocabulario</vt:lpstr>
      <vt:lpstr>Historia y Costumbres</vt:lpstr>
      <vt:lpstr>Historia y Costumbres</vt:lpstr>
      <vt:lpstr>Historia y Costumbres</vt:lpstr>
      <vt:lpstr>Historia y Costumbres</vt:lpstr>
      <vt:lpstr>Historia y Costumbres</vt:lpstr>
      <vt:lpstr>Historia y Costumbres</vt:lpstr>
      <vt:lpstr>¡A practicar!</vt:lpstr>
      <vt:lpstr>Instrucciones: Haz clic en la imagen que representa el vocabulario.</vt:lpstr>
      <vt:lpstr>Instrucciones: Haz clic en la imagen que representa el vocabulario.</vt:lpstr>
      <vt:lpstr>Instrucciones: Haz clic en la respuesta correcta.</vt:lpstr>
      <vt:lpstr>Instrucciones: Haz clic en la respuesta correcta.</vt:lpstr>
      <vt:lpstr>Instrucciones: Haz clic en la respuesta correcta.</vt:lpstr>
      <vt:lpstr>Bibliografía</vt:lpstr>
      <vt:lpstr>Fuentes (Para los imágenes)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los Muertos</dc:title>
  <dc:creator>EverDreamer</dc:creator>
  <cp:lastModifiedBy>EverDreamer</cp:lastModifiedBy>
  <cp:revision>95</cp:revision>
  <dcterms:created xsi:type="dcterms:W3CDTF">2006-08-16T00:00:00Z</dcterms:created>
  <dcterms:modified xsi:type="dcterms:W3CDTF">2013-11-08T00:38:26Z</dcterms:modified>
</cp:coreProperties>
</file>