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59" r:id="rId5"/>
    <p:sldId id="262" r:id="rId6"/>
    <p:sldId id="267" r:id="rId7"/>
    <p:sldId id="268" r:id="rId8"/>
    <p:sldId id="271" r:id="rId9"/>
    <p:sldId id="263" r:id="rId10"/>
    <p:sldId id="272" r:id="rId11"/>
    <p:sldId id="264" r:id="rId12"/>
    <p:sldId id="27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B2CF"/>
    <a:srgbClr val="2DD796"/>
    <a:srgbClr val="398D2B"/>
    <a:srgbClr val="5A7E3A"/>
    <a:srgbClr val="63B165"/>
    <a:srgbClr val="8A2E4E"/>
    <a:srgbClr val="37CD7B"/>
    <a:srgbClr val="CE6C8F"/>
    <a:srgbClr val="41414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3857CA-6253-4E44-AA57-8BC5FD749840}" type="datetimeFigureOut">
              <a:rPr lang="en-US" smtClean="0"/>
              <a:pPr/>
              <a:t>11/19/2009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982906-6416-48D9-A80A-2215CB3044F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3857CA-6253-4E44-AA57-8BC5FD749840}" type="datetimeFigureOut">
              <a:rPr lang="en-US" smtClean="0"/>
              <a:pPr/>
              <a:t>11/19/2009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982906-6416-48D9-A80A-2215CB3044F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3857CA-6253-4E44-AA57-8BC5FD749840}" type="datetimeFigureOut">
              <a:rPr lang="en-US" smtClean="0"/>
              <a:pPr/>
              <a:t>11/19/2009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982906-6416-48D9-A80A-2215CB3044F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3857CA-6253-4E44-AA57-8BC5FD749840}" type="datetimeFigureOut">
              <a:rPr lang="en-US" smtClean="0"/>
              <a:pPr/>
              <a:t>11/19/2009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982906-6416-48D9-A80A-2215CB3044F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3857CA-6253-4E44-AA57-8BC5FD749840}" type="datetimeFigureOut">
              <a:rPr lang="en-US" smtClean="0"/>
              <a:pPr/>
              <a:t>11/19/2009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982906-6416-48D9-A80A-2215CB3044F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3857CA-6253-4E44-AA57-8BC5FD749840}" type="datetimeFigureOut">
              <a:rPr lang="en-US" smtClean="0"/>
              <a:pPr/>
              <a:t>11/19/2009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982906-6416-48D9-A80A-2215CB3044F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3857CA-6253-4E44-AA57-8BC5FD749840}" type="datetimeFigureOut">
              <a:rPr lang="en-US" smtClean="0"/>
              <a:pPr/>
              <a:t>11/19/2009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982906-6416-48D9-A80A-2215CB3044F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3857CA-6253-4E44-AA57-8BC5FD749840}" type="datetimeFigureOut">
              <a:rPr lang="en-US" smtClean="0"/>
              <a:pPr/>
              <a:t>11/19/2009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982906-6416-48D9-A80A-2215CB3044F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3857CA-6253-4E44-AA57-8BC5FD749840}" type="datetimeFigureOut">
              <a:rPr lang="en-US" smtClean="0"/>
              <a:pPr/>
              <a:t>11/19/2009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982906-6416-48D9-A80A-2215CB3044F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3857CA-6253-4E44-AA57-8BC5FD749840}" type="datetimeFigureOut">
              <a:rPr lang="en-US" smtClean="0"/>
              <a:pPr/>
              <a:t>11/19/2009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982906-6416-48D9-A80A-2215CB3044F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3857CA-6253-4E44-AA57-8BC5FD749840}" type="datetimeFigureOut">
              <a:rPr lang="en-US" smtClean="0"/>
              <a:pPr/>
              <a:t>11/19/2009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982906-6416-48D9-A80A-2215CB3044F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3857CA-6253-4E44-AA57-8BC5FD749840}" type="datetimeFigureOut">
              <a:rPr lang="en-US" smtClean="0"/>
              <a:pPr/>
              <a:t>11/19/2009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982906-6416-48D9-A80A-2215CB3044F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C:\Users\kendal\Desktop\tableofcontents\midtermproj\norooz.wav" TargetMode="Externa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8.jpeg"/><Relationship Id="rId1" Type="http://schemas.openxmlformats.org/officeDocument/2006/relationships/slideLayout" Target="../slideLayouts/slideLayout4.xml"/><Relationship Id="rId5" Type="http://schemas.openxmlformats.org/officeDocument/2006/relationships/slide" Target="slide11.xml"/><Relationship Id="rId4" Type="http://schemas.openxmlformats.org/officeDocument/2006/relationships/slide" Target="slide12.xml"/></Relationships>
</file>

<file path=ppt/slides/_rels/slide11.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audio" Target="file:///C:\Users\kendal\Desktop\tableofcontents\midtermproj\haftsin.wav" TargetMode="Externa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audio" Target="file:///C:\Users\kendal\Desktop\tableofcontents\midtermproj\sib.wav" TargetMode="External"/><Relationship Id="rId6" Type="http://schemas.openxmlformats.org/officeDocument/2006/relationships/image" Target="../media/image8.pn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2.png"/><Relationship Id="rId2" Type="http://schemas.openxmlformats.org/officeDocument/2006/relationships/audio" Target="../media/audio2.wav"/><Relationship Id="rId1" Type="http://schemas.openxmlformats.org/officeDocument/2006/relationships/audio" Target="file:///C:\Users\kendal\Desktop\tableofcontents\midtermproj\senjed.wav" TargetMode="Externa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2.png"/><Relationship Id="rId2" Type="http://schemas.openxmlformats.org/officeDocument/2006/relationships/audio" Target="../media/audio3.wav"/><Relationship Id="rId1" Type="http://schemas.openxmlformats.org/officeDocument/2006/relationships/audio" Target="file:///C:\Users\kendal\Desktop\tableofcontents\midtermproj\sir.wav" TargetMode="External"/><Relationship Id="rId6" Type="http://schemas.openxmlformats.org/officeDocument/2006/relationships/image" Target="../media/image16.jpeg"/><Relationship Id="rId5" Type="http://schemas.openxmlformats.org/officeDocument/2006/relationships/image" Target="../media/image8.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audio" Target="../media/audio4.wav"/><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slide" Target="slide12.xml"/><Relationship Id="rId4"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124200"/>
            <a:ext cx="7772400" cy="1066800"/>
          </a:xfrm>
          <a:noFill/>
        </p:spPr>
        <p:txBody>
          <a:bodyPr>
            <a:normAutofit fontScale="90000"/>
          </a:bodyPr>
          <a:lstStyle/>
          <a:p>
            <a:r>
              <a:rPr lang="en-US" dirty="0" smtClean="0">
                <a:solidFill>
                  <a:schemeClr val="accent1">
                    <a:lumMod val="75000"/>
                  </a:schemeClr>
                </a:solidFill>
              </a:rPr>
              <a:t/>
            </a:r>
            <a:br>
              <a:rPr lang="en-US" dirty="0" smtClean="0">
                <a:solidFill>
                  <a:schemeClr val="accent1">
                    <a:lumMod val="75000"/>
                  </a:schemeClr>
                </a:solidFill>
              </a:rPr>
            </a:br>
            <a:r>
              <a:rPr lang="en-US" dirty="0" smtClean="0">
                <a:solidFill>
                  <a:schemeClr val="accent1">
                    <a:lumMod val="75000"/>
                  </a:schemeClr>
                </a:solidFill>
              </a:rPr>
              <a:t/>
            </a:r>
            <a:br>
              <a:rPr lang="en-US" dirty="0" smtClean="0">
                <a:solidFill>
                  <a:schemeClr val="accent1">
                    <a:lumMod val="75000"/>
                  </a:schemeClr>
                </a:solidFill>
              </a:rPr>
            </a:br>
            <a:r>
              <a:rPr lang="en-US" dirty="0" smtClean="0">
                <a:solidFill>
                  <a:schemeClr val="accent1">
                    <a:lumMod val="75000"/>
                  </a:schemeClr>
                </a:solidFill>
              </a:rPr>
              <a:t/>
            </a:r>
            <a:br>
              <a:rPr lang="en-US" dirty="0" smtClean="0">
                <a:solidFill>
                  <a:schemeClr val="accent1">
                    <a:lumMod val="75000"/>
                  </a:schemeClr>
                </a:solidFill>
              </a:rPr>
            </a:br>
            <a:r>
              <a:rPr lang="en-US" dirty="0" smtClean="0">
                <a:solidFill>
                  <a:schemeClr val="accent1">
                    <a:lumMod val="75000"/>
                  </a:schemeClr>
                </a:solidFill>
              </a:rPr>
              <a:t/>
            </a:r>
            <a:br>
              <a:rPr lang="en-US" dirty="0" smtClean="0">
                <a:solidFill>
                  <a:schemeClr val="accent1">
                    <a:lumMod val="75000"/>
                  </a:schemeClr>
                </a:solidFill>
              </a:rPr>
            </a:br>
            <a:r>
              <a:rPr lang="en-US" dirty="0" smtClean="0">
                <a:solidFill>
                  <a:schemeClr val="accent1">
                    <a:lumMod val="75000"/>
                  </a:schemeClr>
                </a:solidFill>
              </a:rPr>
              <a:t/>
            </a:r>
            <a:br>
              <a:rPr lang="en-US" dirty="0" smtClean="0">
                <a:solidFill>
                  <a:schemeClr val="accent1">
                    <a:lumMod val="75000"/>
                  </a:schemeClr>
                </a:solidFill>
              </a:rPr>
            </a:br>
            <a:r>
              <a:rPr lang="en-US" dirty="0" smtClean="0">
                <a:solidFill>
                  <a:schemeClr val="accent1">
                    <a:lumMod val="75000"/>
                  </a:schemeClr>
                </a:solidFill>
              </a:rPr>
              <a:t/>
            </a:r>
            <a:br>
              <a:rPr lang="en-US" dirty="0" smtClean="0">
                <a:solidFill>
                  <a:schemeClr val="accent1">
                    <a:lumMod val="75000"/>
                  </a:schemeClr>
                </a:solidFill>
              </a:rPr>
            </a:br>
            <a:r>
              <a:rPr lang="en-US" dirty="0" smtClean="0">
                <a:solidFill>
                  <a:schemeClr val="accent1">
                    <a:lumMod val="75000"/>
                  </a:schemeClr>
                </a:solidFill>
              </a:rPr>
              <a:t/>
            </a:r>
            <a:br>
              <a:rPr lang="en-US" dirty="0" smtClean="0">
                <a:solidFill>
                  <a:schemeClr val="accent1">
                    <a:lumMod val="75000"/>
                  </a:schemeClr>
                </a:solidFill>
              </a:rPr>
            </a:br>
            <a:r>
              <a:rPr lang="en-US" dirty="0" smtClean="0">
                <a:solidFill>
                  <a:schemeClr val="accent1">
                    <a:lumMod val="75000"/>
                  </a:schemeClr>
                </a:solidFill>
              </a:rPr>
              <a:t/>
            </a:r>
            <a:br>
              <a:rPr lang="en-US" dirty="0" smtClean="0">
                <a:solidFill>
                  <a:schemeClr val="accent1">
                    <a:lumMod val="75000"/>
                  </a:schemeClr>
                </a:solidFill>
              </a:rPr>
            </a:br>
            <a:r>
              <a:rPr lang="en-US" dirty="0" smtClean="0">
                <a:solidFill>
                  <a:schemeClr val="accent1">
                    <a:lumMod val="75000"/>
                  </a:schemeClr>
                </a:solidFill>
              </a:rPr>
              <a:t>The Blooming of a New Year </a:t>
            </a:r>
            <a:br>
              <a:rPr lang="en-US" dirty="0" smtClean="0">
                <a:solidFill>
                  <a:schemeClr val="accent1">
                    <a:lumMod val="75000"/>
                  </a:schemeClr>
                </a:solidFill>
              </a:rPr>
            </a:br>
            <a:r>
              <a:rPr lang="en-US" dirty="0" smtClean="0">
                <a:solidFill>
                  <a:schemeClr val="accent1">
                    <a:lumMod val="75000"/>
                  </a:schemeClr>
                </a:solidFill>
              </a:rPr>
              <a:t/>
            </a:r>
            <a:br>
              <a:rPr lang="en-US" dirty="0" smtClean="0">
                <a:solidFill>
                  <a:schemeClr val="accent1">
                    <a:lumMod val="75000"/>
                  </a:schemeClr>
                </a:solidFill>
              </a:rPr>
            </a:br>
            <a:endParaRPr lang="en-US" dirty="0">
              <a:solidFill>
                <a:schemeClr val="accent1">
                  <a:lumMod val="75000"/>
                </a:schemeClr>
              </a:solidFill>
            </a:endParaRPr>
          </a:p>
        </p:txBody>
      </p:sp>
      <p:pic>
        <p:nvPicPr>
          <p:cNvPr id="13" name="Picture 12" descr="springdaisys.jpg"/>
          <p:cNvPicPr>
            <a:picLocks noChangeAspect="1"/>
          </p:cNvPicPr>
          <p:nvPr/>
        </p:nvPicPr>
        <p:blipFill>
          <a:blip r:embed="rId3" cstate="print"/>
          <a:stretch>
            <a:fillRect/>
          </a:stretch>
        </p:blipFill>
        <p:spPr>
          <a:xfrm>
            <a:off x="4343400" y="2743200"/>
            <a:ext cx="3175000" cy="1905000"/>
          </a:xfrm>
          <a:prstGeom prst="rect">
            <a:avLst/>
          </a:prstGeom>
        </p:spPr>
      </p:pic>
      <p:sp>
        <p:nvSpPr>
          <p:cNvPr id="4" name="Rectangle 3"/>
          <p:cNvSpPr/>
          <p:nvPr/>
        </p:nvSpPr>
        <p:spPr>
          <a:xfrm>
            <a:off x="1752600" y="2362200"/>
            <a:ext cx="4572000" cy="646331"/>
          </a:xfrm>
          <a:prstGeom prst="rect">
            <a:avLst/>
          </a:prstGeom>
        </p:spPr>
        <p:txBody>
          <a:bodyPr>
            <a:spAutoFit/>
          </a:bodyPr>
          <a:lstStyle/>
          <a:p>
            <a:r>
              <a:rPr lang="en-US" dirty="0" smtClean="0">
                <a:solidFill>
                  <a:schemeClr val="accent1">
                    <a:lumMod val="75000"/>
                  </a:schemeClr>
                </a:solidFill>
              </a:rPr>
              <a:t/>
            </a:r>
            <a:br>
              <a:rPr lang="en-US" dirty="0" smtClean="0">
                <a:solidFill>
                  <a:schemeClr val="accent1">
                    <a:lumMod val="75000"/>
                  </a:schemeClr>
                </a:solidFill>
              </a:rPr>
            </a:br>
            <a:endParaRPr lang="en-US" dirty="0"/>
          </a:p>
        </p:txBody>
      </p:sp>
      <p:sp>
        <p:nvSpPr>
          <p:cNvPr id="5" name="Rectangle 4"/>
          <p:cNvSpPr/>
          <p:nvPr/>
        </p:nvSpPr>
        <p:spPr>
          <a:xfrm>
            <a:off x="1447800" y="381000"/>
            <a:ext cx="6096000" cy="769441"/>
          </a:xfrm>
          <a:prstGeom prst="rect">
            <a:avLst/>
          </a:prstGeom>
        </p:spPr>
        <p:txBody>
          <a:bodyPr wrap="square">
            <a:spAutoFit/>
          </a:bodyPr>
          <a:lstStyle/>
          <a:p>
            <a:pPr algn="ctr"/>
            <a:r>
              <a:rPr lang="en-US" sz="4400" dirty="0" smtClean="0">
                <a:solidFill>
                  <a:schemeClr val="accent5">
                    <a:lumMod val="75000"/>
                  </a:schemeClr>
                </a:solidFill>
              </a:rPr>
              <a:t>PERSIAN NEW YEAR</a:t>
            </a:r>
            <a:endParaRPr lang="en-US" sz="4400" dirty="0">
              <a:solidFill>
                <a:schemeClr val="accent5">
                  <a:lumMod val="75000"/>
                </a:schemeClr>
              </a:solidFill>
            </a:endParaRPr>
          </a:p>
        </p:txBody>
      </p:sp>
      <p:pic>
        <p:nvPicPr>
          <p:cNvPr id="12" name="Picture 11" descr="early_spring.jpg"/>
          <p:cNvPicPr>
            <a:picLocks noChangeAspect="1"/>
          </p:cNvPicPr>
          <p:nvPr/>
        </p:nvPicPr>
        <p:blipFill>
          <a:blip r:embed="rId4" cstate="print"/>
          <a:stretch>
            <a:fillRect/>
          </a:stretch>
        </p:blipFill>
        <p:spPr>
          <a:xfrm rot="20578401">
            <a:off x="2231031" y="2760913"/>
            <a:ext cx="2514600" cy="2082800"/>
          </a:xfrm>
          <a:prstGeom prst="rect">
            <a:avLst/>
          </a:prstGeom>
        </p:spPr>
      </p:pic>
      <p:pic>
        <p:nvPicPr>
          <p:cNvPr id="10" name="Picture 9" descr="spring.jpg"/>
          <p:cNvPicPr>
            <a:picLocks noChangeAspect="1"/>
          </p:cNvPicPr>
          <p:nvPr/>
        </p:nvPicPr>
        <p:blipFill>
          <a:blip r:embed="rId5" cstate="print"/>
          <a:stretch>
            <a:fillRect/>
          </a:stretch>
        </p:blipFill>
        <p:spPr>
          <a:xfrm rot="21427836">
            <a:off x="806246" y="1660086"/>
            <a:ext cx="2438400" cy="1828800"/>
          </a:xfrm>
          <a:prstGeom prst="rect">
            <a:avLst/>
          </a:prstGeom>
        </p:spPr>
      </p:pic>
      <p:sp>
        <p:nvSpPr>
          <p:cNvPr id="15" name="Rectangle 14"/>
          <p:cNvSpPr/>
          <p:nvPr/>
        </p:nvSpPr>
        <p:spPr>
          <a:xfrm>
            <a:off x="4876800" y="1371600"/>
            <a:ext cx="3886200" cy="1015663"/>
          </a:xfrm>
          <a:prstGeom prst="rect">
            <a:avLst/>
          </a:prstGeom>
        </p:spPr>
        <p:txBody>
          <a:bodyPr wrap="square">
            <a:spAutoFit/>
          </a:bodyPr>
          <a:lstStyle/>
          <a:p>
            <a:pPr algn="ctr"/>
            <a:r>
              <a:rPr lang="en-US" sz="6000" b="1" dirty="0" smtClean="0">
                <a:solidFill>
                  <a:srgbClr val="00B0F0"/>
                </a:solidFill>
                <a:latin typeface="Brush Script MT" pitchFamily="66" charset="0"/>
                <a:ea typeface="Gulim" pitchFamily="34" charset="-127"/>
              </a:rPr>
              <a:t>NOROOZ</a:t>
            </a:r>
            <a:r>
              <a:rPr lang="en-US" sz="6000" dirty="0" smtClean="0">
                <a:solidFill>
                  <a:srgbClr val="00B0F0"/>
                </a:solidFill>
                <a:latin typeface="Brush Script MT" pitchFamily="66" charset="0"/>
              </a:rPr>
              <a:t> </a:t>
            </a:r>
            <a:endParaRPr lang="en-US" sz="6000" dirty="0">
              <a:solidFill>
                <a:srgbClr val="00B0F0"/>
              </a:solidFill>
              <a:latin typeface="Brush Script MT" pitchFamily="66" charset="0"/>
            </a:endParaRPr>
          </a:p>
        </p:txBody>
      </p:sp>
      <p:sp>
        <p:nvSpPr>
          <p:cNvPr id="9" name="Action Button: Forward or Next 8">
            <a:hlinkClick r:id="" action="ppaction://hlinkshowjump?jump=nextslide" highlightClick="1"/>
          </p:cNvPr>
          <p:cNvSpPr/>
          <p:nvPr/>
        </p:nvSpPr>
        <p:spPr>
          <a:xfrm>
            <a:off x="7696200" y="5943600"/>
            <a:ext cx="7620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ction Button: Custom 10">
            <a:hlinkClick r:id="" action="ppaction://hlinkshowjump?jump=nextslide" highlightClick="1"/>
          </p:cNvPr>
          <p:cNvSpPr/>
          <p:nvPr/>
        </p:nvSpPr>
        <p:spPr>
          <a:xfrm>
            <a:off x="7696200" y="5943600"/>
            <a:ext cx="762000" cy="5334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Begin</a:t>
            </a:r>
            <a:endParaRPr lang="en-US" dirty="0"/>
          </a:p>
        </p:txBody>
      </p:sp>
      <p:pic>
        <p:nvPicPr>
          <p:cNvPr id="14" name="norooz.wav">
            <a:hlinkClick r:id="" action="ppaction://media"/>
          </p:cNvPr>
          <p:cNvPicPr>
            <a:picLocks noRot="1" noChangeAspect="1"/>
          </p:cNvPicPr>
          <p:nvPr>
            <a:audioFile r:link="rId1"/>
          </p:nvPr>
        </p:nvPicPr>
        <p:blipFill>
          <a:blip r:embed="rId6" cstate="print"/>
          <a:stretch>
            <a:fillRect/>
          </a:stretch>
        </p:blipFill>
        <p:spPr>
          <a:xfrm>
            <a:off x="8305800" y="16764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000" fill="hold"/>
                                        <p:tgtEl>
                                          <p:spTgt spid="13"/>
                                        </p:tgtEl>
                                        <p:attrNameLst>
                                          <p:attrName>ppt_x</p:attrName>
                                        </p:attrNameLst>
                                      </p:cBhvr>
                                      <p:tavLst>
                                        <p:tav tm="0">
                                          <p:val>
                                            <p:strVal val="1+#ppt_w/2"/>
                                          </p:val>
                                        </p:tav>
                                        <p:tav tm="100000">
                                          <p:val>
                                            <p:strVal val="#ppt_x"/>
                                          </p:val>
                                        </p:tav>
                                      </p:tavLst>
                                    </p:anim>
                                    <p:anim calcmode="lin" valueType="num">
                                      <p:cBhvr additive="base">
                                        <p:cTn id="8" dur="20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2000" fill="hold"/>
                                        <p:tgtEl>
                                          <p:spTgt spid="12"/>
                                        </p:tgtEl>
                                        <p:attrNameLst>
                                          <p:attrName>ppt_x</p:attrName>
                                        </p:attrNameLst>
                                      </p:cBhvr>
                                      <p:tavLst>
                                        <p:tav tm="0">
                                          <p:val>
                                            <p:strVal val="1+#ppt_w/2"/>
                                          </p:val>
                                        </p:tav>
                                        <p:tav tm="100000">
                                          <p:val>
                                            <p:strVal val="#ppt_x"/>
                                          </p:val>
                                        </p:tav>
                                      </p:tavLst>
                                    </p:anim>
                                    <p:anim calcmode="lin" valueType="num">
                                      <p:cBhvr additive="base">
                                        <p:cTn id="13" dur="20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9"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2000" fill="hold"/>
                                        <p:tgtEl>
                                          <p:spTgt spid="10"/>
                                        </p:tgtEl>
                                        <p:attrNameLst>
                                          <p:attrName>ppt_x</p:attrName>
                                        </p:attrNameLst>
                                      </p:cBhvr>
                                      <p:tavLst>
                                        <p:tav tm="0">
                                          <p:val>
                                            <p:strVal val="0-#ppt_w/2"/>
                                          </p:val>
                                        </p:tav>
                                        <p:tav tm="100000">
                                          <p:val>
                                            <p:strVal val="#ppt_x"/>
                                          </p:val>
                                        </p:tav>
                                      </p:tavLst>
                                    </p:anim>
                                    <p:anim calcmode="lin" valueType="num">
                                      <p:cBhvr additive="base">
                                        <p:cTn id="18" dur="2000" fill="hold"/>
                                        <p:tgtEl>
                                          <p:spTgt spid="10"/>
                                        </p:tgtEl>
                                        <p:attrNameLst>
                                          <p:attrName>ppt_y</p:attrName>
                                        </p:attrNameLst>
                                      </p:cBhvr>
                                      <p:tavLst>
                                        <p:tav tm="0">
                                          <p:val>
                                            <p:strVal val="0-#ppt_h/2"/>
                                          </p:val>
                                        </p:tav>
                                        <p:tav tm="100000">
                                          <p:val>
                                            <p:strVal val="#ppt_y"/>
                                          </p:val>
                                        </p:tav>
                                      </p:tavLst>
                                    </p:anim>
                                  </p:childTnLst>
                                </p:cTn>
                              </p:par>
                            </p:childTnLst>
                          </p:cTn>
                        </p:par>
                        <p:par>
                          <p:cTn id="19" fill="hold">
                            <p:stCondLst>
                              <p:cond delay="6000"/>
                            </p:stCondLst>
                            <p:childTnLst>
                              <p:par>
                                <p:cTn id="20" presetID="20"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edge">
                                      <p:cBhvr>
                                        <p:cTn id="2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1646" fill="hold"/>
                                        <p:tgtEl>
                                          <p:spTgt spid="14"/>
                                        </p:tgtEl>
                                      </p:cBhvr>
                                    </p:cmd>
                                  </p:childTnLst>
                                </p:cTn>
                              </p:par>
                            </p:childTnLst>
                          </p:cTn>
                        </p:par>
                      </p:childTnLst>
                    </p:cTn>
                  </p:par>
                </p:childTnLst>
              </p:cTn>
              <p:nextCondLst>
                <p:cond evt="onClick" delay="0">
                  <p:tgtEl>
                    <p:spTgt spid="14"/>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r>
              <a:rPr lang="en-US" sz="3600" dirty="0" smtClean="0">
                <a:latin typeface="+mn-lt"/>
              </a:rPr>
              <a:t>Which one represents sunrise?</a:t>
            </a:r>
            <a:endParaRPr lang="en-US" sz="3600" dirty="0">
              <a:latin typeface="+mn-lt"/>
            </a:endParaRPr>
          </a:p>
        </p:txBody>
      </p:sp>
      <p:sp>
        <p:nvSpPr>
          <p:cNvPr id="6" name="Rectangle 5"/>
          <p:cNvSpPr/>
          <p:nvPr/>
        </p:nvSpPr>
        <p:spPr>
          <a:xfrm>
            <a:off x="1600200" y="4800600"/>
            <a:ext cx="1576072" cy="461665"/>
          </a:xfrm>
          <a:prstGeom prst="rect">
            <a:avLst/>
          </a:prstGeom>
        </p:spPr>
        <p:txBody>
          <a:bodyPr wrap="none">
            <a:spAutoFit/>
          </a:bodyPr>
          <a:lstStyle/>
          <a:p>
            <a:r>
              <a:rPr lang="en-US" sz="2400" b="1" i="1" dirty="0" smtClean="0"/>
              <a:t> Sîr</a:t>
            </a:r>
            <a:r>
              <a:rPr lang="en-US" sz="2400" dirty="0" smtClean="0"/>
              <a:t> : garlic</a:t>
            </a:r>
            <a:endParaRPr lang="en-US" sz="2400" dirty="0"/>
          </a:p>
        </p:txBody>
      </p:sp>
      <p:sp>
        <p:nvSpPr>
          <p:cNvPr id="7" name="Rectangle 6"/>
          <p:cNvSpPr/>
          <p:nvPr/>
        </p:nvSpPr>
        <p:spPr>
          <a:xfrm>
            <a:off x="5715000" y="4800600"/>
            <a:ext cx="2081019" cy="461665"/>
          </a:xfrm>
          <a:prstGeom prst="rect">
            <a:avLst/>
          </a:prstGeom>
        </p:spPr>
        <p:txBody>
          <a:bodyPr wrap="none">
            <a:spAutoFit/>
          </a:bodyPr>
          <a:lstStyle/>
          <a:p>
            <a:r>
              <a:rPr lang="en-US" sz="2400" b="1" i="1" dirty="0" smtClean="0">
                <a:solidFill>
                  <a:srgbClr val="0070C0"/>
                </a:solidFill>
              </a:rPr>
              <a:t> </a:t>
            </a:r>
            <a:r>
              <a:rPr lang="en-US" sz="2400" b="1" i="1" dirty="0" smtClean="0"/>
              <a:t>Somaq</a:t>
            </a:r>
            <a:r>
              <a:rPr lang="en-US" sz="2400" dirty="0" smtClean="0"/>
              <a:t>: sumac</a:t>
            </a:r>
            <a:endParaRPr lang="en-US" sz="2400" dirty="0"/>
          </a:p>
        </p:txBody>
      </p:sp>
      <p:sp>
        <p:nvSpPr>
          <p:cNvPr id="13" name="Action Button: Back or Previous 12">
            <a:hlinkClick r:id="" action="ppaction://hlinkshowjump?jump=previousslide" highlightClick="1"/>
          </p:cNvPr>
          <p:cNvSpPr/>
          <p:nvPr/>
        </p:nvSpPr>
        <p:spPr>
          <a:xfrm>
            <a:off x="6477000" y="5791200"/>
            <a:ext cx="762000" cy="533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Content Placeholder 18" descr="garlic.jpg"/>
          <p:cNvPicPr>
            <a:picLocks noGrp="1" noChangeAspect="1"/>
          </p:cNvPicPr>
          <p:nvPr>
            <p:ph sz="half" idx="1"/>
          </p:nvPr>
        </p:nvPicPr>
        <p:blipFill>
          <a:blip r:embed="rId2" cstate="print"/>
          <a:stretch>
            <a:fillRect/>
          </a:stretch>
        </p:blipFill>
        <p:spPr>
          <a:xfrm>
            <a:off x="904741" y="2397617"/>
            <a:ext cx="3276600" cy="2204053"/>
          </a:xfrm>
          <a:prstGeom prst="rect">
            <a:avLst/>
          </a:prstGeom>
        </p:spPr>
      </p:pic>
      <p:pic>
        <p:nvPicPr>
          <p:cNvPr id="22" name="Content Placeholder 21" descr="sumac.jpg"/>
          <p:cNvPicPr>
            <a:picLocks noGrp="1" noChangeAspect="1"/>
          </p:cNvPicPr>
          <p:nvPr>
            <p:ph sz="half" idx="2"/>
          </p:nvPr>
        </p:nvPicPr>
        <p:blipFill>
          <a:blip r:embed="rId3" cstate="print"/>
          <a:stretch>
            <a:fillRect/>
          </a:stretch>
        </p:blipFill>
        <p:spPr>
          <a:xfrm>
            <a:off x="4953000" y="2362200"/>
            <a:ext cx="3505200" cy="2286000"/>
          </a:xfrm>
          <a:prstGeom prst="rect">
            <a:avLst/>
          </a:prstGeom>
        </p:spPr>
      </p:pic>
      <p:sp>
        <p:nvSpPr>
          <p:cNvPr id="23" name="Action Button: Custom 22">
            <a:hlinkClick r:id="rId4" action="ppaction://hlinksldjump" highlightClick="1"/>
          </p:cNvPr>
          <p:cNvSpPr/>
          <p:nvPr/>
        </p:nvSpPr>
        <p:spPr>
          <a:xfrm>
            <a:off x="914400" y="2438400"/>
            <a:ext cx="3276600" cy="2133600"/>
          </a:xfrm>
          <a:prstGeom prst="actionButtonBlank">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ction Button: Custom 23">
            <a:hlinkClick r:id="rId5" action="ppaction://hlinksldjump" highlightClick="1"/>
          </p:cNvPr>
          <p:cNvSpPr/>
          <p:nvPr/>
        </p:nvSpPr>
        <p:spPr>
          <a:xfrm>
            <a:off x="4953000" y="2362200"/>
            <a:ext cx="3505200" cy="2286000"/>
          </a:xfrm>
          <a:prstGeom prst="actionButtonBlank">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ction Button: Custom 24">
            <a:hlinkClick r:id="" action="ppaction://noaction" highlightClick="1"/>
          </p:cNvPr>
          <p:cNvSpPr/>
          <p:nvPr/>
        </p:nvSpPr>
        <p:spPr>
          <a:xfrm>
            <a:off x="7315200" y="5791200"/>
            <a:ext cx="1042416" cy="5334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End</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762000"/>
            <a:ext cx="8229600" cy="1143000"/>
          </a:xfrm>
        </p:spPr>
        <p:txBody>
          <a:bodyPr>
            <a:normAutofit/>
          </a:bodyPr>
          <a:lstStyle/>
          <a:p>
            <a:r>
              <a:rPr lang="en-US" sz="6000" dirty="0" smtClean="0">
                <a:solidFill>
                  <a:srgbClr val="C00000"/>
                </a:solidFill>
              </a:rPr>
              <a:t>Great Job!</a:t>
            </a:r>
            <a:endParaRPr lang="en-US" sz="6000" dirty="0">
              <a:solidFill>
                <a:srgbClr val="C00000"/>
              </a:solidFill>
            </a:endParaRPr>
          </a:p>
        </p:txBody>
      </p:sp>
      <p:pic>
        <p:nvPicPr>
          <p:cNvPr id="1026" name="Picture 2" descr="C:\Users\kendal\AppData\Local\Microsoft\Windows\Temporary Internet Files\Content.IE5\Z0W5S8AU\MCj04420260000[1].wmf"/>
          <p:cNvPicPr>
            <a:picLocks noGrp="1" noChangeAspect="1" noChangeArrowheads="1"/>
          </p:cNvPicPr>
          <p:nvPr>
            <p:ph idx="1"/>
          </p:nvPr>
        </p:nvPicPr>
        <p:blipFill>
          <a:blip r:embed="rId2" cstate="print"/>
          <a:srcRect/>
          <a:stretch>
            <a:fillRect/>
          </a:stretch>
        </p:blipFill>
        <p:spPr bwMode="auto">
          <a:xfrm>
            <a:off x="2590800" y="2286000"/>
            <a:ext cx="3352799" cy="3170942"/>
          </a:xfrm>
          <a:prstGeom prst="rect">
            <a:avLst/>
          </a:prstGeom>
          <a:noFill/>
        </p:spPr>
      </p:pic>
      <p:sp>
        <p:nvSpPr>
          <p:cNvPr id="12" name="Action Button: Forward or Next 11">
            <a:hlinkClick r:id="" action="ppaction://hlinkshowjump?jump=lastslideviewed" highlightClick="1"/>
          </p:cNvPr>
          <p:cNvSpPr/>
          <p:nvPr/>
        </p:nvSpPr>
        <p:spPr>
          <a:xfrm>
            <a:off x="7543800" y="5867400"/>
            <a:ext cx="7620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0"/>
            <a:ext cx="8229600" cy="1143000"/>
          </a:xfrm>
        </p:spPr>
        <p:txBody>
          <a:bodyPr>
            <a:normAutofit/>
          </a:bodyPr>
          <a:lstStyle/>
          <a:p>
            <a:r>
              <a:rPr lang="en-US" sz="6000" dirty="0" smtClean="0">
                <a:solidFill>
                  <a:srgbClr val="C00000"/>
                </a:solidFill>
              </a:rPr>
              <a:t> Try Again!</a:t>
            </a:r>
            <a:endParaRPr lang="en-US" sz="6000" dirty="0">
              <a:solidFill>
                <a:srgbClr val="C00000"/>
              </a:solidFill>
            </a:endParaRPr>
          </a:p>
        </p:txBody>
      </p:sp>
      <p:pic>
        <p:nvPicPr>
          <p:cNvPr id="2051" name="Picture 3" descr="C:\Users\kendal\AppData\Local\Microsoft\Windows\Temporary Internet Files\Content.IE5\8V3J7803\MCj04347560000[1].png"/>
          <p:cNvPicPr>
            <a:picLocks noChangeAspect="1" noChangeArrowheads="1"/>
          </p:cNvPicPr>
          <p:nvPr/>
        </p:nvPicPr>
        <p:blipFill>
          <a:blip r:embed="rId2" cstate="print"/>
          <a:srcRect/>
          <a:stretch>
            <a:fillRect/>
          </a:stretch>
        </p:blipFill>
        <p:spPr bwMode="auto">
          <a:xfrm>
            <a:off x="3276600" y="1524000"/>
            <a:ext cx="2285714" cy="2285714"/>
          </a:xfrm>
          <a:prstGeom prst="rect">
            <a:avLst/>
          </a:prstGeom>
          <a:noFill/>
        </p:spPr>
      </p:pic>
      <p:sp>
        <p:nvSpPr>
          <p:cNvPr id="5" name="Action Button: Forward or Next 4">
            <a:hlinkClick r:id="" action="ppaction://hlinkshowjump?jump=lastslideviewed" highlightClick="1"/>
          </p:cNvPr>
          <p:cNvSpPr/>
          <p:nvPr/>
        </p:nvSpPr>
        <p:spPr>
          <a:xfrm>
            <a:off x="7543800" y="5867400"/>
            <a:ext cx="7620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6248400" cy="868362"/>
          </a:xfrm>
        </p:spPr>
        <p:txBody>
          <a:bodyPr/>
          <a:lstStyle/>
          <a:p>
            <a:r>
              <a:rPr lang="en-US" dirty="0" smtClean="0">
                <a:solidFill>
                  <a:schemeClr val="accent5">
                    <a:lumMod val="75000"/>
                  </a:schemeClr>
                </a:solidFill>
                <a:latin typeface="+mn-lt"/>
              </a:rPr>
              <a:t>HISTORY</a:t>
            </a:r>
            <a:endParaRPr lang="en-US" dirty="0">
              <a:solidFill>
                <a:schemeClr val="accent5">
                  <a:lumMod val="75000"/>
                </a:schemeClr>
              </a:solidFill>
              <a:latin typeface="+mn-lt"/>
            </a:endParaRPr>
          </a:p>
        </p:txBody>
      </p:sp>
      <p:pic>
        <p:nvPicPr>
          <p:cNvPr id="4" name="Picture 3" descr="turquoisebridges.jpg"/>
          <p:cNvPicPr>
            <a:picLocks noChangeAspect="1"/>
          </p:cNvPicPr>
          <p:nvPr/>
        </p:nvPicPr>
        <p:blipFill>
          <a:blip r:embed="rId2" cstate="print"/>
          <a:stretch>
            <a:fillRect/>
          </a:stretch>
        </p:blipFill>
        <p:spPr>
          <a:xfrm>
            <a:off x="1371600" y="990600"/>
            <a:ext cx="6350000" cy="2362200"/>
          </a:xfrm>
          <a:prstGeom prst="rect">
            <a:avLst/>
          </a:prstGeom>
        </p:spPr>
      </p:pic>
      <p:sp>
        <p:nvSpPr>
          <p:cNvPr id="5" name="Rectangle 4"/>
          <p:cNvSpPr/>
          <p:nvPr/>
        </p:nvSpPr>
        <p:spPr>
          <a:xfrm>
            <a:off x="762000" y="3505200"/>
            <a:ext cx="7772400" cy="2585323"/>
          </a:xfrm>
          <a:prstGeom prst="rect">
            <a:avLst/>
          </a:prstGeom>
        </p:spPr>
        <p:txBody>
          <a:bodyPr wrap="square">
            <a:spAutoFit/>
          </a:bodyPr>
          <a:lstStyle/>
          <a:p>
            <a:pPr>
              <a:buFont typeface="Arial" pitchFamily="34" charset="0"/>
              <a:buChar char="•"/>
            </a:pPr>
            <a:r>
              <a:rPr lang="en-US" dirty="0" smtClean="0">
                <a:latin typeface="Georgia" pitchFamily="18" charset="0"/>
              </a:rPr>
              <a:t> Norooz, in word, means "new day". It is the new day that starts the year. The Norooz celebration is a 3,000-year-old tradition and lasts 13 days. </a:t>
            </a:r>
          </a:p>
          <a:p>
            <a:endParaRPr lang="en-US" dirty="0" smtClean="0">
              <a:latin typeface="Georgia" pitchFamily="18" charset="0"/>
            </a:endParaRPr>
          </a:p>
          <a:p>
            <a:pPr>
              <a:buFont typeface="Arial" pitchFamily="34" charset="0"/>
              <a:buChar char="•"/>
            </a:pPr>
            <a:r>
              <a:rPr lang="en-US" dirty="0" smtClean="0">
                <a:latin typeface="Georgia" pitchFamily="18" charset="0"/>
              </a:rPr>
              <a:t> Norooz is the time of New Year in Iran which begins in the first day of spring, March 21. As the spring is the season in which the nature becomes new, Iranians believe that they should also become new by changing bad thoughts and behavior to good ones, so they celebrate this season for their changes that they decide to do in the New Year.</a:t>
            </a:r>
          </a:p>
          <a:p>
            <a:pPr>
              <a:buFont typeface="Arial" pitchFamily="34" charset="0"/>
              <a:buChar char="•"/>
            </a:pPr>
            <a:endParaRPr lang="en-US" dirty="0" smtClean="0">
              <a:latin typeface="Georgia" pitchFamily="18" charset="0"/>
            </a:endParaRPr>
          </a:p>
        </p:txBody>
      </p:sp>
      <p:sp>
        <p:nvSpPr>
          <p:cNvPr id="6" name="Action Button: Forward or Next 5">
            <a:hlinkClick r:id="" action="ppaction://hlinkshowjump?jump=nextslide" highlightClick="1"/>
          </p:cNvPr>
          <p:cNvSpPr/>
          <p:nvPr/>
        </p:nvSpPr>
        <p:spPr>
          <a:xfrm>
            <a:off x="7696200" y="6019800"/>
            <a:ext cx="7620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6858000" y="6019800"/>
            <a:ext cx="762000" cy="533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endal\AppData\Local\Microsoft\Windows\Temporary Internet Files\Content.IE5\AUVLRI2O\MCj04242100000[1].wmf"/>
          <p:cNvPicPr>
            <a:picLocks noChangeAspect="1" noChangeArrowheads="1"/>
          </p:cNvPicPr>
          <p:nvPr/>
        </p:nvPicPr>
        <p:blipFill>
          <a:blip r:embed="rId2" cstate="print"/>
          <a:srcRect/>
          <a:stretch>
            <a:fillRect/>
          </a:stretch>
        </p:blipFill>
        <p:spPr bwMode="auto">
          <a:xfrm>
            <a:off x="4648200" y="4787900"/>
            <a:ext cx="1930400" cy="2070100"/>
          </a:xfrm>
          <a:prstGeom prst="rect">
            <a:avLst/>
          </a:prstGeom>
          <a:noFill/>
        </p:spPr>
      </p:pic>
      <p:sp>
        <p:nvSpPr>
          <p:cNvPr id="7" name="Title 6"/>
          <p:cNvSpPr>
            <a:spLocks noGrp="1"/>
          </p:cNvSpPr>
          <p:nvPr>
            <p:ph type="title"/>
          </p:nvPr>
        </p:nvSpPr>
        <p:spPr>
          <a:noFill/>
        </p:spPr>
        <p:txBody>
          <a:bodyPr>
            <a:noAutofit/>
          </a:bodyPr>
          <a:lstStyle/>
          <a:p>
            <a:r>
              <a:rPr lang="en-US" dirty="0" smtClean="0">
                <a:solidFill>
                  <a:schemeClr val="accent5">
                    <a:lumMod val="75000"/>
                  </a:schemeClr>
                </a:solidFill>
                <a:latin typeface="+mn-lt"/>
              </a:rPr>
              <a:t>PREPARATION FOR THE NOROOZ</a:t>
            </a:r>
            <a:endParaRPr lang="en-US" dirty="0">
              <a:solidFill>
                <a:schemeClr val="accent5">
                  <a:lumMod val="75000"/>
                </a:schemeClr>
              </a:solidFill>
              <a:latin typeface="+mn-lt"/>
            </a:endParaRPr>
          </a:p>
        </p:txBody>
      </p:sp>
      <p:sp>
        <p:nvSpPr>
          <p:cNvPr id="4" name="Content Placeholder 3"/>
          <p:cNvSpPr>
            <a:spLocks noGrp="1"/>
          </p:cNvSpPr>
          <p:nvPr>
            <p:ph sz="half" idx="1"/>
          </p:nvPr>
        </p:nvSpPr>
        <p:spPr>
          <a:xfrm>
            <a:off x="457200" y="1600200"/>
            <a:ext cx="4038600" cy="4525963"/>
          </a:xfrm>
        </p:spPr>
        <p:txBody>
          <a:bodyPr>
            <a:normAutofit/>
          </a:bodyPr>
          <a:lstStyle/>
          <a:p>
            <a:r>
              <a:rPr lang="en-US" sz="1800" dirty="0" smtClean="0">
                <a:latin typeface="Georgia" pitchFamily="18" charset="0"/>
              </a:rPr>
              <a:t>Couple weeks before arrival of Norooz, Iranians clean their house which called Khaneh Tekani, literal translation means “shaking your house”. Like nature in spring, this symbolizes throwing out old things and bringing new things.</a:t>
            </a:r>
            <a:endParaRPr lang="en-US" sz="1800" dirty="0" smtClean="0"/>
          </a:p>
          <a:p>
            <a:endParaRPr lang="en-US" sz="1800" dirty="0">
              <a:latin typeface="Georgia" pitchFamily="18" charset="0"/>
            </a:endParaRPr>
          </a:p>
        </p:txBody>
      </p:sp>
      <p:sp>
        <p:nvSpPr>
          <p:cNvPr id="5" name="Content Placeholder 4"/>
          <p:cNvSpPr>
            <a:spLocks noGrp="1"/>
          </p:cNvSpPr>
          <p:nvPr>
            <p:ph sz="half" idx="2"/>
          </p:nvPr>
        </p:nvSpPr>
        <p:spPr/>
        <p:txBody>
          <a:bodyPr>
            <a:normAutofit/>
          </a:bodyPr>
          <a:lstStyle/>
          <a:p>
            <a:r>
              <a:rPr lang="en-US" sz="1800" dirty="0" smtClean="0">
                <a:latin typeface="Georgia" pitchFamily="18" charset="0"/>
              </a:rPr>
              <a:t> Near the time of new year all members of the family go shopping to buy new clothes and new things for their house. In Iran, shops before Norooz is very crowded, similar to Christmas in Western world.</a:t>
            </a:r>
          </a:p>
          <a:p>
            <a:r>
              <a:rPr lang="en-US" sz="1800" dirty="0" smtClean="0">
                <a:latin typeface="Georgia" pitchFamily="18" charset="0"/>
              </a:rPr>
              <a:t>They also buy cookies, fruits, different kinds of pastry and nuts known as Ajîl  and redfish .</a:t>
            </a:r>
            <a:endParaRPr lang="en-US" sz="1800" dirty="0"/>
          </a:p>
        </p:txBody>
      </p:sp>
      <p:pic>
        <p:nvPicPr>
          <p:cNvPr id="1026" name="Picture 2" descr="C:\Users\kendal\AppData\Local\Microsoft\Windows\Temporary Internet Files\Content.IE5\Z0W5S8AU\MCj03127060000[1].wmf"/>
          <p:cNvPicPr>
            <a:picLocks noChangeAspect="1" noChangeArrowheads="1"/>
          </p:cNvPicPr>
          <p:nvPr/>
        </p:nvPicPr>
        <p:blipFill>
          <a:blip r:embed="rId3" cstate="print"/>
          <a:srcRect/>
          <a:stretch>
            <a:fillRect/>
          </a:stretch>
        </p:blipFill>
        <p:spPr bwMode="auto">
          <a:xfrm>
            <a:off x="990600" y="4038600"/>
            <a:ext cx="1595628" cy="1817827"/>
          </a:xfrm>
          <a:prstGeom prst="rect">
            <a:avLst/>
          </a:prstGeom>
          <a:noFill/>
        </p:spPr>
      </p:pic>
      <p:sp>
        <p:nvSpPr>
          <p:cNvPr id="8" name="Action Button: Forward or Next 7">
            <a:hlinkClick r:id="" action="ppaction://hlinkshowjump?jump=nextslide" highlightClick="1"/>
          </p:cNvPr>
          <p:cNvSpPr/>
          <p:nvPr/>
        </p:nvSpPr>
        <p:spPr>
          <a:xfrm>
            <a:off x="8001000" y="5943600"/>
            <a:ext cx="7620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Back or Previous 8">
            <a:hlinkClick r:id="" action="ppaction://hlinkshowjump?jump=previousslide" highlightClick="1"/>
          </p:cNvPr>
          <p:cNvSpPr/>
          <p:nvPr/>
        </p:nvSpPr>
        <p:spPr>
          <a:xfrm>
            <a:off x="7162800" y="5943600"/>
            <a:ext cx="762000" cy="533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381001"/>
            <a:ext cx="7772400" cy="762000"/>
          </a:xfrm>
        </p:spPr>
        <p:txBody>
          <a:bodyPr>
            <a:normAutofit/>
          </a:bodyPr>
          <a:lstStyle/>
          <a:p>
            <a:pPr algn="ctr"/>
            <a:r>
              <a:rPr lang="en-US" sz="4400" b="0" dirty="0" smtClean="0">
                <a:solidFill>
                  <a:schemeClr val="accent5">
                    <a:lumMod val="75000"/>
                  </a:schemeClr>
                </a:solidFill>
                <a:latin typeface="+mn-lt"/>
              </a:rPr>
              <a:t>HAFT SIN</a:t>
            </a:r>
            <a:endParaRPr lang="en-US" sz="4400" b="0" dirty="0">
              <a:solidFill>
                <a:schemeClr val="accent5">
                  <a:lumMod val="75000"/>
                </a:schemeClr>
              </a:solidFill>
              <a:latin typeface="+mn-lt"/>
            </a:endParaRPr>
          </a:p>
        </p:txBody>
      </p:sp>
      <p:sp>
        <p:nvSpPr>
          <p:cNvPr id="6" name="Text Placeholder 5"/>
          <p:cNvSpPr>
            <a:spLocks noGrp="1"/>
          </p:cNvSpPr>
          <p:nvPr>
            <p:ph type="body" idx="1"/>
          </p:nvPr>
        </p:nvSpPr>
        <p:spPr>
          <a:xfrm>
            <a:off x="3200400" y="5562600"/>
            <a:ext cx="2286000" cy="673100"/>
          </a:xfrm>
        </p:spPr>
        <p:txBody>
          <a:bodyPr/>
          <a:lstStyle/>
          <a:p>
            <a:pPr algn="ctr"/>
            <a:r>
              <a:rPr lang="en-US" dirty="0" smtClean="0">
                <a:solidFill>
                  <a:schemeClr val="tx1"/>
                </a:solidFill>
              </a:rPr>
              <a:t>“ Haft Sin” Table</a:t>
            </a:r>
            <a:endParaRPr lang="en-US" dirty="0">
              <a:solidFill>
                <a:schemeClr val="tx1"/>
              </a:solidFill>
            </a:endParaRPr>
          </a:p>
        </p:txBody>
      </p:sp>
      <p:sp>
        <p:nvSpPr>
          <p:cNvPr id="4" name="Rectangle 3"/>
          <p:cNvSpPr/>
          <p:nvPr/>
        </p:nvSpPr>
        <p:spPr>
          <a:xfrm>
            <a:off x="838200" y="1143000"/>
            <a:ext cx="7543800" cy="1200329"/>
          </a:xfrm>
          <a:prstGeom prst="rect">
            <a:avLst/>
          </a:prstGeom>
        </p:spPr>
        <p:txBody>
          <a:bodyPr wrap="square">
            <a:spAutoFit/>
          </a:bodyPr>
          <a:lstStyle/>
          <a:p>
            <a:r>
              <a:rPr lang="en-US" dirty="0" smtClean="0">
                <a:latin typeface="Georgia" pitchFamily="18" charset="0"/>
              </a:rPr>
              <a:t>They  also buy the seven ‘S’s which is a major tradition of Norooz. Then, they prepare a Haft Sin table. Today the haft sin table includes seven specific items, all starting with the letter S or </a:t>
            </a:r>
            <a:r>
              <a:rPr lang="en-US" i="1" dirty="0" smtClean="0">
                <a:latin typeface="Georgia" pitchFamily="18" charset="0"/>
              </a:rPr>
              <a:t>Sîn</a:t>
            </a:r>
            <a:r>
              <a:rPr lang="en-US" dirty="0" smtClean="0">
                <a:latin typeface="Georgia" pitchFamily="18" charset="0"/>
              </a:rPr>
              <a:t> (</a:t>
            </a:r>
            <a:r>
              <a:rPr lang="fa-IR" dirty="0" smtClean="0">
                <a:latin typeface="Georgia" pitchFamily="18" charset="0"/>
              </a:rPr>
              <a:t>س </a:t>
            </a:r>
            <a:r>
              <a:rPr lang="en-US" dirty="0" smtClean="0">
                <a:latin typeface="Georgia" pitchFamily="18" charset="0"/>
              </a:rPr>
              <a:t> in the Persian Alphabet). </a:t>
            </a:r>
            <a:endParaRPr lang="en-US" dirty="0">
              <a:latin typeface="Georgia" pitchFamily="18" charset="0"/>
            </a:endParaRPr>
          </a:p>
        </p:txBody>
      </p:sp>
      <p:sp>
        <p:nvSpPr>
          <p:cNvPr id="8" name="Action Button: Forward or Next 7">
            <a:hlinkClick r:id="" action="ppaction://hlinkshowjump?jump=nextslide" highlightClick="1"/>
          </p:cNvPr>
          <p:cNvSpPr/>
          <p:nvPr/>
        </p:nvSpPr>
        <p:spPr>
          <a:xfrm>
            <a:off x="7848600" y="5943600"/>
            <a:ext cx="7620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Back or Previous 8">
            <a:hlinkClick r:id="" action="ppaction://hlinkshowjump?jump=previousslide" highlightClick="1"/>
          </p:cNvPr>
          <p:cNvSpPr/>
          <p:nvPr/>
        </p:nvSpPr>
        <p:spPr>
          <a:xfrm>
            <a:off x="7010400" y="5943600"/>
            <a:ext cx="762000" cy="533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haftsin.wav">
            <a:hlinkClick r:id="" action="ppaction://media"/>
          </p:cNvPr>
          <p:cNvPicPr>
            <a:picLocks noRot="1" noChangeAspect="1"/>
          </p:cNvPicPr>
          <p:nvPr>
            <a:audioFile r:link="rId1"/>
          </p:nvPr>
        </p:nvPicPr>
        <p:blipFill>
          <a:blip r:embed="rId3" cstate="print"/>
          <a:stretch>
            <a:fillRect/>
          </a:stretch>
        </p:blipFill>
        <p:spPr>
          <a:xfrm>
            <a:off x="6019800" y="685800"/>
            <a:ext cx="304800" cy="304800"/>
          </a:xfrm>
          <a:prstGeom prst="rect">
            <a:avLst/>
          </a:prstGeom>
        </p:spPr>
      </p:pic>
      <p:pic>
        <p:nvPicPr>
          <p:cNvPr id="13" name="Picture 12" descr="haftsintable.jpg"/>
          <p:cNvPicPr>
            <a:picLocks noChangeAspect="1"/>
          </p:cNvPicPr>
          <p:nvPr/>
        </p:nvPicPr>
        <p:blipFill>
          <a:blip r:embed="rId4" cstate="print"/>
          <a:stretch>
            <a:fillRect/>
          </a:stretch>
        </p:blipFill>
        <p:spPr>
          <a:xfrm>
            <a:off x="2209800" y="2362200"/>
            <a:ext cx="4800600" cy="278892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9" fill="hold"/>
                                        <p:tgtEl>
                                          <p:spTgt spid="11"/>
                                        </p:tgtEl>
                                      </p:cBhvr>
                                    </p:cmd>
                                  </p:childTnLst>
                                </p:cTn>
                              </p:par>
                            </p:childTnLst>
                          </p:cTn>
                        </p:par>
                      </p:childTnLst>
                    </p:cTn>
                  </p:par>
                </p:childTnLst>
              </p:cTn>
              <p:nextCondLst>
                <p:cond evt="onClick" delay="0">
                  <p:tgtEl>
                    <p:spTgt spid="1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609600" y="1295400"/>
            <a:ext cx="4040188" cy="1752600"/>
          </a:xfrm>
        </p:spPr>
        <p:txBody>
          <a:bodyPr>
            <a:normAutofit fontScale="92500" lnSpcReduction="20000"/>
          </a:bodyPr>
          <a:lstStyle/>
          <a:p>
            <a:endParaRPr lang="en-US" sz="3300" i="1" dirty="0" smtClean="0">
              <a:solidFill>
                <a:srgbClr val="0070C0"/>
              </a:solidFill>
            </a:endParaRPr>
          </a:p>
          <a:p>
            <a:r>
              <a:rPr lang="en-US" sz="3000" i="1" dirty="0" smtClean="0"/>
              <a:t>Samanu</a:t>
            </a:r>
            <a:r>
              <a:rPr lang="en-US" sz="3000" dirty="0" smtClean="0"/>
              <a:t> </a:t>
            </a:r>
            <a:r>
              <a:rPr lang="en-US" sz="3000" b="0" dirty="0" smtClean="0"/>
              <a:t>:sweet pudding  made from wheat germ - </a:t>
            </a:r>
            <a:r>
              <a:rPr lang="en-US" sz="3000" b="0" dirty="0" smtClean="0">
                <a:solidFill>
                  <a:srgbClr val="FF0000"/>
                </a:solidFill>
              </a:rPr>
              <a:t>symbolizing affluence </a:t>
            </a:r>
          </a:p>
          <a:p>
            <a:endParaRPr lang="en-US" b="0" dirty="0"/>
          </a:p>
        </p:txBody>
      </p:sp>
      <p:sp>
        <p:nvSpPr>
          <p:cNvPr id="3" name="Content Placeholder 2"/>
          <p:cNvSpPr>
            <a:spLocks noGrp="1"/>
          </p:cNvSpPr>
          <p:nvPr>
            <p:ph sz="half" idx="2"/>
          </p:nvPr>
        </p:nvSpPr>
        <p:spPr>
          <a:xfrm>
            <a:off x="3962400" y="4191000"/>
            <a:ext cx="4344988" cy="1752600"/>
          </a:xfrm>
        </p:spPr>
        <p:txBody>
          <a:bodyPr>
            <a:normAutofit/>
          </a:bodyPr>
          <a:lstStyle/>
          <a:p>
            <a:pPr>
              <a:buNone/>
            </a:pPr>
            <a:r>
              <a:rPr lang="en-US" sz="2800" b="1" i="1" dirty="0" smtClean="0"/>
              <a:t>    Sîb </a:t>
            </a:r>
            <a:r>
              <a:rPr lang="en-US" sz="2800" dirty="0" smtClean="0"/>
              <a:t>: apples - </a:t>
            </a:r>
            <a:r>
              <a:rPr lang="en-US" sz="2800" dirty="0" smtClean="0">
                <a:solidFill>
                  <a:srgbClr val="FF0000"/>
                </a:solidFill>
              </a:rPr>
              <a:t>symbolizing beauty and health </a:t>
            </a:r>
          </a:p>
          <a:p>
            <a:pPr>
              <a:buNone/>
            </a:pPr>
            <a:endParaRPr lang="en-US" sz="2800" dirty="0"/>
          </a:p>
        </p:txBody>
      </p:sp>
      <p:sp>
        <p:nvSpPr>
          <p:cNvPr id="11" name="Text Placeholder 10"/>
          <p:cNvSpPr>
            <a:spLocks noGrp="1"/>
          </p:cNvSpPr>
          <p:nvPr>
            <p:ph type="body" sz="quarter" idx="3"/>
          </p:nvPr>
        </p:nvSpPr>
        <p:spPr>
          <a:xfrm>
            <a:off x="4648200" y="838200"/>
            <a:ext cx="4041775" cy="1905000"/>
          </a:xfrm>
        </p:spPr>
        <p:txBody>
          <a:bodyPr>
            <a:normAutofit/>
          </a:bodyPr>
          <a:lstStyle/>
          <a:p>
            <a:endParaRPr lang="en-US" sz="2800" i="1" dirty="0" smtClean="0"/>
          </a:p>
          <a:p>
            <a:endParaRPr lang="en-US" dirty="0"/>
          </a:p>
        </p:txBody>
      </p:sp>
      <p:pic>
        <p:nvPicPr>
          <p:cNvPr id="14" name="Picture 13" descr="apple.jpg"/>
          <p:cNvPicPr>
            <a:picLocks noChangeAspect="1"/>
          </p:cNvPicPr>
          <p:nvPr/>
        </p:nvPicPr>
        <p:blipFill>
          <a:blip r:embed="rId4" cstate="print"/>
          <a:stretch>
            <a:fillRect/>
          </a:stretch>
        </p:blipFill>
        <p:spPr>
          <a:xfrm>
            <a:off x="990600" y="3276600"/>
            <a:ext cx="2540000" cy="2540000"/>
          </a:xfrm>
          <a:prstGeom prst="rect">
            <a:avLst/>
          </a:prstGeom>
        </p:spPr>
      </p:pic>
      <p:pic>
        <p:nvPicPr>
          <p:cNvPr id="16" name="Content Placeholder 6" descr="samanu.jpg"/>
          <p:cNvPicPr>
            <a:picLocks noGrp="1" noChangeAspect="1"/>
          </p:cNvPicPr>
          <p:nvPr>
            <p:ph sz="quarter" idx="4"/>
          </p:nvPr>
        </p:nvPicPr>
        <p:blipFill>
          <a:blip r:embed="rId5" cstate="print"/>
          <a:stretch>
            <a:fillRect/>
          </a:stretch>
        </p:blipFill>
        <p:spPr>
          <a:xfrm>
            <a:off x="5257800" y="1447800"/>
            <a:ext cx="2743200" cy="2057400"/>
          </a:xfrm>
        </p:spPr>
      </p:pic>
      <p:sp>
        <p:nvSpPr>
          <p:cNvPr id="7" name="Rectangle 6"/>
          <p:cNvSpPr/>
          <p:nvPr/>
        </p:nvSpPr>
        <p:spPr>
          <a:xfrm>
            <a:off x="609600" y="381000"/>
            <a:ext cx="7924800" cy="1446550"/>
          </a:xfrm>
          <a:prstGeom prst="rect">
            <a:avLst/>
          </a:prstGeom>
        </p:spPr>
        <p:txBody>
          <a:bodyPr wrap="square">
            <a:spAutoFit/>
          </a:bodyPr>
          <a:lstStyle/>
          <a:p>
            <a:pPr algn="ctr"/>
            <a:r>
              <a:rPr lang="en-US" sz="4400" dirty="0" smtClean="0">
                <a:solidFill>
                  <a:schemeClr val="accent5">
                    <a:lumMod val="75000"/>
                  </a:schemeClr>
                </a:solidFill>
              </a:rPr>
              <a:t>Let’s see what Haft Sin items are;</a:t>
            </a:r>
            <a:br>
              <a:rPr lang="en-US" sz="4400" dirty="0" smtClean="0">
                <a:solidFill>
                  <a:schemeClr val="accent5">
                    <a:lumMod val="75000"/>
                  </a:schemeClr>
                </a:solidFill>
              </a:rPr>
            </a:br>
            <a:endParaRPr lang="en-US" sz="4400" dirty="0">
              <a:solidFill>
                <a:schemeClr val="accent5">
                  <a:lumMod val="75000"/>
                </a:schemeClr>
              </a:solidFill>
            </a:endParaRPr>
          </a:p>
        </p:txBody>
      </p:sp>
      <p:sp>
        <p:nvSpPr>
          <p:cNvPr id="8" name="Action Button: Forward or Next 7">
            <a:hlinkClick r:id="" action="ppaction://hlinkshowjump?jump=nextslide" highlightClick="1"/>
          </p:cNvPr>
          <p:cNvSpPr/>
          <p:nvPr/>
        </p:nvSpPr>
        <p:spPr>
          <a:xfrm>
            <a:off x="7696200" y="5867400"/>
            <a:ext cx="7620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Back or Previous 8">
            <a:hlinkClick r:id="" action="ppaction://hlinkshowjump?jump=previousslide" highlightClick="1"/>
          </p:cNvPr>
          <p:cNvSpPr/>
          <p:nvPr/>
        </p:nvSpPr>
        <p:spPr>
          <a:xfrm>
            <a:off x="6858000" y="5867400"/>
            <a:ext cx="762000" cy="533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sib.wav">
            <a:hlinkClick r:id="" action="ppaction://media"/>
          </p:cNvPr>
          <p:cNvPicPr>
            <a:picLocks noRot="1" noChangeAspect="1"/>
          </p:cNvPicPr>
          <p:nvPr>
            <a:audioFile r:link="rId1"/>
          </p:nvPr>
        </p:nvPicPr>
        <p:blipFill>
          <a:blip r:embed="rId6" cstate="print"/>
          <a:stretch>
            <a:fillRect/>
          </a:stretch>
        </p:blipFill>
        <p:spPr>
          <a:xfrm>
            <a:off x="4114800" y="4343400"/>
            <a:ext cx="304800" cy="304800"/>
          </a:xfrm>
          <a:prstGeom prst="rect">
            <a:avLst/>
          </a:prstGeom>
        </p:spPr>
      </p:pic>
      <p:pic>
        <p:nvPicPr>
          <p:cNvPr id="12" name="samanu.wav">
            <a:hlinkClick r:id="" action="ppaction://media"/>
          </p:cNvPr>
          <p:cNvPicPr>
            <a:picLocks noRot="1" noChangeAspect="1"/>
          </p:cNvPicPr>
          <p:nvPr>
            <a:wavAudioFile r:embed="rId2" name="samanu.wav"/>
          </p:nvPr>
        </p:nvPicPr>
        <p:blipFill>
          <a:blip r:embed="rId7" cstate="print"/>
          <a:stretch>
            <a:fillRect/>
          </a:stretch>
        </p:blipFill>
        <p:spPr>
          <a:xfrm>
            <a:off x="457200" y="16764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2" fill="hold"/>
                                        <p:tgtEl>
                                          <p:spTgt spid="13"/>
                                        </p:tgtEl>
                                      </p:cBhvr>
                                    </p:cmd>
                                  </p:childTnLst>
                                </p:cTn>
                              </p:par>
                            </p:childTnLst>
                          </p:cTn>
                        </p:par>
                      </p:childTnLst>
                    </p:cTn>
                  </p:par>
                </p:childTnLst>
              </p:cTn>
              <p:nextCondLst>
                <p:cond evt="onClick" delay="0">
                  <p:tgtEl>
                    <p:spTgt spid="1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986" fill="hold"/>
                                        <p:tgtEl>
                                          <p:spTgt spid="12"/>
                                        </p:tgtEl>
                                      </p:cBhvr>
                                    </p:cmd>
                                  </p:childTnLst>
                                </p:cTn>
                              </p:par>
                            </p:childTnLst>
                          </p:cTn>
                        </p:par>
                      </p:childTnLst>
                    </p:cTn>
                  </p:par>
                </p:childTnLst>
              </p:cTn>
              <p:nextCondLst>
                <p:cond evt="onClick" delay="0">
                  <p:tgtEl>
                    <p:spTgt spid="12"/>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066800"/>
            <a:ext cx="4191000" cy="5059363"/>
          </a:xfrm>
        </p:spPr>
        <p:txBody>
          <a:bodyPr>
            <a:normAutofit/>
          </a:bodyPr>
          <a:lstStyle/>
          <a:p>
            <a:pPr>
              <a:buNone/>
            </a:pPr>
            <a:r>
              <a:rPr lang="en-US" b="1" i="1" dirty="0" smtClean="0"/>
              <a:t>    Sabzeh</a:t>
            </a:r>
            <a:r>
              <a:rPr lang="en-US" dirty="0" smtClean="0"/>
              <a:t>: wheat, barley or lentil or sprouts growing in a dish - </a:t>
            </a:r>
            <a:r>
              <a:rPr lang="en-US" dirty="0" smtClean="0">
                <a:solidFill>
                  <a:srgbClr val="FF0000"/>
                </a:solidFill>
              </a:rPr>
              <a:t>symbolizing rebirth </a:t>
            </a:r>
          </a:p>
          <a:p>
            <a:pPr>
              <a:buNone/>
            </a:pPr>
            <a:endParaRPr lang="en-US" dirty="0" smtClean="0"/>
          </a:p>
          <a:p>
            <a:pPr>
              <a:buNone/>
            </a:pPr>
            <a:endParaRPr lang="en-US" dirty="0"/>
          </a:p>
        </p:txBody>
      </p:sp>
      <p:sp>
        <p:nvSpPr>
          <p:cNvPr id="8" name="Content Placeholder 7"/>
          <p:cNvSpPr>
            <a:spLocks noGrp="1"/>
          </p:cNvSpPr>
          <p:nvPr>
            <p:ph sz="half" idx="2"/>
          </p:nvPr>
        </p:nvSpPr>
        <p:spPr/>
        <p:txBody>
          <a:bodyPr/>
          <a:lstStyle/>
          <a:p>
            <a:pPr>
              <a:buNone/>
            </a:pPr>
            <a:endParaRPr lang="en-US" i="1" dirty="0" smtClean="0"/>
          </a:p>
          <a:p>
            <a:pPr>
              <a:buNone/>
            </a:pPr>
            <a:endParaRPr lang="en-US" i="1" dirty="0" smtClean="0"/>
          </a:p>
          <a:p>
            <a:pPr>
              <a:buNone/>
            </a:pPr>
            <a:endParaRPr lang="en-US" i="1" dirty="0" smtClean="0"/>
          </a:p>
          <a:p>
            <a:pPr>
              <a:buNone/>
            </a:pPr>
            <a:endParaRPr lang="en-US" i="1" dirty="0" smtClean="0"/>
          </a:p>
          <a:p>
            <a:pPr>
              <a:buNone/>
            </a:pPr>
            <a:endParaRPr lang="en-US" i="1" dirty="0" smtClean="0"/>
          </a:p>
          <a:p>
            <a:pPr>
              <a:buNone/>
            </a:pPr>
            <a:r>
              <a:rPr lang="en-US" b="1" i="1" dirty="0" smtClean="0"/>
              <a:t>    Senjed</a:t>
            </a:r>
            <a:r>
              <a:rPr lang="en-US" dirty="0" smtClean="0"/>
              <a:t> :the dried fruit of the oleaster tree - </a:t>
            </a:r>
            <a:r>
              <a:rPr lang="en-US" dirty="0" smtClean="0">
                <a:solidFill>
                  <a:srgbClr val="FF0000"/>
                </a:solidFill>
              </a:rPr>
              <a:t>symbolizing love </a:t>
            </a:r>
          </a:p>
          <a:p>
            <a:pPr>
              <a:buNone/>
            </a:pPr>
            <a:endParaRPr lang="en-US" dirty="0"/>
          </a:p>
        </p:txBody>
      </p:sp>
      <p:sp>
        <p:nvSpPr>
          <p:cNvPr id="6" name="Action Button: Forward or Next 5">
            <a:hlinkClick r:id="" action="ppaction://hlinkshowjump?jump=nextslide" highlightClick="1"/>
          </p:cNvPr>
          <p:cNvSpPr/>
          <p:nvPr/>
        </p:nvSpPr>
        <p:spPr>
          <a:xfrm>
            <a:off x="7543800" y="5867400"/>
            <a:ext cx="7620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6705600" y="5867400"/>
            <a:ext cx="762000" cy="533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senjed.wav">
            <a:hlinkClick r:id="" action="ppaction://media"/>
          </p:cNvPr>
          <p:cNvPicPr>
            <a:picLocks noRot="1" noChangeAspect="1"/>
          </p:cNvPicPr>
          <p:nvPr>
            <a:audioFile r:link="rId1"/>
          </p:nvPr>
        </p:nvPicPr>
        <p:blipFill>
          <a:blip r:embed="rId4" cstate="print"/>
          <a:stretch>
            <a:fillRect/>
          </a:stretch>
        </p:blipFill>
        <p:spPr>
          <a:xfrm>
            <a:off x="4800600" y="4267200"/>
            <a:ext cx="304800" cy="304800"/>
          </a:xfrm>
          <a:prstGeom prst="rect">
            <a:avLst/>
          </a:prstGeom>
        </p:spPr>
      </p:pic>
      <p:pic>
        <p:nvPicPr>
          <p:cNvPr id="13" name="Picture 12" descr="sabzeh.jpg"/>
          <p:cNvPicPr>
            <a:picLocks noChangeAspect="1"/>
          </p:cNvPicPr>
          <p:nvPr/>
        </p:nvPicPr>
        <p:blipFill>
          <a:blip r:embed="rId5" cstate="print"/>
          <a:stretch>
            <a:fillRect/>
          </a:stretch>
        </p:blipFill>
        <p:spPr>
          <a:xfrm>
            <a:off x="5181600" y="1219200"/>
            <a:ext cx="2743200" cy="1737360"/>
          </a:xfrm>
          <a:prstGeom prst="rect">
            <a:avLst/>
          </a:prstGeom>
        </p:spPr>
      </p:pic>
      <p:pic>
        <p:nvPicPr>
          <p:cNvPr id="15" name="Picture 14" descr="senjed.jpg"/>
          <p:cNvPicPr>
            <a:picLocks noChangeAspect="1"/>
          </p:cNvPicPr>
          <p:nvPr/>
        </p:nvPicPr>
        <p:blipFill>
          <a:blip r:embed="rId6" cstate="print"/>
          <a:stretch>
            <a:fillRect/>
          </a:stretch>
        </p:blipFill>
        <p:spPr>
          <a:xfrm>
            <a:off x="1219200" y="3505200"/>
            <a:ext cx="2857500" cy="1920240"/>
          </a:xfrm>
          <a:prstGeom prst="rect">
            <a:avLst/>
          </a:prstGeom>
        </p:spPr>
      </p:pic>
      <p:pic>
        <p:nvPicPr>
          <p:cNvPr id="11" name="sabzeh.wav">
            <a:hlinkClick r:id="" action="ppaction://media"/>
          </p:cNvPr>
          <p:cNvPicPr>
            <a:picLocks noRot="1" noChangeAspect="1"/>
          </p:cNvPicPr>
          <p:nvPr>
            <a:wavAudioFile r:embed="rId2" name="sabzeh.wav"/>
          </p:nvPr>
        </p:nvPicPr>
        <p:blipFill>
          <a:blip r:embed="rId7" cstate="print"/>
          <a:stretch>
            <a:fillRect/>
          </a:stretch>
        </p:blipFill>
        <p:spPr>
          <a:xfrm>
            <a:off x="457200" y="12192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5" fill="hold"/>
                                        <p:tgtEl>
                                          <p:spTgt spid="12"/>
                                        </p:tgtEl>
                                      </p:cBhvr>
                                    </p:cmd>
                                  </p:childTnLst>
                                </p:cTn>
                              </p:par>
                            </p:childTnLst>
                          </p:cTn>
                        </p:par>
                      </p:childTnLst>
                    </p:cTn>
                  </p:par>
                </p:childTnLst>
              </p:cTn>
              <p:nextCondLst>
                <p:cond evt="onClick" delay="0">
                  <p:tgtEl>
                    <p:spTgt spid="12"/>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611" fill="hold"/>
                                        <p:tgtEl>
                                          <p:spTgt spid="11"/>
                                        </p:tgtEl>
                                      </p:cBhvr>
                                    </p:cmd>
                                  </p:childTnLst>
                                </p:cTn>
                              </p:par>
                            </p:childTnLst>
                          </p:cTn>
                        </p:par>
                      </p:childTnLst>
                    </p:cTn>
                  </p:par>
                </p:childTnLst>
              </p:cTn>
              <p:nextCondLst>
                <p:cond evt="onClick" delay="0">
                  <p:tgtEl>
                    <p:spTgt spid="11"/>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90600"/>
            <a:ext cx="4267200" cy="4525963"/>
          </a:xfrm>
        </p:spPr>
        <p:txBody>
          <a:bodyPr>
            <a:normAutofit lnSpcReduction="10000"/>
          </a:bodyPr>
          <a:lstStyle/>
          <a:p>
            <a:pPr>
              <a:buNone/>
            </a:pPr>
            <a:r>
              <a:rPr lang="en-US" b="1" i="1" dirty="0" smtClean="0">
                <a:solidFill>
                  <a:srgbClr val="0070C0"/>
                </a:solidFill>
              </a:rPr>
              <a:t>    </a:t>
            </a:r>
            <a:r>
              <a:rPr lang="en-US" b="1" i="1" dirty="0" smtClean="0"/>
              <a:t>Somaq</a:t>
            </a:r>
            <a:r>
              <a:rPr lang="en-US" dirty="0" smtClean="0"/>
              <a:t>: sumac </a:t>
            </a:r>
            <a:r>
              <a:rPr lang="en-US" dirty="0" smtClean="0"/>
              <a:t>berries - </a:t>
            </a:r>
            <a:r>
              <a:rPr lang="en-US" dirty="0" smtClean="0">
                <a:solidFill>
                  <a:srgbClr val="FF0000"/>
                </a:solidFill>
              </a:rPr>
              <a:t>symbolizing (the color of) sunrise </a:t>
            </a:r>
          </a:p>
          <a:p>
            <a:pPr>
              <a:buNone/>
            </a:pPr>
            <a:endParaRPr lang="en-US" dirty="0" smtClean="0"/>
          </a:p>
          <a:p>
            <a:pPr>
              <a:buNone/>
            </a:pPr>
            <a:endParaRPr lang="en-US" dirty="0"/>
          </a:p>
        </p:txBody>
      </p:sp>
      <p:sp>
        <p:nvSpPr>
          <p:cNvPr id="7" name="Content Placeholder 6"/>
          <p:cNvSpPr>
            <a:spLocks noGrp="1"/>
          </p:cNvSpPr>
          <p:nvPr>
            <p:ph sz="half" idx="2"/>
          </p:nvPr>
        </p:nvSpPr>
        <p:spPr>
          <a:xfrm>
            <a:off x="4800600" y="838200"/>
            <a:ext cx="4038600" cy="4525963"/>
          </a:xfrm>
        </p:spPr>
        <p:txBody>
          <a:bodyPr>
            <a:normAutofit lnSpcReduction="10000"/>
          </a:bodyPr>
          <a:lstStyle/>
          <a:p>
            <a:endParaRPr lang="en-US" b="1" i="1" dirty="0" smtClean="0">
              <a:solidFill>
                <a:srgbClr val="0070C0"/>
              </a:solidFill>
            </a:endParaRPr>
          </a:p>
          <a:p>
            <a:endParaRPr lang="en-US" b="1" i="1" dirty="0" smtClean="0">
              <a:solidFill>
                <a:srgbClr val="0070C0"/>
              </a:solidFill>
            </a:endParaRPr>
          </a:p>
          <a:p>
            <a:endParaRPr lang="en-US" b="1" i="1" dirty="0" smtClean="0">
              <a:solidFill>
                <a:srgbClr val="0070C0"/>
              </a:solidFill>
            </a:endParaRPr>
          </a:p>
          <a:p>
            <a:pPr>
              <a:buNone/>
            </a:pPr>
            <a:endParaRPr lang="en-US" b="1" i="1" dirty="0" smtClean="0">
              <a:solidFill>
                <a:srgbClr val="0070C0"/>
              </a:solidFill>
            </a:endParaRPr>
          </a:p>
          <a:p>
            <a:endParaRPr lang="en-US" b="1" i="1" dirty="0" smtClean="0">
              <a:solidFill>
                <a:srgbClr val="0070C0"/>
              </a:solidFill>
            </a:endParaRPr>
          </a:p>
          <a:p>
            <a:pPr>
              <a:buNone/>
            </a:pPr>
            <a:r>
              <a:rPr lang="en-US" b="1" i="1" dirty="0" smtClean="0">
                <a:solidFill>
                  <a:srgbClr val="0070C0"/>
                </a:solidFill>
              </a:rPr>
              <a:t>   </a:t>
            </a:r>
            <a:endParaRPr lang="en-US" b="1" i="1" dirty="0" smtClean="0">
              <a:solidFill>
                <a:srgbClr val="0070C0"/>
              </a:solidFill>
            </a:endParaRPr>
          </a:p>
          <a:p>
            <a:pPr>
              <a:buNone/>
            </a:pPr>
            <a:r>
              <a:rPr lang="en-US" b="1" i="1" dirty="0" smtClean="0">
                <a:solidFill>
                  <a:srgbClr val="0070C0"/>
                </a:solidFill>
              </a:rPr>
              <a:t> </a:t>
            </a:r>
            <a:r>
              <a:rPr lang="en-US" b="1" i="1" dirty="0" smtClean="0">
                <a:solidFill>
                  <a:srgbClr val="0070C0"/>
                </a:solidFill>
              </a:rPr>
              <a:t>  </a:t>
            </a:r>
            <a:r>
              <a:rPr lang="en-US" b="1" i="1" dirty="0" smtClean="0">
                <a:solidFill>
                  <a:srgbClr val="0070C0"/>
                </a:solidFill>
              </a:rPr>
              <a:t> </a:t>
            </a:r>
          </a:p>
          <a:p>
            <a:pPr>
              <a:buNone/>
            </a:pPr>
            <a:r>
              <a:rPr lang="en-US" b="1" i="1" dirty="0" smtClean="0">
                <a:solidFill>
                  <a:srgbClr val="0070C0"/>
                </a:solidFill>
              </a:rPr>
              <a:t> </a:t>
            </a:r>
            <a:r>
              <a:rPr lang="en-US" b="1" i="1" dirty="0" smtClean="0">
                <a:solidFill>
                  <a:srgbClr val="0070C0"/>
                </a:solidFill>
              </a:rPr>
              <a:t>   </a:t>
            </a:r>
            <a:r>
              <a:rPr lang="en-US" b="1" i="1" dirty="0" smtClean="0"/>
              <a:t>Sîr</a:t>
            </a:r>
            <a:r>
              <a:rPr lang="en-US" b="1" dirty="0" smtClean="0"/>
              <a:t> </a:t>
            </a:r>
            <a:r>
              <a:rPr lang="en-US" dirty="0" smtClean="0"/>
              <a:t>:garlic - </a:t>
            </a:r>
            <a:r>
              <a:rPr lang="en-US" dirty="0" smtClean="0">
                <a:solidFill>
                  <a:srgbClr val="FF0000"/>
                </a:solidFill>
              </a:rPr>
              <a:t>symbolizing medicine</a:t>
            </a:r>
          </a:p>
          <a:p>
            <a:pPr>
              <a:buNone/>
            </a:pPr>
            <a:endParaRPr lang="en-US" dirty="0"/>
          </a:p>
        </p:txBody>
      </p:sp>
      <p:pic>
        <p:nvPicPr>
          <p:cNvPr id="10" name="Picture 9" descr="sumac.jpg"/>
          <p:cNvPicPr>
            <a:picLocks noChangeAspect="1"/>
          </p:cNvPicPr>
          <p:nvPr/>
        </p:nvPicPr>
        <p:blipFill>
          <a:blip r:embed="rId4" cstate="print"/>
          <a:stretch>
            <a:fillRect/>
          </a:stretch>
        </p:blipFill>
        <p:spPr>
          <a:xfrm>
            <a:off x="5410200" y="990600"/>
            <a:ext cx="2832100" cy="2044700"/>
          </a:xfrm>
          <a:prstGeom prst="rect">
            <a:avLst/>
          </a:prstGeom>
        </p:spPr>
      </p:pic>
      <p:sp>
        <p:nvSpPr>
          <p:cNvPr id="11" name="Action Button: Forward or Next 10">
            <a:hlinkClick r:id="" action="ppaction://hlinkshowjump?jump=nextslide" highlightClick="1"/>
          </p:cNvPr>
          <p:cNvSpPr/>
          <p:nvPr/>
        </p:nvSpPr>
        <p:spPr>
          <a:xfrm>
            <a:off x="7543800" y="5867400"/>
            <a:ext cx="7620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previousslide" highlightClick="1"/>
          </p:cNvPr>
          <p:cNvSpPr/>
          <p:nvPr/>
        </p:nvSpPr>
        <p:spPr>
          <a:xfrm>
            <a:off x="6705600" y="5867400"/>
            <a:ext cx="762000" cy="533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sir.wav">
            <a:hlinkClick r:id="" action="ppaction://media"/>
          </p:cNvPr>
          <p:cNvPicPr>
            <a:picLocks noRot="1" noChangeAspect="1"/>
          </p:cNvPicPr>
          <p:nvPr>
            <a:audioFile r:link="rId1"/>
          </p:nvPr>
        </p:nvPicPr>
        <p:blipFill>
          <a:blip r:embed="rId5" cstate="print"/>
          <a:stretch>
            <a:fillRect/>
          </a:stretch>
        </p:blipFill>
        <p:spPr>
          <a:xfrm>
            <a:off x="5029200" y="4191000"/>
            <a:ext cx="304800" cy="304800"/>
          </a:xfrm>
          <a:prstGeom prst="rect">
            <a:avLst/>
          </a:prstGeom>
        </p:spPr>
      </p:pic>
      <p:pic>
        <p:nvPicPr>
          <p:cNvPr id="15" name="Picture 14" descr="Picture2.jpg"/>
          <p:cNvPicPr>
            <a:picLocks noChangeAspect="1"/>
          </p:cNvPicPr>
          <p:nvPr/>
        </p:nvPicPr>
        <p:blipFill>
          <a:blip r:embed="rId6" cstate="print"/>
          <a:stretch>
            <a:fillRect/>
          </a:stretch>
        </p:blipFill>
        <p:spPr>
          <a:xfrm>
            <a:off x="1295400" y="2819400"/>
            <a:ext cx="2944368" cy="2371344"/>
          </a:xfrm>
          <a:prstGeom prst="rect">
            <a:avLst/>
          </a:prstGeom>
        </p:spPr>
      </p:pic>
      <p:pic>
        <p:nvPicPr>
          <p:cNvPr id="14" name="somaq.wav">
            <a:hlinkClick r:id="" action="ppaction://media"/>
          </p:cNvPr>
          <p:cNvPicPr>
            <a:picLocks noRot="1" noChangeAspect="1"/>
          </p:cNvPicPr>
          <p:nvPr>
            <a:wavAudioFile r:embed="rId2" name="somaq.wav"/>
          </p:nvPr>
        </p:nvPicPr>
        <p:blipFill>
          <a:blip r:embed="rId7" cstate="print"/>
          <a:stretch>
            <a:fillRect/>
          </a:stretch>
        </p:blipFill>
        <p:spPr>
          <a:xfrm>
            <a:off x="685800" y="10668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84" fill="hold"/>
                                        <p:tgtEl>
                                          <p:spTgt spid="13"/>
                                        </p:tgtEl>
                                      </p:cBhvr>
                                    </p:cmd>
                                  </p:childTnLst>
                                </p:cTn>
                              </p:par>
                            </p:childTnLst>
                          </p:cTn>
                        </p:par>
                      </p:childTnLst>
                    </p:cTn>
                  </p:par>
                </p:childTnLst>
              </p:cTn>
              <p:nextCondLst>
                <p:cond evt="onClick" delay="0">
                  <p:tgtEl>
                    <p:spTgt spid="1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731" fill="hold"/>
                                        <p:tgtEl>
                                          <p:spTgt spid="14"/>
                                        </p:tgtEl>
                                      </p:cBhvr>
                                    </p:cmd>
                                  </p:childTnLst>
                                </p:cTn>
                              </p:par>
                            </p:childTnLst>
                          </p:cTn>
                        </p:par>
                      </p:childTnLst>
                    </p:cTn>
                  </p:par>
                </p:childTnLst>
              </p:cTn>
              <p:nextCondLst>
                <p:cond evt="onClick" delay="0">
                  <p:tgtEl>
                    <p:spTgt spid="14"/>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914400"/>
            <a:ext cx="8229600" cy="1143000"/>
          </a:xfrm>
        </p:spPr>
        <p:txBody>
          <a:bodyPr>
            <a:normAutofit/>
          </a:bodyPr>
          <a:lstStyle/>
          <a:p>
            <a:r>
              <a:rPr lang="en-US" dirty="0" smtClean="0">
                <a:solidFill>
                  <a:schemeClr val="accent5">
                    <a:lumMod val="75000"/>
                  </a:schemeClr>
                </a:solidFill>
                <a:latin typeface="+mn-lt"/>
              </a:rPr>
              <a:t> …and the last Haft Sin item is:</a:t>
            </a:r>
            <a:endParaRPr lang="en-US" dirty="0">
              <a:latin typeface="+mn-lt"/>
            </a:endParaRPr>
          </a:p>
        </p:txBody>
      </p:sp>
      <p:sp>
        <p:nvSpPr>
          <p:cNvPr id="3" name="Content Placeholder 2"/>
          <p:cNvSpPr>
            <a:spLocks noGrp="1"/>
          </p:cNvSpPr>
          <p:nvPr>
            <p:ph idx="1"/>
          </p:nvPr>
        </p:nvSpPr>
        <p:spPr/>
        <p:txBody>
          <a:bodyPr/>
          <a:lstStyle/>
          <a:p>
            <a:pPr>
              <a:buNone/>
            </a:pPr>
            <a:endParaRPr lang="en-US" b="1" i="1" dirty="0" smtClean="0"/>
          </a:p>
          <a:p>
            <a:pPr>
              <a:buNone/>
            </a:pPr>
            <a:endParaRPr lang="en-US" b="1" i="1" dirty="0" smtClean="0"/>
          </a:p>
          <a:p>
            <a:pPr>
              <a:buNone/>
            </a:pPr>
            <a:r>
              <a:rPr lang="en-US" b="1" i="1" dirty="0" smtClean="0"/>
              <a:t>      Serkeh</a:t>
            </a:r>
            <a:r>
              <a:rPr lang="en-US" dirty="0" smtClean="0"/>
              <a:t>: vinegar-</a:t>
            </a:r>
          </a:p>
          <a:p>
            <a:pPr>
              <a:buNone/>
            </a:pPr>
            <a:r>
              <a:rPr lang="en-US" dirty="0" smtClean="0"/>
              <a:t>      </a:t>
            </a:r>
            <a:r>
              <a:rPr lang="en-US" dirty="0" smtClean="0">
                <a:solidFill>
                  <a:srgbClr val="FF0000"/>
                </a:solidFill>
              </a:rPr>
              <a:t>symbolizing age</a:t>
            </a:r>
          </a:p>
          <a:p>
            <a:pPr>
              <a:buNone/>
            </a:pPr>
            <a:r>
              <a:rPr lang="en-US" dirty="0" smtClean="0">
                <a:solidFill>
                  <a:srgbClr val="FF0000"/>
                </a:solidFill>
              </a:rPr>
              <a:t>      and patience</a:t>
            </a:r>
            <a:endParaRPr lang="en-US" dirty="0"/>
          </a:p>
        </p:txBody>
      </p:sp>
      <p:pic>
        <p:nvPicPr>
          <p:cNvPr id="4" name="Picture 3" descr="Vinegar.jpg"/>
          <p:cNvPicPr>
            <a:picLocks noChangeAspect="1"/>
          </p:cNvPicPr>
          <p:nvPr/>
        </p:nvPicPr>
        <p:blipFill>
          <a:blip r:embed="rId3" cstate="print"/>
          <a:stretch>
            <a:fillRect/>
          </a:stretch>
        </p:blipFill>
        <p:spPr>
          <a:xfrm>
            <a:off x="5257800" y="2514600"/>
            <a:ext cx="2647950" cy="2571750"/>
          </a:xfrm>
          <a:prstGeom prst="rect">
            <a:avLst/>
          </a:prstGeom>
        </p:spPr>
      </p:pic>
      <p:sp>
        <p:nvSpPr>
          <p:cNvPr id="6" name="Action Button: Forward or Next 5">
            <a:hlinkClick r:id="" action="ppaction://hlinkshowjump?jump=nextslide" highlightClick="1"/>
          </p:cNvPr>
          <p:cNvSpPr/>
          <p:nvPr/>
        </p:nvSpPr>
        <p:spPr>
          <a:xfrm>
            <a:off x="7543800" y="5867400"/>
            <a:ext cx="7620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Back or Previous 7">
            <a:hlinkClick r:id="" action="ppaction://hlinkshowjump?jump=previousslide" highlightClick="1"/>
          </p:cNvPr>
          <p:cNvSpPr/>
          <p:nvPr/>
        </p:nvSpPr>
        <p:spPr>
          <a:xfrm>
            <a:off x="6705600" y="5867400"/>
            <a:ext cx="762000" cy="533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serkeh.wav">
            <a:hlinkClick r:id="" action="ppaction://media"/>
          </p:cNvPr>
          <p:cNvPicPr>
            <a:picLocks noRot="1" noChangeAspect="1"/>
          </p:cNvPicPr>
          <p:nvPr>
            <a:wavAudioFile r:embed="rId1" name="serkeh.wav"/>
          </p:nvPr>
        </p:nvPicPr>
        <p:blipFill>
          <a:blip r:embed="rId4" cstate="print"/>
          <a:stretch>
            <a:fillRect/>
          </a:stretch>
        </p:blipFill>
        <p:spPr>
          <a:xfrm>
            <a:off x="914400" y="2895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7" fill="hold"/>
                                        <p:tgtEl>
                                          <p:spTgt spid="10"/>
                                        </p:tgtEl>
                                      </p:cBhvr>
                                    </p:cmd>
                                  </p:childTnLst>
                                </p:cTn>
                              </p:par>
                            </p:childTnLst>
                          </p:cTn>
                        </p:par>
                      </p:childTnLst>
                    </p:cTn>
                  </p:par>
                </p:childTnLst>
              </p:cTn>
              <p:nextCondLst>
                <p:cond evt="onClick" delay="0">
                  <p:tgtEl>
                    <p:spTgt spid="1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r>
              <a:rPr lang="en-US" sz="3600" dirty="0" smtClean="0">
                <a:latin typeface="+mn-lt"/>
              </a:rPr>
              <a:t>Which one represents beauty and health?</a:t>
            </a:r>
            <a:endParaRPr lang="en-US" sz="3600" dirty="0">
              <a:latin typeface="+mn-lt"/>
            </a:endParaRPr>
          </a:p>
        </p:txBody>
      </p:sp>
      <p:pic>
        <p:nvPicPr>
          <p:cNvPr id="5" name="Content Placeholder 4" descr="apple.jpg"/>
          <p:cNvPicPr>
            <a:picLocks noGrp="1" noChangeAspect="1"/>
          </p:cNvPicPr>
          <p:nvPr>
            <p:ph sz="half" idx="1"/>
          </p:nvPr>
        </p:nvPicPr>
        <p:blipFill>
          <a:blip r:embed="rId2" cstate="print"/>
          <a:stretch>
            <a:fillRect/>
          </a:stretch>
        </p:blipFill>
        <p:spPr>
          <a:xfrm>
            <a:off x="1295400" y="2590800"/>
            <a:ext cx="2540000" cy="2540000"/>
          </a:xfrm>
          <a:prstGeom prst="rect">
            <a:avLst/>
          </a:prstGeom>
        </p:spPr>
      </p:pic>
      <p:pic>
        <p:nvPicPr>
          <p:cNvPr id="8" name="Content Placeholder 7" descr="Vinegar.jpg"/>
          <p:cNvPicPr>
            <a:picLocks noGrp="1" noChangeAspect="1"/>
          </p:cNvPicPr>
          <p:nvPr>
            <p:ph sz="half" idx="2"/>
          </p:nvPr>
        </p:nvPicPr>
        <p:blipFill>
          <a:blip r:embed="rId3" cstate="print"/>
          <a:stretch>
            <a:fillRect/>
          </a:stretch>
        </p:blipFill>
        <p:spPr>
          <a:xfrm>
            <a:off x="5343525" y="2577306"/>
            <a:ext cx="2647950" cy="2571750"/>
          </a:xfrm>
          <a:prstGeom prst="rect">
            <a:avLst/>
          </a:prstGeom>
        </p:spPr>
      </p:pic>
      <p:sp>
        <p:nvSpPr>
          <p:cNvPr id="6" name="Rectangle 5"/>
          <p:cNvSpPr/>
          <p:nvPr/>
        </p:nvSpPr>
        <p:spPr>
          <a:xfrm>
            <a:off x="1600200" y="5181600"/>
            <a:ext cx="1773242" cy="461665"/>
          </a:xfrm>
          <a:prstGeom prst="rect">
            <a:avLst/>
          </a:prstGeom>
        </p:spPr>
        <p:txBody>
          <a:bodyPr wrap="none">
            <a:spAutoFit/>
          </a:bodyPr>
          <a:lstStyle/>
          <a:p>
            <a:r>
              <a:rPr lang="en-US" sz="2400" b="1" i="1" dirty="0" smtClean="0"/>
              <a:t> Sîb </a:t>
            </a:r>
            <a:r>
              <a:rPr lang="en-US" sz="2400" dirty="0" smtClean="0"/>
              <a:t>: apples </a:t>
            </a:r>
            <a:endParaRPr lang="en-US" sz="2400" dirty="0"/>
          </a:p>
        </p:txBody>
      </p:sp>
      <p:sp>
        <p:nvSpPr>
          <p:cNvPr id="7" name="Rectangle 6"/>
          <p:cNvSpPr/>
          <p:nvPr/>
        </p:nvSpPr>
        <p:spPr>
          <a:xfrm>
            <a:off x="5562600" y="5181600"/>
            <a:ext cx="2311851" cy="461665"/>
          </a:xfrm>
          <a:prstGeom prst="rect">
            <a:avLst/>
          </a:prstGeom>
        </p:spPr>
        <p:txBody>
          <a:bodyPr wrap="none">
            <a:spAutoFit/>
          </a:bodyPr>
          <a:lstStyle/>
          <a:p>
            <a:r>
              <a:rPr lang="en-US" sz="2400" b="1" i="1" dirty="0" smtClean="0">
                <a:solidFill>
                  <a:srgbClr val="0070C0"/>
                </a:solidFill>
              </a:rPr>
              <a:t> </a:t>
            </a:r>
            <a:r>
              <a:rPr lang="en-US" sz="2400" b="1" i="1" dirty="0" smtClean="0"/>
              <a:t>Serkeh</a:t>
            </a:r>
            <a:r>
              <a:rPr lang="en-US" sz="2400" b="1" i="1" dirty="0" smtClean="0">
                <a:solidFill>
                  <a:srgbClr val="0070C0"/>
                </a:solidFill>
              </a:rPr>
              <a:t> </a:t>
            </a:r>
            <a:r>
              <a:rPr lang="en-US" sz="2400" dirty="0" smtClean="0"/>
              <a:t>: vinegar</a:t>
            </a:r>
            <a:endParaRPr lang="en-US" sz="2400" dirty="0"/>
          </a:p>
        </p:txBody>
      </p:sp>
      <p:sp>
        <p:nvSpPr>
          <p:cNvPr id="11" name="Action Button: Custom 10">
            <a:hlinkClick r:id="rId4" action="ppaction://hlinksldjump" highlightClick="1"/>
          </p:cNvPr>
          <p:cNvSpPr/>
          <p:nvPr/>
        </p:nvSpPr>
        <p:spPr>
          <a:xfrm>
            <a:off x="5410200" y="2590800"/>
            <a:ext cx="2514600" cy="2667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Forward or Next 11">
            <a:hlinkClick r:id="" action="ppaction://hlinkshowjump?jump=nextslide" highlightClick="1"/>
          </p:cNvPr>
          <p:cNvSpPr/>
          <p:nvPr/>
        </p:nvSpPr>
        <p:spPr>
          <a:xfrm>
            <a:off x="7543800" y="5867400"/>
            <a:ext cx="7620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Back or Previous 12">
            <a:hlinkClick r:id="" action="ppaction://hlinkshowjump?jump=previousslide" highlightClick="1"/>
          </p:cNvPr>
          <p:cNvSpPr/>
          <p:nvPr/>
        </p:nvSpPr>
        <p:spPr>
          <a:xfrm>
            <a:off x="6705600" y="5867400"/>
            <a:ext cx="762000" cy="533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Custom 13">
            <a:hlinkClick r:id="rId5" action="ppaction://hlinksldjump" highlightClick="1"/>
          </p:cNvPr>
          <p:cNvSpPr/>
          <p:nvPr/>
        </p:nvSpPr>
        <p:spPr>
          <a:xfrm>
            <a:off x="5334000" y="2590800"/>
            <a:ext cx="2667000" cy="25146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tion Button: Custom 14">
            <a:hlinkClick r:id="rId4" action="ppaction://hlinksldjump" highlightClick="1"/>
          </p:cNvPr>
          <p:cNvSpPr/>
          <p:nvPr/>
        </p:nvSpPr>
        <p:spPr>
          <a:xfrm>
            <a:off x="1143000" y="2514600"/>
            <a:ext cx="2743200" cy="27432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ction Button: Custom 16">
            <a:hlinkClick r:id="rId5" action="ppaction://hlinksldjump" highlightClick="1"/>
          </p:cNvPr>
          <p:cNvSpPr/>
          <p:nvPr/>
        </p:nvSpPr>
        <p:spPr>
          <a:xfrm>
            <a:off x="5181600" y="2514600"/>
            <a:ext cx="2971800" cy="2743200"/>
          </a:xfrm>
          <a:prstGeom prst="actionButtonBlank">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ction Button: Custom 17">
            <a:hlinkClick r:id="rId4" action="ppaction://hlinksldjump" highlightClick="1"/>
          </p:cNvPr>
          <p:cNvSpPr/>
          <p:nvPr/>
        </p:nvSpPr>
        <p:spPr>
          <a:xfrm>
            <a:off x="1295400" y="2590800"/>
            <a:ext cx="2514600" cy="2514600"/>
          </a:xfrm>
          <a:prstGeom prst="actionButtonBlank">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1092</TotalTime>
  <Words>405</Words>
  <Application>Microsoft Office PowerPoint</Application>
  <PresentationFormat>On-screen Show (4:3)</PresentationFormat>
  <Paragraphs>51</Paragraphs>
  <Slides>12</Slides>
  <Notes>0</Notes>
  <HiddenSlides>2</HiddenSlides>
  <MMClips>9</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        The Blooming of a New Year   </vt:lpstr>
      <vt:lpstr>HISTORY</vt:lpstr>
      <vt:lpstr>PREPARATION FOR THE NOROOZ</vt:lpstr>
      <vt:lpstr>HAFT SIN</vt:lpstr>
      <vt:lpstr>Slide 5</vt:lpstr>
      <vt:lpstr>Slide 6</vt:lpstr>
      <vt:lpstr>Slide 7</vt:lpstr>
      <vt:lpstr> …and the last Haft Sin item is:</vt:lpstr>
      <vt:lpstr>Which one represents beauty and health?</vt:lpstr>
      <vt:lpstr>Which one represents sunrise?</vt:lpstr>
      <vt:lpstr>Great Job!</vt:lpstr>
      <vt:lpstr> Try Again!</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NOROOZ (PERSIAN NEW YEAR)</dc:title>
  <dc:creator>kendal</dc:creator>
  <cp:lastModifiedBy>kendal</cp:lastModifiedBy>
  <cp:revision>131</cp:revision>
  <dcterms:created xsi:type="dcterms:W3CDTF">2009-10-29T08:58:26Z</dcterms:created>
  <dcterms:modified xsi:type="dcterms:W3CDTF">2009-11-19T23:11:26Z</dcterms:modified>
</cp:coreProperties>
</file>