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4" r:id="rId4"/>
    <p:sldId id="265" r:id="rId5"/>
    <p:sldId id="276" r:id="rId6"/>
    <p:sldId id="266" r:id="rId7"/>
    <p:sldId id="267" r:id="rId8"/>
    <p:sldId id="269" r:id="rId9"/>
    <p:sldId id="268" r:id="rId10"/>
    <p:sldId id="270" r:id="rId11"/>
    <p:sldId id="277" r:id="rId12"/>
    <p:sldId id="258" r:id="rId13"/>
    <p:sldId id="259" r:id="rId14"/>
    <p:sldId id="272" r:id="rId15"/>
    <p:sldId id="278" r:id="rId16"/>
    <p:sldId id="273" r:id="rId17"/>
    <p:sldId id="274" r:id="rId18"/>
    <p:sldId id="275" r:id="rId19"/>
    <p:sldId id="271" r:id="rId20"/>
    <p:sldId id="261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719EB7E-2CFA-4FAB-A9E9-FE5EF79B47F0}" type="datetimeFigureOut">
              <a:rPr lang="es-MX"/>
              <a:pPr/>
              <a:t>08/11/2011</a:t>
            </a:fld>
            <a:endParaRPr lang="es-MX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409B46E-32B9-49A8-A419-BABD1AE96F96}" type="slidenum">
              <a:rPr lang="es-MX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25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165CE6-D14E-4C69-AE3E-C89D75682DE8}" type="datetimeFigureOut">
              <a:rPr lang="es-MX"/>
              <a:pPr/>
              <a:t>08/11/2011</a:t>
            </a:fld>
            <a:endParaRPr lang="es-MX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Click to edit Master text styles</a:t>
            </a:r>
          </a:p>
          <a:p>
            <a:pPr lvl="1"/>
            <a:r>
              <a:rPr lang="es-MX" smtClean="0"/>
              <a:t>Second level</a:t>
            </a:r>
          </a:p>
          <a:p>
            <a:pPr lvl="2"/>
            <a:r>
              <a:rPr lang="es-MX" smtClean="0"/>
              <a:t>Third level</a:t>
            </a:r>
          </a:p>
          <a:p>
            <a:pPr lvl="3"/>
            <a:r>
              <a:rPr lang="es-MX" smtClean="0"/>
              <a:t>Fourth level</a:t>
            </a:r>
          </a:p>
          <a:p>
            <a:pPr lvl="4"/>
            <a:r>
              <a:rPr lang="es-MX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DD5362-44E0-4D8F-9B60-888D207D98EE}" type="slidenum">
              <a:rPr lang="es-MX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1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2B7D6-E44B-43D0-9C4D-BBCA08970D83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A924B9-51A7-486E-ADB2-2DA8AC773A1A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A8BFE-C93A-426A-8AC7-5E72345F369F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31CC2-581B-45DC-8289-C116E2F7FB42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ECEE8-5496-4E35-800C-62B899ADD12E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C500-FD83-49A2-8E67-3B7D19326E65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F75F6-1312-4D28-80AB-D8B919816747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250CB-19E3-402D-BE9F-EED90E6BB33C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46464-08B0-4EDD-A1F1-D496776F4A01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E4D9A-7362-4B34-BD3C-5E50588768F0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F2F81-CD05-4754-8681-09FE46F9D2C2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DE55E-FF6E-4549-A2C0-BC91B3110216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7BF14-A920-492B-831B-39135861A720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B0842-9F57-4A0D-846D-E89DDE3EC38D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15FE6-240C-4596-8B29-E8AECC768F58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72C4-FD61-4B95-9683-73E8EC59D8AC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596C3-80F0-43CB-91E5-A911364926C2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E034F-46B4-4666-B29C-BFE1BF741180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3269F-FFAE-4098-87DC-DDAC4DF77BD2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24436-952C-46C2-B930-2A8043185B54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C9580-AC91-45A6-A63B-521F3FDCCC72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AF535-BA34-4C02-8FB2-456A8E36FBDE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7AEC5BD9-423A-449C-97C2-D9F4F03CF395}" type="datetimeFigureOut">
              <a:rPr lang="es-MX" smtClean="0"/>
              <a:pPr>
                <a:defRPr/>
              </a:pPr>
              <a:t>08/11/2011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DAAEED0-01CD-49ED-AA04-90EC6EFE4550}" type="slidenum">
              <a:rPr lang="es-MX" smtClean="0"/>
              <a:pPr>
                <a:defRPr/>
              </a:pPr>
              <a:t>‹#›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8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iexcelente.mp3" TargetMode="Externa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7.wmf"/><Relationship Id="rId4" Type="http://schemas.openxmlformats.org/officeDocument/2006/relationships/image" Target="../media/image16.png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19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losientoplov.mp3" TargetMode="Externa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19.wmf"/><Relationship Id="rId4" Type="http://schemas.openxmlformats.org/officeDocument/2006/relationships/image" Target="../media/image18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empasuchiles.mp3" TargetMode="Externa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MX" smtClean="0"/>
              <a:t>El Día de los Muertos</a:t>
            </a:r>
          </a:p>
        </p:txBody>
      </p:sp>
      <p:pic>
        <p:nvPicPr>
          <p:cNvPr id="13314" name="Picture 2" descr="The Day of the Dead Dia de Muertos Celebration  History &amp;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45720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953000" cy="762000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Cempasúchil y Copal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Cempasúchil </a:t>
            </a:r>
            <a:r>
              <a:rPr lang="es-MX" sz="2800" dirty="0">
                <a:latin typeface="Berlin Sans FB" pitchFamily="34" charset="0"/>
              </a:rPr>
              <a:t>– una flor amarilla que representa y conmemora la muerte; “</a:t>
            </a:r>
            <a:r>
              <a:rPr lang="es-MX" sz="2800" dirty="0" err="1">
                <a:latin typeface="Berlin Sans FB" pitchFamily="34" charset="0"/>
              </a:rPr>
              <a:t>marigold</a:t>
            </a:r>
            <a:r>
              <a:rPr lang="es-MX" sz="2800" dirty="0">
                <a:latin typeface="Berlin Sans FB" pitchFamily="34" charset="0"/>
              </a:rPr>
              <a:t>”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59436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Copal</a:t>
            </a:r>
            <a:r>
              <a:rPr lang="es-MX" sz="2800" dirty="0">
                <a:latin typeface="Berlin Sans FB" pitchFamily="34" charset="0"/>
              </a:rPr>
              <a:t> – un incienso que da olores para guiar a los </a:t>
            </a:r>
            <a:r>
              <a:rPr lang="es-MX" sz="2800" dirty="0" err="1">
                <a:latin typeface="Berlin Sans FB" pitchFamily="34" charset="0"/>
              </a:rPr>
              <a:t>espirítus</a:t>
            </a:r>
            <a:endParaRPr lang="es-MX" sz="2800" dirty="0">
              <a:latin typeface="Berlin Sans FB" pitchFamily="34" charset="0"/>
            </a:endParaRPr>
          </a:p>
        </p:txBody>
      </p:sp>
      <p:pic>
        <p:nvPicPr>
          <p:cNvPr id="21511" name="Picture 7" descr="DSC04506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733800" cy="3267075"/>
          </a:xfrm>
          <a:prstGeom prst="rect">
            <a:avLst/>
          </a:prstGeom>
          <a:noFill/>
        </p:spPr>
      </p:pic>
      <p:pic>
        <p:nvPicPr>
          <p:cNvPr id="21513" name="Picture 9" descr="red-road-cop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1242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algn="ctr"/>
            <a:r>
              <a:rPr lang="es-MX" dirty="0" smtClean="0">
                <a:latin typeface="Berlin Sans FB" pitchFamily="34" charset="0"/>
              </a:rPr>
              <a:t>Papel Picado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927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Una forma de arte popular en México.  Se usa para adornar fiestas de varios tipos como la Navidad, la Pascua, los cumpleaños, las quinceañeras, el Día de los Muertos y más.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2400" dirty="0" smtClean="0">
                <a:latin typeface="Berlin Sans FB" pitchFamily="34" charset="0"/>
              </a:rPr>
              <a:t>Para el Día de los Muertos, adorna a las ofrendas.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2400" dirty="0" smtClean="0">
                <a:latin typeface="Berlin Sans FB" pitchFamily="34" charset="0"/>
              </a:rPr>
              <a:t>Son de muchos colores y diseños.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s-MX" sz="2400" dirty="0" smtClean="0"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4572000" cy="321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latin typeface="Berlin Sans FB" pitchFamily="34" charset="0"/>
              </a:rPr>
              <a:t>Ideas Erróneas Sobre</a:t>
            </a:r>
            <a:r>
              <a:rPr lang="es-ES" sz="4000" i="1" dirty="0" smtClean="0">
                <a:latin typeface="Berlin Sans FB" pitchFamily="34" charset="0"/>
              </a:rPr>
              <a:t> </a:t>
            </a:r>
            <a:r>
              <a:rPr lang="es-ES" sz="4000" dirty="0" smtClean="0">
                <a:latin typeface="Berlin Sans FB" pitchFamily="34" charset="0"/>
              </a:rPr>
              <a:t/>
            </a:r>
            <a:br>
              <a:rPr lang="es-ES" sz="4000" dirty="0" smtClean="0">
                <a:latin typeface="Berlin Sans FB" pitchFamily="34" charset="0"/>
              </a:rPr>
            </a:br>
            <a:r>
              <a:rPr lang="es-ES" sz="4000" i="1" dirty="0" smtClean="0">
                <a:latin typeface="Berlin Sans FB" pitchFamily="34" charset="0"/>
              </a:rPr>
              <a:t>La Celebración del Día de Muertos</a:t>
            </a:r>
            <a:r>
              <a:rPr lang="es-ES" sz="4000" dirty="0" smtClean="0">
                <a:latin typeface="Berlin Sans FB" pitchFamily="34" charset="0"/>
              </a:rPr>
              <a:t/>
            </a:r>
            <a:br>
              <a:rPr lang="es-ES" sz="4000" dirty="0" smtClean="0">
                <a:latin typeface="Berlin Sans FB" pitchFamily="34" charset="0"/>
              </a:rPr>
            </a:br>
            <a:endParaRPr lang="es-MX" sz="4000" dirty="0" smtClean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8458200" cy="46329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El Día de los Muertos  </a:t>
            </a:r>
            <a:r>
              <a:rPr lang="es-MX" sz="5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no</a:t>
            </a:r>
            <a:r>
              <a:rPr lang="es-MX" sz="5100" dirty="0" smtClean="0">
                <a:latin typeface="Berlin Sans FB" pitchFamily="34" charset="0"/>
              </a:rPr>
              <a:t> es la versión mexicana de Halloween. Los mexicanos han celebrado el Día de los Muertos desde el año 1800 A.C.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 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No es una celebración que provoca miedo ni es mórbida. No se ponen fotos de la gente muerta, ni de fantasmas, brujas o  demonios. 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 El Día de los Muertos no es un culto. Es un  ritual que no tiene nada que ver con cultos o sectas. Es un ritual Católico mezclado con el  folklore popular.  La celebración de la misa Católica es una parte esencial de esta maravillosa fiesta.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 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No se honra o adora a la muerte, se honra la memoria de nuestros familiares que han muerto.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 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5100" dirty="0" smtClean="0">
                <a:latin typeface="Berlin Sans FB" pitchFamily="34" charset="0"/>
              </a:rPr>
              <a:t>Es una oportunidad para reflexionar sobre nuestra  vida , nuestros familiares, sobre el sentido y el propósito de nuestra existencia. </a:t>
            </a:r>
            <a:endParaRPr lang="en-US" sz="51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300" dirty="0" smtClean="0">
              <a:latin typeface="Berlin Sans FB" pitchFamily="34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Más ideas erróneas…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63039"/>
            <a:ext cx="7467600" cy="501396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Los altares y ofrendas no son para adorar a los muertos sino para recordar a nuestros familiares difuntos y ofrecerles nuestro amor y recuerdos.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 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El Día de los Muertos no es un día de tristeza, al contrario, ese día estamos contentos por que estamos recordando a nuestros seres queridos. Sin embargo cuando estamos en el cementerio nos volvemos pensativos y reflexionamos en una actitud de introspección.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El Día de los Muertos está dedicado al amor no al miedo. 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 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No es un ritual "raro" o "extraño". Es muy similar a la costumbre de ir al cementerio y dejar flores, muñecos de peluche, globos o velas para recordar a los difuntos. 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dirty="0" smtClean="0">
                <a:latin typeface="Berlin Sans FB" pitchFamily="34" charset="0"/>
              </a:rPr>
              <a:t>El Día de los Muertos no es una confrontación con la muerte, es un momento para reflexionar sobre nuestra vida y el ciclo de la vida y la muerte. </a:t>
            </a:r>
            <a:endParaRPr lang="en-US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MX" sz="1800" dirty="0" smtClean="0">
              <a:latin typeface="Berlin Sans FB" pitchFamily="34" charset="0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733800" cy="1022412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¿Cierto o falso?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s-MX" sz="3200" dirty="0" smtClean="0">
                <a:latin typeface="Berlin Sans FB" pitchFamily="34" charset="0"/>
              </a:rPr>
              <a:t>El Día de los Muertos es una celebración triste.</a:t>
            </a: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5105400" y="3352800"/>
            <a:ext cx="3276600" cy="1295400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066800" y="3352800"/>
            <a:ext cx="3276600" cy="1295400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cierto</a:t>
            </a:r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3733800" cy="1022412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¿Cierto o falso?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es-MX" sz="3200" dirty="0" smtClean="0">
                <a:latin typeface="Berlin Sans FB" pitchFamily="34" charset="0"/>
              </a:rPr>
              <a:t>El Día de los Muertos es el “Halloween” de México.</a:t>
            </a: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5105400" y="3352800"/>
            <a:ext cx="3276600" cy="1295400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falso</a:t>
            </a: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066800" y="3352800"/>
            <a:ext cx="3276600" cy="1295400"/>
          </a:xfrm>
          <a:prstGeom prst="actionButtonBlan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cierto</a:t>
            </a:r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2133600"/>
            <a:ext cx="4267200" cy="213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2133600"/>
            <a:ext cx="3200400" cy="2057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Grp="1"/>
          </p:cNvSpPr>
          <p:nvPr>
            <p:ph type="title"/>
          </p:nvPr>
        </p:nvSpPr>
        <p:spPr>
          <a:xfrm>
            <a:off x="510654" y="228600"/>
            <a:ext cx="7315200" cy="1154097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Ofrendas son…</a:t>
            </a:r>
          </a:p>
        </p:txBody>
      </p:sp>
      <p:sp>
        <p:nvSpPr>
          <p:cNvPr id="25606" name="Rectangle 6"/>
          <p:cNvSpPr>
            <a:spLocks noGrp="1"/>
          </p:cNvSpPr>
          <p:nvPr>
            <p:ph idx="1"/>
          </p:nvPr>
        </p:nvSpPr>
        <p:spPr>
          <a:xfrm>
            <a:off x="4800600" y="2362200"/>
            <a:ext cx="3886200" cy="167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s-MX" sz="2800" smtClean="0">
                <a:latin typeface="Berlin Sans FB" pitchFamily="34" charset="0"/>
              </a:rPr>
              <a:t>Altars /offerings for dead</a:t>
            </a:r>
          </a:p>
          <a:p>
            <a:pPr algn="ctr">
              <a:buFont typeface="Arial" charset="0"/>
              <a:buNone/>
            </a:pPr>
            <a:r>
              <a:rPr lang="es-MX" sz="2800" smtClean="0">
                <a:latin typeface="Berlin Sans FB" pitchFamily="34" charset="0"/>
              </a:rPr>
              <a:t>family members </a:t>
            </a:r>
          </a:p>
          <a:p>
            <a:pPr algn="ctr">
              <a:buFont typeface="Arial" charset="0"/>
              <a:buNone/>
            </a:pPr>
            <a:r>
              <a:rPr lang="es-MX" sz="2800" smtClean="0">
                <a:latin typeface="Berlin Sans FB" pitchFamily="34" charset="0"/>
              </a:rPr>
              <a:t>And friends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" y="2362200"/>
            <a:ext cx="3124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latin typeface="Berlin Sans FB" pitchFamily="34" charset="0"/>
              </a:rPr>
              <a:t>Parades that celebrate the lives of the deceased.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1524000"/>
            <a:ext cx="4191000" cy="4495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524000"/>
            <a:ext cx="4191000" cy="4495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15202" y="533400"/>
            <a:ext cx="4437797" cy="793812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Berlin Sans FB" pitchFamily="34" charset="0"/>
              </a:rPr>
              <a:t>Cempasúchiles son…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2296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>
                <a:latin typeface="Berlin Sans FB" pitchFamily="34" charset="0"/>
              </a:rPr>
              <a:t>Yellow flowers used to celebrate the cycle life and death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10200" y="167640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 err="1" smtClean="0">
                <a:latin typeface="Berlin Sans FB" pitchFamily="34" charset="0"/>
              </a:rPr>
              <a:t>Intricate</a:t>
            </a:r>
            <a:r>
              <a:rPr lang="es-MX" sz="2400" dirty="0" smtClean="0">
                <a:latin typeface="Berlin Sans FB" pitchFamily="34" charset="0"/>
              </a:rPr>
              <a:t> </a:t>
            </a:r>
            <a:r>
              <a:rPr lang="es-MX" sz="2400" dirty="0" err="1" smtClean="0">
                <a:latin typeface="Berlin Sans FB" pitchFamily="34" charset="0"/>
              </a:rPr>
              <a:t>paper</a:t>
            </a:r>
            <a:r>
              <a:rPr lang="es-MX" sz="2400" dirty="0" smtClean="0">
                <a:latin typeface="Berlin Sans FB" pitchFamily="34" charset="0"/>
              </a:rPr>
              <a:t> </a:t>
            </a:r>
            <a:r>
              <a:rPr lang="es-MX" sz="2400" dirty="0" err="1" smtClean="0">
                <a:latin typeface="Berlin Sans FB" pitchFamily="34" charset="0"/>
              </a:rPr>
              <a:t>designs</a:t>
            </a:r>
            <a:r>
              <a:rPr lang="es-MX" sz="2400" dirty="0" smtClean="0">
                <a:latin typeface="Berlin Sans FB" pitchFamily="34" charset="0"/>
              </a:rPr>
              <a:t> </a:t>
            </a:r>
            <a:r>
              <a:rPr lang="es-MX" sz="2400" dirty="0" err="1">
                <a:latin typeface="Berlin Sans FB" pitchFamily="34" charset="0"/>
              </a:rPr>
              <a:t>used</a:t>
            </a:r>
            <a:r>
              <a:rPr lang="es-MX" sz="2400" dirty="0">
                <a:latin typeface="Berlin Sans FB" pitchFamily="34" charset="0"/>
              </a:rPr>
              <a:t> </a:t>
            </a:r>
            <a:r>
              <a:rPr lang="es-MX" sz="2400" dirty="0" err="1">
                <a:latin typeface="Berlin Sans FB" pitchFamily="34" charset="0"/>
              </a:rPr>
              <a:t>to</a:t>
            </a:r>
            <a:r>
              <a:rPr lang="es-MX" sz="2400" dirty="0">
                <a:latin typeface="Berlin Sans FB" pitchFamily="34" charset="0"/>
              </a:rPr>
              <a:t> </a:t>
            </a:r>
            <a:r>
              <a:rPr lang="es-MX" sz="2400" dirty="0" err="1">
                <a:latin typeface="Berlin Sans FB" pitchFamily="34" charset="0"/>
              </a:rPr>
              <a:t>adorn</a:t>
            </a:r>
            <a:r>
              <a:rPr lang="es-MX" sz="2400" dirty="0">
                <a:latin typeface="Berlin Sans FB" pitchFamily="34" charset="0"/>
              </a:rPr>
              <a:t> </a:t>
            </a:r>
            <a:r>
              <a:rPr lang="es-MX" sz="2400" dirty="0" err="1">
                <a:latin typeface="Berlin Sans FB" pitchFamily="34" charset="0"/>
              </a:rPr>
              <a:t>altars</a:t>
            </a:r>
            <a:endParaRPr lang="es-MX" sz="2400" dirty="0">
              <a:latin typeface="Berlin Sans FB" pitchFamily="34" charset="0"/>
            </a:endParaRPr>
          </a:p>
        </p:txBody>
      </p:sp>
      <p:pic>
        <p:nvPicPr>
          <p:cNvPr id="26632" name="Picture 8" descr="french-marigol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819400"/>
            <a:ext cx="3733800" cy="3008313"/>
          </a:xfrm>
          <a:prstGeom prst="rect">
            <a:avLst/>
          </a:prstGeom>
          <a:noFill/>
        </p:spPr>
      </p:pic>
      <p:pic>
        <p:nvPicPr>
          <p:cNvPr id="26634" name="Picture 10" descr="1199190429_25348475a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819400"/>
            <a:ext cx="3810000" cy="302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76187" y="381000"/>
            <a:ext cx="3386813" cy="773097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Berlin Sans FB" pitchFamily="34" charset="0"/>
              </a:rPr>
              <a:t>¿Qué es esto?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pic>
        <p:nvPicPr>
          <p:cNvPr id="27656" name="Picture 8" descr="calaverita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8963" y="1676400"/>
            <a:ext cx="2738437" cy="4114800"/>
          </a:xfrm>
          <a:prstGeom prst="rect">
            <a:avLst/>
          </a:prstGeom>
          <a:noFill/>
        </p:spPr>
      </p:pic>
      <p:sp>
        <p:nvSpPr>
          <p:cNvPr id="276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3124200"/>
            <a:ext cx="2438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MX">
                <a:latin typeface="Berlin Sans FB" pitchFamily="34" charset="0"/>
              </a:rPr>
              <a:t>una calavera</a:t>
            </a:r>
          </a:p>
        </p:txBody>
      </p:sp>
      <p:sp>
        <p:nvSpPr>
          <p:cNvPr id="2765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3124200"/>
            <a:ext cx="24384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MX">
                <a:latin typeface="Berlin Sans FB" pitchFamily="34" charset="0"/>
              </a:rPr>
              <a:t>un desfile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925739" y="1600200"/>
            <a:ext cx="3200400" cy="914400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¡Sí! ¡Excelente!</a:t>
            </a:r>
          </a:p>
        </p:txBody>
      </p:sp>
      <p:pic>
        <p:nvPicPr>
          <p:cNvPr id="4" name="siexcelen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3657600" y="4038600"/>
            <a:ext cx="20574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381000" y="5943600"/>
            <a:ext cx="838200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1447800" y="5943600"/>
            <a:ext cx="838200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13" name="Action Button: Custom 12">
            <a:hlinkClick r:id="rId8" action="ppaction://hlinksldjump" highlightClick="1"/>
          </p:cNvPr>
          <p:cNvSpPr/>
          <p:nvPr/>
        </p:nvSpPr>
        <p:spPr>
          <a:xfrm>
            <a:off x="2514600" y="5943600"/>
            <a:ext cx="838200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sp>
        <p:nvSpPr>
          <p:cNvPr id="14" name="Action Button: Custom 13">
            <a:hlinkClick r:id="rId9" action="ppaction://hlinksldjump" highlightClick="1"/>
          </p:cNvPr>
          <p:cNvSpPr/>
          <p:nvPr/>
        </p:nvSpPr>
        <p:spPr>
          <a:xfrm>
            <a:off x="3581400" y="5943600"/>
            <a:ext cx="838200" cy="762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MX">
              <a:solidFill>
                <a:srgbClr val="FFFFFF"/>
              </a:solidFill>
              <a:latin typeface="Berlin Sans FB" pitchFamily="34" charset="0"/>
              <a:cs typeface="Arial" charset="0"/>
            </a:endParaRPr>
          </a:p>
        </p:txBody>
      </p:sp>
      <p:pic>
        <p:nvPicPr>
          <p:cNvPr id="5124" name="Picture 4" descr="C:\Documents and Settings\kerri.lavender\Local Settings\Temporary Internet Files\Content.IE5\DUY5RQGG\MC90023218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MX" smtClean="0"/>
              <a:t>Índice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MX" sz="2800" dirty="0" smtClean="0"/>
              <a:t>1.  </a:t>
            </a:r>
            <a:r>
              <a:rPr lang="es-MX" sz="2800" dirty="0" smtClean="0">
                <a:hlinkClick r:id="rId3" action="ppaction://hlinksldjump"/>
              </a:rPr>
              <a:t>¿Qué es el día de los muertos?</a:t>
            </a:r>
            <a:endParaRPr lang="es-MX" sz="2800" dirty="0" smtClean="0"/>
          </a:p>
          <a:p>
            <a:pPr>
              <a:buFont typeface="Arial" charset="0"/>
              <a:buNone/>
            </a:pPr>
            <a:r>
              <a:rPr lang="es-MX" sz="2800" dirty="0" smtClean="0"/>
              <a:t>2.  </a:t>
            </a:r>
            <a:r>
              <a:rPr lang="es-MX" sz="2800" dirty="0" smtClean="0">
                <a:hlinkClick r:id="rId4" action="ppaction://hlinksldjump"/>
              </a:rPr>
              <a:t>¿Dónde se celebra?</a:t>
            </a:r>
            <a:endParaRPr lang="es-MX" sz="2800" dirty="0" smtClean="0"/>
          </a:p>
          <a:p>
            <a:pPr>
              <a:buFont typeface="Arial" charset="0"/>
              <a:buNone/>
            </a:pPr>
            <a:r>
              <a:rPr lang="es-MX" sz="2800" dirty="0" smtClean="0"/>
              <a:t>3.  </a:t>
            </a:r>
            <a:r>
              <a:rPr lang="es-MX" sz="2800" dirty="0" smtClean="0">
                <a:hlinkClick r:id="rId5" action="ppaction://hlinksldjump"/>
              </a:rPr>
              <a:t>¿Cómo se celebra?</a:t>
            </a:r>
            <a:endParaRPr lang="es-MX" sz="2800" dirty="0" smtClean="0"/>
          </a:p>
          <a:p>
            <a:pPr>
              <a:buFont typeface="Arial" charset="0"/>
              <a:buAutoNum type="arabicPeriod" startAt="4"/>
            </a:pPr>
            <a:r>
              <a:rPr lang="es-MX" sz="2800" dirty="0" smtClean="0"/>
              <a:t>  </a:t>
            </a:r>
            <a:r>
              <a:rPr lang="es-MX" sz="2800" dirty="0" smtClean="0">
                <a:hlinkClick r:id="rId6" action="ppaction://hlinksldjump"/>
              </a:rPr>
              <a:t>Ideas Erróneas sobre la Celebración</a:t>
            </a:r>
            <a:endParaRPr lang="es-MX" sz="2800" dirty="0" smtClean="0"/>
          </a:p>
          <a:p>
            <a:pPr>
              <a:buFont typeface="Arial" charset="0"/>
              <a:buAutoNum type="arabicPeriod" startAt="4"/>
            </a:pPr>
            <a:r>
              <a:rPr lang="es-MX" sz="2800" dirty="0" smtClean="0"/>
              <a:t> </a:t>
            </a:r>
            <a:r>
              <a:rPr lang="es-MX" sz="2800" dirty="0" smtClean="0">
                <a:hlinkClick r:id="rId7" action="ppaction://hlinksldjump"/>
              </a:rPr>
              <a:t>¿Cómo lo entiendes?</a:t>
            </a:r>
            <a:endParaRPr lang="es-MX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288032" y="2057400"/>
            <a:ext cx="6560568" cy="1143000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Lo siento…</a:t>
            </a:r>
            <a:r>
              <a:rPr lang="es-MX" dirty="0" err="1" smtClean="0">
                <a:latin typeface="Berlin Sans FB" pitchFamily="34" charset="0"/>
              </a:rPr>
              <a:t>Pruebalo</a:t>
            </a:r>
            <a:r>
              <a:rPr lang="es-MX" dirty="0" smtClean="0">
                <a:latin typeface="Berlin Sans FB" pitchFamily="34" charset="0"/>
              </a:rPr>
              <a:t> otra vez</a:t>
            </a:r>
          </a:p>
        </p:txBody>
      </p:sp>
      <p:pic>
        <p:nvPicPr>
          <p:cNvPr id="4" name="losientop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3657600" y="4038600"/>
            <a:ext cx="20574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5334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593467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228600" y="5753100"/>
            <a:ext cx="11430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1371600" y="5943600"/>
            <a:ext cx="10668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Action Button: Custom 12">
            <a:hlinkClick r:id="rId8" action="ppaction://hlinksldjump" highlightClick="1"/>
          </p:cNvPr>
          <p:cNvSpPr/>
          <p:nvPr/>
        </p:nvSpPr>
        <p:spPr>
          <a:xfrm>
            <a:off x="2514600" y="5943600"/>
            <a:ext cx="9906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Action Button: Custom 13">
            <a:hlinkClick r:id="rId9" action="ppaction://hlinksldjump" highlightClick="1"/>
          </p:cNvPr>
          <p:cNvSpPr/>
          <p:nvPr/>
        </p:nvSpPr>
        <p:spPr>
          <a:xfrm>
            <a:off x="3581400" y="5943600"/>
            <a:ext cx="990600" cy="9144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4098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1763712" cy="16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MX" smtClean="0">
                <a:latin typeface="Berlin Sans FB" pitchFamily="34" charset="0"/>
              </a:rPr>
              <a:t>¿Qué es el día de los muertos?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35395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2500" dirty="0" smtClean="0">
                <a:latin typeface="Berlin Sans FB" pitchFamily="34" charset="0"/>
              </a:rPr>
              <a:t>El Día de los Muertos es </a:t>
            </a:r>
            <a:r>
              <a:rPr lang="es-MX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una celebración cultural de la vida y de la muerte</a:t>
            </a:r>
            <a:r>
              <a:rPr lang="es-MX" sz="2500" dirty="0" smtClean="0">
                <a:latin typeface="Berlin Sans FB" pitchFamily="34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MX" sz="25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2500" dirty="0" smtClean="0">
                <a:latin typeface="Berlin Sans FB" pitchFamily="34" charset="0"/>
              </a:rPr>
              <a:t>Se honra a </a:t>
            </a:r>
            <a:r>
              <a:rPr lang="es-MX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la memoria</a:t>
            </a:r>
            <a:r>
              <a:rPr lang="es-MX" sz="2500" dirty="0" smtClean="0">
                <a:latin typeface="Berlin Sans FB" pitchFamily="34" charset="0"/>
              </a:rPr>
              <a:t> y se reflexiona a </a:t>
            </a:r>
            <a:r>
              <a:rPr lang="es-MX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la vida </a:t>
            </a:r>
            <a:r>
              <a:rPr lang="es-MX" sz="2500" dirty="0" smtClean="0">
                <a:latin typeface="Berlin Sans FB" pitchFamily="34" charset="0"/>
              </a:rPr>
              <a:t>de los familiares que han muerto.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MX" sz="25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2500" dirty="0" smtClean="0">
                <a:latin typeface="Berlin Sans FB" pitchFamily="34" charset="0"/>
              </a:rPr>
              <a:t>Esta celebración dura por unos tres días a una semana, pero los que la celebran preparan por semanas o meses antes del evento.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MX" sz="2500" dirty="0" smtClean="0">
              <a:latin typeface="Berlin Sans FB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MX" sz="2500" dirty="0" smtClean="0">
                <a:latin typeface="Berlin Sans FB" pitchFamily="34" charset="0"/>
              </a:rPr>
              <a:t>Se celebra la 31 de octubre, el 1º de noviembre y el dos de noviembre cada año.</a:t>
            </a:r>
            <a:r>
              <a:rPr lang="es-MX" sz="2500" dirty="0" smtClean="0"/>
              <a:t> 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MX" smtClean="0">
                <a:latin typeface="Berlin Sans FB" pitchFamily="34" charset="0"/>
              </a:rPr>
              <a:t>¿Dónde</a:t>
            </a:r>
            <a:r>
              <a:rPr lang="es-MX" smtClean="0"/>
              <a:t> se celebra?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3000" dirty="0" smtClean="0">
                <a:latin typeface="Berlin Sans FB" pitchFamily="34" charset="0"/>
              </a:rPr>
              <a:t>Se celebra en </a:t>
            </a:r>
            <a:r>
              <a:rPr lang="es-MX" sz="3000" dirty="0" smtClean="0">
                <a:solidFill>
                  <a:schemeClr val="tx2"/>
                </a:solidFill>
                <a:latin typeface="Berlin Sans FB" pitchFamily="34" charset="0"/>
              </a:rPr>
              <a:t>México</a:t>
            </a:r>
            <a:r>
              <a:rPr lang="es-MX" sz="3000" dirty="0" smtClean="0">
                <a:latin typeface="Berlin Sans FB" pitchFamily="34" charset="0"/>
              </a:rPr>
              <a:t> como una celebración nacional.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3000" dirty="0" smtClean="0">
                <a:latin typeface="Berlin Sans FB" pitchFamily="34" charset="0"/>
              </a:rPr>
              <a:t>También, se celebra esta fiesta en </a:t>
            </a:r>
            <a:r>
              <a:rPr lang="es-MX" sz="3000" dirty="0" smtClean="0">
                <a:solidFill>
                  <a:schemeClr val="tx2"/>
                </a:solidFill>
                <a:latin typeface="Berlin Sans FB" pitchFamily="34" charset="0"/>
              </a:rPr>
              <a:t>varios lugares en los Estados Unidos</a:t>
            </a:r>
            <a:r>
              <a:rPr lang="es-MX" sz="3000" dirty="0" smtClean="0">
                <a:latin typeface="Berlin Sans FB" pitchFamily="34" charset="0"/>
              </a:rPr>
              <a:t>; especialmente los que están cerca de México (como Texas, Arizona, Nuevo México, y California).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3000" dirty="0" smtClean="0">
                <a:latin typeface="Berlin Sans FB" pitchFamily="34" charset="0"/>
              </a:rPr>
              <a:t>Además de México y de los Estados Unidos, otros países </a:t>
            </a:r>
            <a:r>
              <a:rPr lang="es-MX" sz="3000" dirty="0" smtClean="0">
                <a:solidFill>
                  <a:schemeClr val="tx2"/>
                </a:solidFill>
                <a:latin typeface="Berlin Sans FB" pitchFamily="34" charset="0"/>
              </a:rPr>
              <a:t>latinoamericanos</a:t>
            </a:r>
            <a:r>
              <a:rPr lang="es-MX" sz="3000" dirty="0" smtClean="0">
                <a:latin typeface="Berlin Sans FB" pitchFamily="34" charset="0"/>
              </a:rPr>
              <a:t> la celebran también (como Ecuador, Bolivia, España y Guatemala.)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s-MX" sz="3000" dirty="0" smtClean="0">
                <a:latin typeface="Berlin Sans FB" pitchFamily="34" charset="0"/>
              </a:rPr>
              <a:t>Otros lugares consisten en:  Brasil, Haití, partes de Europa, y de los Filipinas. 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52600"/>
            <a:ext cx="8229600" cy="4525963"/>
          </a:xfrm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3000" y="60960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El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Día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de los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Muertos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origina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de los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aztecas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de México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hace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muchos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Berlin Sans FB" pitchFamily="34" charset="0"/>
              </a:rPr>
              <a:t>años</a:t>
            </a:r>
            <a:r>
              <a:rPr lang="en-US" sz="2400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04800" y="29570"/>
            <a:ext cx="7315200" cy="1154097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¿Cómo se celebra?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115300" cy="37509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MX" sz="2800" dirty="0" smtClean="0">
                <a:latin typeface="Berlin Sans FB" pitchFamily="34" charset="0"/>
              </a:rPr>
              <a:t>La gente va al cementerio y prepara ofrendas para conmemorar sus familiares muertos.</a:t>
            </a:r>
          </a:p>
          <a:p>
            <a:pPr>
              <a:buNone/>
            </a:pPr>
            <a:r>
              <a:rPr lang="es-MX" sz="2800" dirty="0">
                <a:latin typeface="Berlin Sans FB" pitchFamily="34" charset="0"/>
              </a:rPr>
              <a:t>La gente se celebra con música, comida, desfiles, disfraces de calacas, ofrendas, calaveras, papel picado, cempasúchiles,  el copal, y más.</a:t>
            </a:r>
          </a:p>
          <a:p>
            <a:pPr>
              <a:buFont typeface="Arial" charset="0"/>
              <a:buNone/>
            </a:pPr>
            <a:endParaRPr lang="es-MX" sz="2800" dirty="0" smtClean="0">
              <a:latin typeface="Berlin Sans FB" pitchFamily="34" charset="0"/>
            </a:endParaRPr>
          </a:p>
          <a:p>
            <a:pPr>
              <a:buFont typeface="Arial" charset="0"/>
              <a:buNone/>
            </a:pPr>
            <a:endParaRPr lang="es-MX" dirty="0" smtClean="0">
              <a:latin typeface="Berlin Sans FB" pitchFamily="34" charset="0"/>
            </a:endParaRPr>
          </a:p>
        </p:txBody>
      </p:sp>
      <p:pic>
        <p:nvPicPr>
          <p:cNvPr id="6" name="cempasuchi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70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153400" y="6019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3074" name="Picture 2" descr="http://static2.stuff.co.nz/1290988360/329/44023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76131" cy="26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987800" y="228600"/>
            <a:ext cx="4103427" cy="773097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Desfiles - </a:t>
            </a:r>
            <a:r>
              <a:rPr lang="es-MX" dirty="0" err="1" smtClean="0">
                <a:latin typeface="Berlin Sans FB" pitchFamily="34" charset="0"/>
              </a:rPr>
              <a:t>Parades</a:t>
            </a:r>
            <a:endParaRPr lang="es-MX" dirty="0" smtClean="0">
              <a:latin typeface="Berlin Sans FB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2057400"/>
            <a:ext cx="3755675" cy="2622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90900"/>
            <a:ext cx="3683000" cy="2762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4953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MX" sz="2400" dirty="0">
                <a:latin typeface="Berlin Sans FB" pitchFamily="34" charset="0"/>
              </a:rPr>
              <a:t>Consisten en carrozas (</a:t>
            </a:r>
            <a:r>
              <a:rPr lang="es-MX" sz="2400" dirty="0" err="1">
                <a:latin typeface="Berlin Sans FB" pitchFamily="34" charset="0"/>
              </a:rPr>
              <a:t>parade</a:t>
            </a:r>
            <a:r>
              <a:rPr lang="es-MX" sz="2400" dirty="0">
                <a:latin typeface="Berlin Sans FB" pitchFamily="34" charset="0"/>
              </a:rPr>
              <a:t> </a:t>
            </a:r>
            <a:r>
              <a:rPr lang="es-MX" sz="2400" dirty="0" err="1">
                <a:latin typeface="Berlin Sans FB" pitchFamily="34" charset="0"/>
              </a:rPr>
              <a:t>floats</a:t>
            </a:r>
            <a:r>
              <a:rPr lang="es-MX" sz="2400" dirty="0">
                <a:latin typeface="Berlin Sans FB" pitchFamily="34" charset="0"/>
              </a:rPr>
              <a:t>), globos, personas que se visten como esqueletos o calacas, instrumentos y música y baile.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901" y="106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MX" sz="2800" dirty="0">
                <a:latin typeface="Berlin Sans FB" pitchFamily="34" charset="0"/>
              </a:rPr>
              <a:t>Se usan los desfiles durante la celebración como manera de conmemorar y reflexionar el ciclo de vida.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962400" cy="762000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Ofrendas - </a:t>
            </a:r>
            <a:r>
              <a:rPr lang="es-MX" dirty="0" err="1" smtClean="0">
                <a:latin typeface="Berlin Sans FB" pitchFamily="34" charset="0"/>
              </a:rPr>
              <a:t>Altars</a:t>
            </a:r>
            <a:endParaRPr lang="es-MX" dirty="0" smtClean="0">
              <a:latin typeface="Berlin Sans FB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Berlin Sans FB" pitchFamily="34" charset="0"/>
              </a:rPr>
              <a:t>Las </a:t>
            </a:r>
            <a:r>
              <a:rPr lang="en-US" sz="3200" dirty="0" err="1">
                <a:latin typeface="Berlin Sans FB" pitchFamily="34" charset="0"/>
              </a:rPr>
              <a:t>familias</a:t>
            </a:r>
            <a:r>
              <a:rPr lang="en-US" sz="3200" dirty="0">
                <a:latin typeface="Berlin Sans FB" pitchFamily="34" charset="0"/>
              </a:rPr>
              <a:t> </a:t>
            </a:r>
            <a:r>
              <a:rPr lang="en-US" sz="3200" dirty="0" err="1">
                <a:latin typeface="Berlin Sans FB" pitchFamily="34" charset="0"/>
              </a:rPr>
              <a:t>preparan</a:t>
            </a:r>
            <a:r>
              <a:rPr lang="en-US" sz="3200" dirty="0">
                <a:latin typeface="Berlin Sans FB" pitchFamily="34" charset="0"/>
              </a:rPr>
              <a:t> </a:t>
            </a:r>
            <a:r>
              <a:rPr lang="en-US" sz="3200" dirty="0" err="1">
                <a:latin typeface="Berlin Sans FB" pitchFamily="34" charset="0"/>
              </a:rPr>
              <a:t>altares</a:t>
            </a:r>
            <a:r>
              <a:rPr lang="en-US" sz="3200" dirty="0">
                <a:latin typeface="Berlin Sans FB" pitchFamily="34" charset="0"/>
              </a:rPr>
              <a:t> o </a:t>
            </a:r>
            <a:r>
              <a:rPr lang="en-US" sz="3200" dirty="0" err="1">
                <a:latin typeface="Berlin Sans FB" pitchFamily="34" charset="0"/>
              </a:rPr>
              <a:t>ofrendas</a:t>
            </a:r>
            <a:r>
              <a:rPr lang="en-US" sz="3200" dirty="0">
                <a:latin typeface="Berlin Sans FB" pitchFamily="34" charset="0"/>
              </a:rPr>
              <a:t> a la </a:t>
            </a:r>
            <a:r>
              <a:rPr lang="en-US" sz="3200" dirty="0" err="1">
                <a:latin typeface="Berlin Sans FB" pitchFamily="34" charset="0"/>
              </a:rPr>
              <a:t>memoria</a:t>
            </a:r>
            <a:r>
              <a:rPr lang="en-US" sz="3200" dirty="0">
                <a:latin typeface="Berlin Sans FB" pitchFamily="34" charset="0"/>
              </a:rPr>
              <a:t> de los </a:t>
            </a:r>
            <a:r>
              <a:rPr lang="en-US" sz="3200" dirty="0" err="1">
                <a:latin typeface="Berlin Sans FB" pitchFamily="34" charset="0"/>
              </a:rPr>
              <a:t>difuntos</a:t>
            </a:r>
            <a:r>
              <a:rPr lang="en-US" sz="3200" dirty="0">
                <a:latin typeface="Berlin Sans FB" pitchFamily="34" charset="0"/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3200" dirty="0">
              <a:latin typeface="Berlin Sans FB" pitchFamily="34" charset="0"/>
            </a:endParaRPr>
          </a:p>
        </p:txBody>
      </p:sp>
      <p:pic>
        <p:nvPicPr>
          <p:cNvPr id="1026" name="Picture 2" descr="http://3.bp.blogspot.com/_E2g__lQougs/TMhJxJxf9fI/AAAAAAAAAFk/chhJu8Xie6Y/s1600/ofrenda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76500"/>
            <a:ext cx="4086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4290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Berlin Sans FB" pitchFamily="34" charset="0"/>
              </a:rPr>
              <a:t>Generalmente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ponen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flores</a:t>
            </a:r>
            <a:r>
              <a:rPr lang="en-US" sz="2400" dirty="0">
                <a:latin typeface="Berlin Sans FB" pitchFamily="34" charset="0"/>
              </a:rPr>
              <a:t>, </a:t>
            </a:r>
            <a:r>
              <a:rPr lang="en-US" sz="2400" dirty="0" err="1">
                <a:latin typeface="Berlin Sans FB" pitchFamily="34" charset="0"/>
              </a:rPr>
              <a:t>velas</a:t>
            </a:r>
            <a:r>
              <a:rPr lang="en-US" sz="2400" dirty="0">
                <a:latin typeface="Berlin Sans FB" pitchFamily="34" charset="0"/>
              </a:rPr>
              <a:t>, </a:t>
            </a:r>
            <a:r>
              <a:rPr lang="en-US" sz="2400" dirty="0" err="1">
                <a:latin typeface="Berlin Sans FB" pitchFamily="34" charset="0"/>
              </a:rPr>
              <a:t>papel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picado</a:t>
            </a:r>
            <a:r>
              <a:rPr lang="en-US" sz="2400" dirty="0">
                <a:latin typeface="Berlin Sans FB" pitchFamily="34" charset="0"/>
              </a:rPr>
              <a:t>, </a:t>
            </a:r>
            <a:r>
              <a:rPr lang="en-US" sz="2400" dirty="0" err="1">
                <a:latin typeface="Berlin Sans FB" pitchFamily="34" charset="0"/>
              </a:rPr>
              <a:t>mucha</a:t>
            </a:r>
            <a:r>
              <a:rPr lang="en-US" sz="2400" dirty="0">
                <a:latin typeface="Berlin Sans FB" pitchFamily="34" charset="0"/>
              </a:rPr>
              <a:t> comida (</a:t>
            </a:r>
            <a:r>
              <a:rPr lang="en-US" sz="2400" dirty="0" err="1">
                <a:latin typeface="Berlin Sans FB" pitchFamily="34" charset="0"/>
              </a:rPr>
              <a:t>como</a:t>
            </a:r>
            <a:r>
              <a:rPr lang="en-US" sz="2400" dirty="0">
                <a:latin typeface="Berlin Sans FB" pitchFamily="34" charset="0"/>
              </a:rPr>
              <a:t> pan de </a:t>
            </a:r>
            <a:r>
              <a:rPr lang="en-US" sz="2400" dirty="0" err="1">
                <a:latin typeface="Berlin Sans FB" pitchFamily="34" charset="0"/>
              </a:rPr>
              <a:t>muerto</a:t>
            </a:r>
            <a:r>
              <a:rPr lang="en-US" sz="2400" dirty="0">
                <a:latin typeface="Berlin Sans FB" pitchFamily="34" charset="0"/>
              </a:rPr>
              <a:t> y </a:t>
            </a:r>
            <a:r>
              <a:rPr lang="en-US" sz="2400" dirty="0" err="1">
                <a:latin typeface="Berlin Sans FB" pitchFamily="34" charset="0"/>
              </a:rPr>
              <a:t>fruta</a:t>
            </a:r>
            <a:r>
              <a:rPr lang="en-US" sz="2400" dirty="0">
                <a:latin typeface="Berlin Sans FB" pitchFamily="34" charset="0"/>
              </a:rPr>
              <a:t>), copal, y </a:t>
            </a:r>
            <a:r>
              <a:rPr lang="en-US" sz="2400" dirty="0" err="1">
                <a:latin typeface="Berlin Sans FB" pitchFamily="34" charset="0"/>
              </a:rPr>
              <a:t>cositas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que</a:t>
            </a:r>
            <a:r>
              <a:rPr lang="en-US" sz="2400" dirty="0">
                <a:latin typeface="Berlin Sans FB" pitchFamily="34" charset="0"/>
              </a:rPr>
              <a:t> los </a:t>
            </a:r>
            <a:r>
              <a:rPr lang="en-US" sz="2400" dirty="0" err="1">
                <a:latin typeface="Berlin Sans FB" pitchFamily="34" charset="0"/>
              </a:rPr>
              <a:t>muertos</a:t>
            </a:r>
            <a:r>
              <a:rPr lang="en-US" sz="2400" dirty="0">
                <a:latin typeface="Berlin Sans FB" pitchFamily="34" charset="0"/>
              </a:rPr>
              <a:t> le </a:t>
            </a:r>
            <a:r>
              <a:rPr lang="en-US" sz="2400" dirty="0" err="1">
                <a:latin typeface="Berlin Sans FB" pitchFamily="34" charset="0"/>
              </a:rPr>
              <a:t>encantaba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durante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sus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vidas</a:t>
            </a:r>
            <a:r>
              <a:rPr lang="en-US" sz="2400" dirty="0">
                <a:latin typeface="Berlin Sans FB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Berlin Sans FB" pitchFamily="34" charset="0"/>
              </a:rPr>
              <a:t>Calacas y Calaveras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>
                <a:latin typeface="Berlin Sans FB" pitchFamily="34" charset="0"/>
              </a:rPr>
              <a:t>Calacas y calaveras son iconos grandes de la fiesta.  Simbolizan la muerte.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>
                <a:latin typeface="Berlin Sans FB" pitchFamily="34" charset="0"/>
              </a:rPr>
              <a:t>Las calacas ni la calaveras no son imágenes espantosos, pero son simbólicos a la vida.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>
                <a:latin typeface="Berlin Sans FB" pitchFamily="34" charset="0"/>
              </a:rPr>
              <a:t>Ayudan a la gente para reflexionar y aceptar el ciclo de la vida y muerte.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 smtClean="0">
                <a:latin typeface="Berlin Sans FB" pitchFamily="34" charset="0"/>
              </a:rPr>
              <a:t>Usualmente, las calacas y calaveras demuestran actividades reales y normales como tocando en una banda o lavando los platos.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 smtClean="0">
                <a:latin typeface="Berlin Sans FB" pitchFamily="34" charset="0"/>
              </a:rPr>
              <a:t>También </a:t>
            </a:r>
            <a:r>
              <a:rPr lang="es-MX" sz="2400" dirty="0">
                <a:latin typeface="Berlin Sans FB" pitchFamily="34" charset="0"/>
              </a:rPr>
              <a:t>se usan las calaveras y calacas como disfraces, adornos y en la comida</a:t>
            </a:r>
            <a:r>
              <a:rPr lang="es-MX" sz="2400" dirty="0" smtClean="0">
                <a:latin typeface="Berlin Sans FB" pitchFamily="34" charset="0"/>
              </a:rPr>
              <a:t>.</a:t>
            </a:r>
          </a:p>
          <a:p>
            <a:pPr algn="l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v"/>
            </a:pPr>
            <a:r>
              <a:rPr lang="es-MX" sz="2400" dirty="0" smtClean="0">
                <a:latin typeface="Berlin Sans FB" pitchFamily="34" charset="0"/>
              </a:rPr>
              <a:t>Comidas típicas de calaveras consisten en pan de muerto y calaveras de azúcar.</a:t>
            </a:r>
            <a:endParaRPr lang="es-MX" sz="2400" dirty="0">
              <a:latin typeface="Berlin Sans FB" pitchFamily="34" charset="0"/>
            </a:endParaRPr>
          </a:p>
        </p:txBody>
      </p:sp>
      <p:pic>
        <p:nvPicPr>
          <p:cNvPr id="2050" name="Picture 2" descr="http://www.wilsonsalmanac.com/images2/calavera_de_la_catr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108"/>
            <a:ext cx="1524000" cy="11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667</TotalTime>
  <Words>894</Words>
  <Application>Microsoft Office PowerPoint</Application>
  <PresentationFormat>On-screen Show (4:3)</PresentationFormat>
  <Paragraphs>102</Paragraphs>
  <Slides>20</Slides>
  <Notes>19</Notes>
  <HiddenSlides>2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Perspective</vt:lpstr>
      <vt:lpstr>El Día de los Muertos</vt:lpstr>
      <vt:lpstr>Índice</vt:lpstr>
      <vt:lpstr>¿Qué es el día de los muertos?</vt:lpstr>
      <vt:lpstr>¿Dónde se celebra?</vt:lpstr>
      <vt:lpstr>PowerPoint Presentation</vt:lpstr>
      <vt:lpstr>¿Cómo se celebra?</vt:lpstr>
      <vt:lpstr>Desfiles - Parades</vt:lpstr>
      <vt:lpstr>Ofrendas - Altars</vt:lpstr>
      <vt:lpstr>Calacas y Calaveras</vt:lpstr>
      <vt:lpstr>Cempasúchil y Copal</vt:lpstr>
      <vt:lpstr>Papel Picado</vt:lpstr>
      <vt:lpstr>Ideas Erróneas Sobre  La Celebración del Día de Muertos </vt:lpstr>
      <vt:lpstr>Más ideas erróneas…</vt:lpstr>
      <vt:lpstr>¿Cierto o falso?</vt:lpstr>
      <vt:lpstr>¿Cierto o falso?</vt:lpstr>
      <vt:lpstr>Ofrendas son…</vt:lpstr>
      <vt:lpstr>Cempasúchiles son…</vt:lpstr>
      <vt:lpstr>¿Qué es esto?</vt:lpstr>
      <vt:lpstr>¡Sí! ¡Excelente!</vt:lpstr>
      <vt:lpstr>Lo siento…Pruebalo otra vez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Dia de los Muertos</dc:title>
  <dc:creator>Kerri</dc:creator>
  <cp:lastModifiedBy>Labman</cp:lastModifiedBy>
  <cp:revision>94</cp:revision>
  <dcterms:created xsi:type="dcterms:W3CDTF">2011-11-01T02:09:25Z</dcterms:created>
  <dcterms:modified xsi:type="dcterms:W3CDTF">2011-11-08T22:22:43Z</dcterms:modified>
</cp:coreProperties>
</file>