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1" r:id="rId3"/>
    <p:sldMasterId id="2147483653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5" autoAdjust="0"/>
    <p:restoredTop sz="94660"/>
  </p:normalViewPr>
  <p:slideViewPr>
    <p:cSldViewPr>
      <p:cViewPr varScale="1">
        <p:scale>
          <a:sx n="70" d="100"/>
          <a:sy n="70" d="100"/>
        </p:scale>
        <p:origin x="-552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C222FDCF-9ECD-4B9A-8926-A1805708B6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1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4A454E-867E-4818-BCA5-FFC952DBC151}" type="slidenum">
              <a:rPr lang="en-US"/>
              <a:pPr/>
              <a:t>1</a:t>
            </a:fld>
            <a:endParaRPr 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156D83-76CD-438A-BCE4-550BDED199A1}" type="slidenum">
              <a:rPr lang="en-US"/>
              <a:pPr/>
              <a:t>10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E6B19C-C6DA-42CD-9C84-BC7EFE9D2012}" type="slidenum">
              <a:rPr lang="en-US"/>
              <a:pPr/>
              <a:t>11</a:t>
            </a:fld>
            <a:endParaRPr 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EC2A86-B176-41CA-B1AB-B9B425979595}" type="slidenum">
              <a:rPr lang="en-US"/>
              <a:pPr/>
              <a:t>12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214E5F-E2B2-4034-80E4-D32C6BC36E55}" type="slidenum">
              <a:rPr lang="en-US"/>
              <a:pPr/>
              <a:t>13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0A2551-CCFB-4270-9F86-0B2F66DEA4B9}" type="slidenum">
              <a:rPr lang="en-US"/>
              <a:pPr/>
              <a:t>14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B413FE-CAFE-47E4-AE11-F13415B2DA9A}" type="slidenum">
              <a:rPr lang="en-US"/>
              <a:pPr/>
              <a:t>15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1B2DFF-74C7-41F3-AF16-5CA90A0F5E0F}" type="slidenum">
              <a:rPr lang="en-US"/>
              <a:pPr/>
              <a:t>2</a:t>
            </a:fld>
            <a:endParaRPr 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74F778-EA3A-4FC7-90DF-8003F1C2FD00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906055B-CF68-4821-A549-1F48480FD1A3}" type="slidenum">
              <a:rPr lang="en-US"/>
              <a:pPr/>
              <a:t>4</a:t>
            </a:fld>
            <a:endParaRPr 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75AFAC-FF7D-4441-8A56-8C2A3FC2C9D3}" type="slidenum">
              <a:rPr lang="en-US"/>
              <a:pPr/>
              <a:t>5</a:t>
            </a:fld>
            <a:endParaRPr 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102DB4-7624-4891-B1A5-486B5D791726}" type="slidenum">
              <a:rPr lang="en-US"/>
              <a:pPr/>
              <a:t>6</a:t>
            </a:fld>
            <a:endParaRPr 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E8F46C-D96F-4257-BF3B-9556800D6477}" type="slidenum">
              <a:rPr lang="en-US"/>
              <a:pPr/>
              <a:t>7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7B1C0A-70E9-43C8-8847-DDDB07075960}" type="slidenum">
              <a:rPr lang="en-US"/>
              <a:pPr/>
              <a:t>8</a:t>
            </a:fld>
            <a:endParaRPr 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4A09CC-6C70-4996-A62C-7D6DC0980607}" type="slidenum">
              <a:rPr lang="en-US"/>
              <a:pPr/>
              <a:t>9</a:t>
            </a:fld>
            <a:endParaRPr 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6650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DAAA7E-F0BA-48B2-BE13-4F85A16B6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2EB6F1-EBA4-4401-B3AA-19EC9E606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2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6CE4D7-E72C-404E-813F-E70B059ECA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77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0400"/>
            <a:ext cx="7540625" cy="1520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248400" y="6208713"/>
            <a:ext cx="2130425" cy="39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>
          <a:xfrm>
            <a:off x="7620000" y="5688013"/>
            <a:ext cx="758825" cy="390525"/>
          </a:xfrm>
        </p:spPr>
        <p:txBody>
          <a:bodyPr/>
          <a:lstStyle>
            <a:lvl1pPr>
              <a:defRPr/>
            </a:lvl1pPr>
          </a:lstStyle>
          <a:p>
            <a:fld id="{CF8F5A8E-09B9-4E89-8FA1-9375E667C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46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913911-6871-4ED0-AD66-D9E0679BE6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4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5EA855-3979-451B-BA00-A32D4AB81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0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197B3A7-42E5-48D4-A3C7-35E3E7CD03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1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1989237-F4A9-4F53-88C2-26F9F6472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0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440A6F-4CDC-4674-B0D7-845B7888A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70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C35017-3D67-4B10-8DF1-24C63EB6D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7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9A4B394-5C4D-4CE9-934A-0D89858D0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DC288DD-3B26-4B87-9BAA-5C9E9E242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32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A47C42-8FBA-414B-A888-9BA5C56954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5619BC-777C-41E5-B6C3-2EBEF803B7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48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C743A4-DF1B-4034-BD12-2279CF8BF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562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640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640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80C0712-391A-4307-95C8-F5993AEC8C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6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1B26910-B3E4-4DAC-9556-69FB040EF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28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B125E8-E92C-4725-A724-011FBD8FDF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32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4A8FE9-28F3-48C6-83AA-F6EBA430F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60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85800"/>
            <a:ext cx="3694113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685800"/>
            <a:ext cx="3694112" cy="3883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940853C-7C38-4789-BBC4-A00FED7F7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0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28BA827-1736-4F4B-A0EC-E803A90847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6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876ABC5-1B0D-4969-8746-ACE3EA9E6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09511F6-3DE5-42BF-B5AA-BB7586E74F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5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F45BB5-042B-4994-BCB3-5357C8D76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35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D794351-E59E-4F10-B345-444394552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014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5079AB6-ECE5-4B66-AFC2-70758022B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90A360D-DB5F-43EA-A08D-20B03AAD13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8263" y="685800"/>
            <a:ext cx="1884362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503863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19BA19-80E8-434A-9CC9-C26523B9B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333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B32C6AB-11B9-42D9-88E0-C81AF5B0E3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3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0C97CC6-F86E-4883-9B7B-3DD711344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2D14A96-7419-46C5-8DB5-12691B51B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038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698C387-E65F-457D-B7A9-21FB4456EC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61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A3C30B-80C1-4CF9-8368-B6E53E7BD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7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2E62FCD-8B1F-45FB-8736-2A15ECA34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84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FBED92F-1F3C-450C-B67F-2A722F5F0F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8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5CCA443-CCE8-4E4C-B8D5-01F22EE28D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7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DEAFBEF-A24C-4155-A0DE-401039A058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54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A058894-3F65-4463-AD74-D9FCE0187E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19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B0B064-C84D-43C0-B0CF-20484294D0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287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70BC2E7-AFA9-41EE-AD0E-AA39CBEEBE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7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904060A-BD26-47AE-A70E-07EECE921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8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E131B7-16AD-4F02-B1E3-B35452524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3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DA4F34C-4AF1-4269-AB63-FD3A25C28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77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278995C-5C91-49B3-8D20-76EF860D5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2E0D17D-E595-42C7-A44D-1B6F593D85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77875" y="0"/>
            <a:ext cx="7543800" cy="3048000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200400"/>
            <a:ext cx="7540625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6D086A2-608B-4B14-92B2-B2353777440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720" r:id="rId12"/>
  </p:sldLayoutIdLst>
  <p:hf sldNum="0" hdr="0" ftr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0"/>
            <a:ext cx="67786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B5A02EF1-B939-43A3-B1D4-60C5CC62FB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0"/>
            <a:ext cx="6778625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685800"/>
            <a:ext cx="7540625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02B57DA0-6F7C-4354-AB5E-645B076C96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77875" y="0"/>
            <a:ext cx="7543800" cy="381000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777875" y="6172200"/>
            <a:ext cx="7543800" cy="26988"/>
          </a:xfrm>
          <a:prstGeom prst="rect">
            <a:avLst/>
          </a:prstGeom>
          <a:solidFill>
            <a:srgbClr val="AD010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248400" y="6208713"/>
            <a:ext cx="2130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en-US"/>
              <a:t>10/31/11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2000" y="6208713"/>
            <a:ext cx="4873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620000" y="5688013"/>
            <a:ext cx="7588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fld id="{02F03B4B-800E-414A-8C79-A947E50A8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Times New Roman" pitchFamily="16" charset="0"/>
          <a:ea typeface="SimSun" charset="-122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30303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>
          <a:solidFill>
            <a:srgbClr val="30303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3030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video" Target="file:///C:\Users\Maira\Desktop\latomatina.mp3" TargetMode="External"/><Relationship Id="rId6" Type="http://schemas.openxmlformats.org/officeDocument/2006/relationships/slide" Target="slide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omatina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" Target="slide2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5" Type="http://schemas.openxmlformats.org/officeDocument/2006/relationships/slide" Target="slide2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5" Type="http://schemas.openxmlformats.org/officeDocument/2006/relationships/slide" Target="slide1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3200400"/>
            <a:ext cx="7543800" cy="15240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262626"/>
                </a:solidFill>
                <a:latin typeface="Impact" charset="0"/>
              </a:rPr>
              <a:t>La Tomatina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362200" y="1689100"/>
            <a:ext cx="45720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>
                <a:solidFill>
                  <a:srgbClr val="262626"/>
                </a:solidFill>
                <a:latin typeface="Impact" charset="0"/>
              </a:rPr>
              <a:t>¡Incorrecto!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2100"/>
            <a:ext cx="3565525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Action Button: Forward or Next 4">
            <a:hlinkClick r:id="" action="ppaction://hlinkshowjump?jump=lastslideviewed" highlightClick="1"/>
          </p:cNvPr>
          <p:cNvSpPr/>
          <p:nvPr/>
        </p:nvSpPr>
        <p:spPr bwMode="auto">
          <a:xfrm>
            <a:off x="7391400" y="5486400"/>
            <a:ext cx="685800" cy="457200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838200"/>
            <a:ext cx="38862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>
                <a:solidFill>
                  <a:srgbClr val="262626"/>
                </a:solidFill>
                <a:latin typeface="Impact" charset="0"/>
              </a:rPr>
              <a:t>¡Correcto!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"/>
            <a:ext cx="3783013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037013"/>
            <a:ext cx="16383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ction Button: Forward or Next 5">
            <a:hlinkClick r:id="" action="ppaction://hlinkshowjump?jump=lastslideviewed" highlightClick="1"/>
          </p:cNvPr>
          <p:cNvSpPr/>
          <p:nvPr/>
        </p:nvSpPr>
        <p:spPr bwMode="auto">
          <a:xfrm>
            <a:off x="7543800" y="5671457"/>
            <a:ext cx="685800" cy="457200"/>
          </a:xfrm>
          <a:prstGeom prst="actionButtonForwardNex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43000" y="762000"/>
            <a:ext cx="59436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</a:rPr>
              <a:t>¿Te gustar</a:t>
            </a:r>
            <a:r>
              <a:rPr lang="en-US" sz="4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í</a:t>
            </a:r>
            <a:r>
              <a:rPr lang="en-US" sz="4000">
                <a:solidFill>
                  <a:srgbClr val="000000"/>
                </a:solidFill>
                <a:latin typeface="Times New Roman" pitchFamily="16" charset="0"/>
              </a:rPr>
              <a:t>a participar en la Tomatina?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400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>
                <a:solidFill>
                  <a:srgbClr val="000000"/>
                </a:solidFill>
                <a:latin typeface="Times New Roman" pitchFamily="16" charset="0"/>
              </a:rPr>
              <a:t>En Español dile a un amigo en la clase tu respuesta y por qué sí te gustaría o si no te gustaría participar.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295400" y="5486400"/>
            <a:ext cx="1219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latin typeface="Times New Roman" pitchFamily="16" charset="0"/>
              </a:rPr>
              <a:t>Ejemplo: </a:t>
            </a:r>
          </a:p>
        </p:txBody>
      </p:sp>
      <p:sp>
        <p:nvSpPr>
          <p:cNvPr id="19460" name="AutoShape 4"/>
          <p:cNvSpPr>
            <a:spLocks noChangeAspect="1" noChangeArrowheads="1"/>
          </p:cNvSpPr>
          <p:nvPr>
            <a:videoFile r:link="rId1"/>
          </p:nvPr>
        </p:nvSpPr>
        <p:spPr bwMode="auto">
          <a:xfrm>
            <a:off x="2316163" y="5397500"/>
            <a:ext cx="1112837" cy="6540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latomatin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748585" y="5257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4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1752600"/>
            <a:ext cx="3781425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47202"/>
            <a:ext cx="1714500" cy="172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867400"/>
            <a:ext cx="15621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My clip art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953000"/>
            <a:ext cx="914400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tomate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95400" y="1676400"/>
            <a:ext cx="58674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This PowerPoint has been created with 9th grade Spanish students in mind.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>
              <a:solidFill>
                <a:srgbClr val="00000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>
                <a:solidFill>
                  <a:srgbClr val="000000"/>
                </a:solidFill>
                <a:latin typeface="Times New Roman" pitchFamily="16" charset="0"/>
              </a:rPr>
              <a:t>They should be able to answer the questions on slides 7, 8, and 9 about the Tomatina correctly after having read/paid attention to the presentation.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43000" y="685800"/>
            <a:ext cx="58674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>
                <a:solidFill>
                  <a:srgbClr val="000000"/>
                </a:solidFill>
                <a:latin typeface="Times New Roman" pitchFamily="16" charset="0"/>
              </a:rPr>
              <a:t>Objective</a:t>
            </a: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533400"/>
            <a:ext cx="678180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5400">
                <a:solidFill>
                  <a:srgbClr val="262626"/>
                </a:solidFill>
                <a:latin typeface="Impact" charset="0"/>
              </a:rPr>
              <a:t>		    Cita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914400" y="2398713"/>
            <a:ext cx="5943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Latomatina.org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70C0"/>
                </a:solidFill>
                <a:latin typeface="Times New Roman" pitchFamily="16" charset="0"/>
                <a:hlinkClick r:id="rId3"/>
              </a:rPr>
              <a:t>http://www.latomatina.org/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CCCCFF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Las </a:t>
            </a:r>
            <a:r>
              <a:rPr lang="en-US" b="1" dirty="0" err="1">
                <a:solidFill>
                  <a:srgbClr val="000000"/>
                </a:solidFill>
                <a:latin typeface="Times New Roman" pitchFamily="16" charset="0"/>
              </a:rPr>
              <a:t>fotos</a:t>
            </a: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 son de Google.com o clipart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82750"/>
            <a:ext cx="17430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58624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00100" y="404018"/>
            <a:ext cx="7620000" cy="5897563"/>
          </a:xfrm>
          <a:ln/>
        </p:spPr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Table of Contents</a:t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endParaRPr lang="en-US" sz="5400" dirty="0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295400" y="1905000"/>
            <a:ext cx="6629400" cy="457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Sneak Peak  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3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How it started 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4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Facts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   		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        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5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Questions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 		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        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7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Speaking Question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12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End Slide  	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13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Objective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        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14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Sources		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         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Slide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15</a:t>
            </a:r>
          </a:p>
          <a:p>
            <a:pPr marL="284163" indent="-282575" hangingPunct="1">
              <a:lnSpc>
                <a:spcPct val="100000"/>
              </a:lnSpc>
              <a:buClrTx/>
              <a:buFontTx/>
              <a:buNone/>
              <a:tabLst>
                <a:tab pos="720725" algn="l"/>
                <a:tab pos="1444625" algn="l"/>
                <a:tab pos="2168525" algn="l"/>
                <a:tab pos="2892425" algn="l"/>
                <a:tab pos="3616325" algn="l"/>
                <a:tab pos="4340225" algn="l"/>
                <a:tab pos="5064125" algn="l"/>
                <a:tab pos="5788025" algn="l"/>
                <a:tab pos="65119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  <a:tab pos="10055225" algn="l"/>
                <a:tab pos="10512425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92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038600" y="19050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38600" y="2460625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38600" y="29718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38600" y="35052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AutoShape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38600" y="41148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AutoShap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38600" y="46482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AutoShape 9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38600" y="51816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AutoShape 1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38600" y="5715000"/>
            <a:ext cx="914400" cy="381000"/>
          </a:xfrm>
          <a:prstGeom prst="actionButtonBlank">
            <a:avLst/>
          </a:prstGeom>
          <a:noFill/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62000" y="4572000"/>
            <a:ext cx="6784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La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Tomatina</a:t>
            </a:r>
            <a:endParaRPr lang="en-US" sz="5400" dirty="0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696686"/>
            <a:ext cx="26733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271463" indent="-271463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 dirty="0">
                <a:solidFill>
                  <a:srgbClr val="303030"/>
                </a:solidFill>
                <a:latin typeface="Times New Roman" pitchFamily="16" charset="0"/>
              </a:rPr>
              <a:t>Look at the video for a sneak peak on what you will be learning!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86200" y="4191000"/>
            <a:ext cx="38862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http://www.latomatina.org/</a:t>
            </a:r>
          </a:p>
        </p:txBody>
      </p:sp>
      <p:sp>
        <p:nvSpPr>
          <p:cNvPr id="10245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Spain_s Tomato Fight Festival- Samsung AD Making Film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90938" y="5334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str">
                                      <p:cBhvr additive="repl">
                                        <p:cTn id="6" dur="25550608" fill="hold"/>
                                        <p:tgtEl>
                                          <p:sldTgt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6781800" cy="10668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262626"/>
                </a:solidFill>
                <a:latin typeface="Impact" charset="0"/>
              </a:rPr>
              <a:t>Cómo empezó…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76400" y="1600200"/>
            <a:ext cx="5181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Empezó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en los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años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mil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novecientos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cuarentas</a:t>
            </a: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Amigos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empezaban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lanzar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tomates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uno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al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otro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razones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no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conocidos</a:t>
            </a: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Los amigos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lanzaban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tomates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otras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personas sin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intento</a:t>
            </a: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Todos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se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divertían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y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Buñol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ha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tenido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esta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fiesta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desde</a:t>
            </a:r>
            <a:r>
              <a:rPr lang="en-US" sz="20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itchFamily="16" charset="0"/>
              </a:rPr>
              <a:t>entonces</a:t>
            </a:r>
            <a:endParaRPr lang="en-US" sz="20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 marL="285750" indent="-282575" hangingPunct="1">
              <a:lnSpc>
                <a:spcPct val="100000"/>
              </a:lnSpc>
              <a:buClrTx/>
              <a:buFontTx/>
              <a:buNone/>
              <a:tabLst>
                <a:tab pos="285750" algn="l"/>
                <a:tab pos="742950" algn="l"/>
                <a:tab pos="1200150" algn="l"/>
                <a:tab pos="1657350" algn="l"/>
                <a:tab pos="2114550" algn="l"/>
                <a:tab pos="2571750" algn="l"/>
                <a:tab pos="3028950" algn="l"/>
                <a:tab pos="3486150" algn="l"/>
                <a:tab pos="3943350" algn="l"/>
                <a:tab pos="4400550" algn="l"/>
                <a:tab pos="4857750" algn="l"/>
                <a:tab pos="5314950" algn="l"/>
                <a:tab pos="5772150" algn="l"/>
                <a:tab pos="6229350" algn="l"/>
                <a:tab pos="6686550" algn="l"/>
                <a:tab pos="7143750" algn="l"/>
                <a:tab pos="7600950" algn="l"/>
                <a:tab pos="8058150" algn="l"/>
                <a:tab pos="8515350" algn="l"/>
                <a:tab pos="8972550" algn="l"/>
                <a:tab pos="9429750" algn="l"/>
              </a:tabLst>
            </a:pP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0"/>
            <a:ext cx="678180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262626"/>
                </a:solidFill>
                <a:latin typeface="Impact" charset="0"/>
              </a:rPr>
              <a:t>Hechos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685800"/>
            <a:ext cx="7543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271463" indent="-271463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La población de Buñol es veinte mil personas.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Una semana antes de la batalla, hay mucha comida, fiestas en las calles, fuegos artificiales, y desfiles.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Se celebra el último miércoles de agosto cada año.</a:t>
            </a:r>
            <a:br>
              <a:rPr lang="en-US" sz="2400">
                <a:solidFill>
                  <a:srgbClr val="303030"/>
                </a:solidFill>
                <a:latin typeface="Times New Roman" pitchFamily="16" charset="0"/>
              </a:rPr>
            </a:b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91000"/>
            <a:ext cx="1509713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572000"/>
            <a:ext cx="6781800" cy="1600200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>
                <a:solidFill>
                  <a:srgbClr val="262626"/>
                </a:solidFill>
                <a:latin typeface="Impact" charset="0"/>
              </a:rPr>
              <a:t>Más hechos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0" y="457200"/>
            <a:ext cx="75438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 marL="271463" indent="-271463"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28663" algn="l"/>
                <a:tab pos="1185863" algn="l"/>
                <a:tab pos="1643063" algn="l"/>
                <a:tab pos="2100263" algn="l"/>
                <a:tab pos="2557463" algn="l"/>
                <a:tab pos="3014663" algn="l"/>
                <a:tab pos="3471863" algn="l"/>
                <a:tab pos="3929063" algn="l"/>
                <a:tab pos="4386263" algn="l"/>
                <a:tab pos="4843463" algn="l"/>
                <a:tab pos="5300663" algn="l"/>
                <a:tab pos="5757863" algn="l"/>
                <a:tab pos="6215063" algn="l"/>
                <a:tab pos="6672263" algn="l"/>
                <a:tab pos="7129463" algn="l"/>
                <a:tab pos="7586663" algn="l"/>
                <a:tab pos="8043863" algn="l"/>
                <a:tab pos="8501063" algn="l"/>
                <a:tab pos="8958263" algn="l"/>
                <a:tab pos="9415463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No tiene significado religioso.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¡Se usa 150.000 tomates!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>
                <a:srgbClr val="AD0101"/>
              </a:buClr>
              <a:buSzPct val="45000"/>
              <a:buFont typeface="Arial" charset="0"/>
              <a:buChar char="•"/>
            </a:pPr>
            <a:r>
              <a:rPr lang="en-US" sz="2400">
                <a:solidFill>
                  <a:srgbClr val="303030"/>
                </a:solidFill>
                <a:latin typeface="Times New Roman" pitchFamily="16" charset="0"/>
              </a:rPr>
              <a:t>Cada año, la batalla está grabado por canales famosas de televisión   </a:t>
            </a:r>
          </a:p>
          <a:p>
            <a:pPr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FontTx/>
              <a:buNone/>
            </a:pPr>
            <a:endParaRPr lang="en-US" sz="2400">
              <a:solidFill>
                <a:srgbClr val="303030"/>
              </a:solidFill>
              <a:latin typeface="Times New Roman" pitchFamily="16" charset="0"/>
            </a:endParaRPr>
          </a:p>
        </p:txBody>
      </p:sp>
      <p:sp>
        <p:nvSpPr>
          <p:cNvPr id="5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0573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74788" y="495300"/>
            <a:ext cx="6781800" cy="1782763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¿En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qué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ciudad se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celebra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La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Tomatina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?</a:t>
            </a:r>
          </a:p>
        </p:txBody>
      </p:sp>
      <p:sp>
        <p:nvSpPr>
          <p:cNvPr id="1433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52800" y="2286000"/>
            <a:ext cx="1752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itchFamily="16" charset="0"/>
              </a:rPr>
              <a:t>Granada</a:t>
            </a:r>
          </a:p>
        </p:txBody>
      </p:sp>
      <p:sp>
        <p:nvSpPr>
          <p:cNvPr id="14339" name="Rectangl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429000" y="3200400"/>
            <a:ext cx="1752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Times New Roman" pitchFamily="16" charset="0"/>
              </a:rPr>
              <a:t>Madrid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429000" y="4114800"/>
            <a:ext cx="17526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b="1">
                <a:solidFill>
                  <a:srgbClr val="000000"/>
                </a:solidFill>
                <a:latin typeface="Times New Roman" pitchFamily="16" charset="0"/>
              </a:rPr>
              <a:t>Buñol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3352800" y="2286000"/>
            <a:ext cx="1752600" cy="584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3352800" y="3200400"/>
            <a:ext cx="1752600" cy="584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352800" y="4038600"/>
            <a:ext cx="1371600" cy="660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6934200" y="5257800"/>
            <a:ext cx="1219200" cy="685800"/>
          </a:xfrm>
          <a:prstGeom prst="actionButtonEnd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781800" y="4887913"/>
            <a:ext cx="1752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Next Question</a:t>
            </a:r>
          </a:p>
        </p:txBody>
      </p:sp>
      <p:sp>
        <p:nvSpPr>
          <p:cNvPr id="12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38200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88925"/>
            <a:ext cx="6781800" cy="2606675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Cierto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o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Falso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:</a:t>
            </a:r>
            <a:br>
              <a:rPr lang="en-US" sz="5400" dirty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La fiesta de la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Tomatina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empezó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en el </a:t>
            </a:r>
            <a:r>
              <a:rPr lang="en-US" sz="5400" dirty="0" err="1">
                <a:solidFill>
                  <a:srgbClr val="262626"/>
                </a:solidFill>
                <a:latin typeface="Impact" charset="0"/>
              </a:rPr>
              <a:t>año</a:t>
            </a:r>
            <a:r>
              <a:rPr lang="en-US" sz="5400" dirty="0">
                <a:solidFill>
                  <a:srgbClr val="262626"/>
                </a:solidFill>
                <a:latin typeface="Impact" charset="0"/>
              </a:rPr>
              <a:t> 1904.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438400" y="3367227"/>
            <a:ext cx="198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err="1">
                <a:solidFill>
                  <a:srgbClr val="262626"/>
                </a:solidFill>
                <a:latin typeface="Impact" charset="0"/>
              </a:rPr>
              <a:t>Cierto</a:t>
            </a:r>
            <a:endParaRPr lang="en-US" sz="4000" dirty="0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14600" y="4548327"/>
            <a:ext cx="1981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 err="1">
                <a:solidFill>
                  <a:srgbClr val="262626"/>
                </a:solidFill>
                <a:latin typeface="Impact" charset="0"/>
              </a:rPr>
              <a:t>Falso</a:t>
            </a:r>
            <a:endParaRPr lang="en-US" sz="4000" dirty="0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00663" y="4548327"/>
            <a:ext cx="26987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Impact" charset="0"/>
              </a:rPr>
              <a:t>¡Si!  1940 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334000" y="3367227"/>
            <a:ext cx="1317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dirty="0">
                <a:solidFill>
                  <a:srgbClr val="262626"/>
                </a:solidFill>
                <a:latin typeface="Impact" charset="0"/>
              </a:rPr>
              <a:t>No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4" y="2895600"/>
            <a:ext cx="1706563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2788697"/>
            <a:ext cx="1625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8" name="AutoShape 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7515225" y="5478463"/>
            <a:ext cx="1219200" cy="685800"/>
          </a:xfrm>
          <a:prstGeom prst="actionButtonEnd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4848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47057" y="43543"/>
            <a:ext cx="6934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US" sz="5400" dirty="0" smtClean="0">
                <a:solidFill>
                  <a:srgbClr val="262626"/>
                </a:solidFill>
                <a:latin typeface="Impact" charset="0"/>
              </a:rPr>
              <a:t/>
            </a:r>
            <a:br>
              <a:rPr lang="en-US" sz="5400" dirty="0" smtClean="0">
                <a:solidFill>
                  <a:srgbClr val="262626"/>
                </a:solidFill>
                <a:latin typeface="Impact" charset="0"/>
              </a:rPr>
            </a:br>
            <a:r>
              <a:rPr lang="en-US" sz="5400" dirty="0" smtClean="0">
                <a:solidFill>
                  <a:srgbClr val="262626"/>
                </a:solidFill>
                <a:latin typeface="Impact" charset="0"/>
              </a:rPr>
              <a:t>Se </a:t>
            </a:r>
            <a:r>
              <a:rPr lang="en-US" sz="5400" dirty="0" err="1" smtClean="0">
                <a:solidFill>
                  <a:srgbClr val="262626"/>
                </a:solidFill>
                <a:latin typeface="Impact" charset="0"/>
              </a:rPr>
              <a:t>celebra</a:t>
            </a:r>
            <a:r>
              <a:rPr lang="en-US" sz="5400" dirty="0" smtClean="0">
                <a:solidFill>
                  <a:srgbClr val="262626"/>
                </a:solidFill>
                <a:latin typeface="Impact" charset="0"/>
              </a:rPr>
              <a:t> el ____de  </a:t>
            </a:r>
            <a:r>
              <a:rPr lang="en-US" sz="5400" dirty="0" err="1" smtClean="0">
                <a:solidFill>
                  <a:srgbClr val="262626"/>
                </a:solidFill>
                <a:latin typeface="Impact" charset="0"/>
              </a:rPr>
              <a:t>cada</a:t>
            </a:r>
            <a:r>
              <a:rPr lang="en-US" sz="5400" dirty="0" smtClean="0">
                <a:solidFill>
                  <a:srgbClr val="262626"/>
                </a:solidFill>
                <a:latin typeface="Impact" charset="0"/>
              </a:rPr>
              <a:t> </a:t>
            </a:r>
            <a:r>
              <a:rPr lang="en-US" sz="5400" dirty="0" err="1" smtClean="0">
                <a:solidFill>
                  <a:srgbClr val="262626"/>
                </a:solidFill>
                <a:latin typeface="Impact" charset="0"/>
              </a:rPr>
              <a:t>año</a:t>
            </a:r>
            <a:r>
              <a:rPr lang="en-US" sz="5400" dirty="0" smtClean="0">
                <a:solidFill>
                  <a:srgbClr val="262626"/>
                </a:solidFill>
                <a:latin typeface="Impact" charset="0"/>
              </a:rPr>
              <a:t>.</a:t>
            </a:r>
            <a:endParaRPr lang="en-US" sz="5400" dirty="0">
              <a:solidFill>
                <a:srgbClr val="262626"/>
              </a:solidFill>
              <a:latin typeface="Impact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20458" y="3246437"/>
            <a:ext cx="4202113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último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miércoles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agosto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375580" y="3962400"/>
            <a:ext cx="35544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último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lunes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agosto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133600" y="4633230"/>
            <a:ext cx="4202112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9144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último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lunes</a:t>
            </a:r>
            <a:r>
              <a:rPr lang="en-US" sz="2800" b="1" dirty="0">
                <a:solidFill>
                  <a:srgbClr val="000000"/>
                </a:solidFill>
                <a:latin typeface="Times New Roman" pitchFamily="16" charset="0"/>
              </a:rPr>
              <a:t> de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6" charset="0"/>
              </a:rPr>
              <a:t>noviembre</a:t>
            </a:r>
            <a:endParaRPr lang="en-US" sz="2800" b="1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92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162800" y="5454650"/>
            <a:ext cx="1295400" cy="533400"/>
          </a:xfrm>
          <a:prstGeom prst="actionButtonForwardNext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914400" y="5638800"/>
            <a:ext cx="457200" cy="457200"/>
          </a:xfrm>
          <a:prstGeom prst="actionButtonHome">
            <a:avLst/>
          </a:prstGeom>
          <a:solidFill>
            <a:srgbClr val="00B0F0"/>
          </a:solidFill>
          <a:ln w="22320">
            <a:solidFill>
              <a:srgbClr val="7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ction Button: Custom 4">
            <a:hlinkClick r:id="rId5" action="ppaction://hlinksldjump" highlightClick="1"/>
          </p:cNvPr>
          <p:cNvSpPr/>
          <p:nvPr/>
        </p:nvSpPr>
        <p:spPr bwMode="auto">
          <a:xfrm>
            <a:off x="2133600" y="3246437"/>
            <a:ext cx="4419600" cy="563563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 bwMode="auto">
          <a:xfrm>
            <a:off x="2220458" y="3962400"/>
            <a:ext cx="4027942" cy="563563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sp>
        <p:nvSpPr>
          <p:cNvPr id="20" name="Action Button: Custom 19">
            <a:hlinkClick r:id="rId6" action="ppaction://hlinksldjump" highlightClick="1"/>
          </p:cNvPr>
          <p:cNvSpPr/>
          <p:nvPr/>
        </p:nvSpPr>
        <p:spPr bwMode="auto">
          <a:xfrm>
            <a:off x="2220458" y="4633230"/>
            <a:ext cx="4027942" cy="670830"/>
          </a:xfrm>
          <a:prstGeom prst="actionButtonBlank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34501</TotalTime>
  <Words>288</Words>
  <Application>Microsoft Office PowerPoint</Application>
  <PresentationFormat>On-screen Show (4:3)</PresentationFormat>
  <Paragraphs>87</Paragraphs>
  <Slides>15</Slides>
  <Notes>15</Notes>
  <HiddenSlides>2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La Tomatina</vt:lpstr>
      <vt:lpstr>Table of Contents      </vt:lpstr>
      <vt:lpstr>PowerPoint Presentation</vt:lpstr>
      <vt:lpstr>Cómo empezó…</vt:lpstr>
      <vt:lpstr>Hechos</vt:lpstr>
      <vt:lpstr>Más hechos</vt:lpstr>
      <vt:lpstr>¿En qué ciudad se celebra La Tomatina?</vt:lpstr>
      <vt:lpstr>Cierto o Falso: La fiesta de la Tomatina empezó en el año 1904.</vt:lpstr>
      <vt:lpstr>PowerPoint Presentation</vt:lpstr>
      <vt:lpstr>¡Incorrecto!</vt:lpstr>
      <vt:lpstr>¡Correcto!</vt:lpstr>
      <vt:lpstr>PowerPoint Presentation</vt:lpstr>
      <vt:lpstr>PowerPoint Presentation</vt:lpstr>
      <vt:lpstr>PowerPoint Presentation</vt:lpstr>
      <vt:lpstr>      Cita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Tomatina</dc:title>
  <dc:creator>Maira Engelhardt maira.engelhardt@cortland.edu</dc:creator>
  <cp:lastModifiedBy>Labman</cp:lastModifiedBy>
  <cp:revision>16</cp:revision>
  <cp:lastPrinted>1601-01-01T00:00:00Z</cp:lastPrinted>
  <dcterms:created xsi:type="dcterms:W3CDTF">1601-01-01T00:00:00Z</dcterms:created>
  <dcterms:modified xsi:type="dcterms:W3CDTF">2011-11-01T21:44:00Z</dcterms:modified>
</cp:coreProperties>
</file>