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9"/>
  </p:handoutMasterIdLst>
  <p:sldIdLst>
    <p:sldId id="256" r:id="rId2"/>
    <p:sldId id="275" r:id="rId3"/>
    <p:sldId id="260" r:id="rId4"/>
    <p:sldId id="304" r:id="rId5"/>
    <p:sldId id="305" r:id="rId6"/>
    <p:sldId id="278" r:id="rId7"/>
    <p:sldId id="269" r:id="rId8"/>
    <p:sldId id="291" r:id="rId9"/>
    <p:sldId id="288" r:id="rId10"/>
    <p:sldId id="290" r:id="rId11"/>
    <p:sldId id="301" r:id="rId12"/>
    <p:sldId id="279" r:id="rId13"/>
    <p:sldId id="292" r:id="rId14"/>
    <p:sldId id="307" r:id="rId15"/>
    <p:sldId id="308" r:id="rId16"/>
    <p:sldId id="294" r:id="rId17"/>
    <p:sldId id="289" r:id="rId18"/>
    <p:sldId id="299" r:id="rId19"/>
    <p:sldId id="293" r:id="rId20"/>
    <p:sldId id="297" r:id="rId21"/>
    <p:sldId id="298" r:id="rId22"/>
    <p:sldId id="306" r:id="rId23"/>
    <p:sldId id="281" r:id="rId24"/>
    <p:sldId id="284" r:id="rId25"/>
    <p:sldId id="296" r:id="rId26"/>
    <p:sldId id="302" r:id="rId27"/>
    <p:sldId id="30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E7DEC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586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33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1BF4F-03F5-4A84-8CD3-FE1FE7A961C1}" type="datetimeFigureOut">
              <a:rPr lang="en-US" smtClean="0"/>
              <a:pPr/>
              <a:t>11/5/2011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1F273-6FCA-408B-929C-7C47A0AD3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C2AF-1BC1-4141-8521-11031731C942}" type="datetimeFigureOut">
              <a:rPr lang="en-US" smtClean="0"/>
              <a:pPr/>
              <a:t>11/5/2011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1448-72F6-41B1-B17F-D11AF278D0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C2AF-1BC1-4141-8521-11031731C942}" type="datetimeFigureOut">
              <a:rPr lang="en-US" smtClean="0"/>
              <a:pPr/>
              <a:t>11/5/2011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1448-72F6-41B1-B17F-D11AF278D0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C2AF-1BC1-4141-8521-11031731C942}" type="datetimeFigureOut">
              <a:rPr lang="en-US" smtClean="0"/>
              <a:pPr/>
              <a:t>11/5/2011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1448-72F6-41B1-B17F-D11AF278D0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C2AF-1BC1-4141-8521-11031731C942}" type="datetimeFigureOut">
              <a:rPr lang="en-US" smtClean="0"/>
              <a:pPr/>
              <a:t>11/5/2011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1448-72F6-41B1-B17F-D11AF278D0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C2AF-1BC1-4141-8521-11031731C942}" type="datetimeFigureOut">
              <a:rPr lang="en-US" smtClean="0"/>
              <a:pPr/>
              <a:t>11/5/2011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1448-72F6-41B1-B17F-D11AF278D0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C2AF-1BC1-4141-8521-11031731C942}" type="datetimeFigureOut">
              <a:rPr lang="en-US" smtClean="0"/>
              <a:pPr/>
              <a:t>11/5/2011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1448-72F6-41B1-B17F-D11AF278D0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C2AF-1BC1-4141-8521-11031731C942}" type="datetimeFigureOut">
              <a:rPr lang="en-US" smtClean="0"/>
              <a:pPr/>
              <a:t>11/5/2011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1448-72F6-41B1-B17F-D11AF278D0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C2AF-1BC1-4141-8521-11031731C942}" type="datetimeFigureOut">
              <a:rPr lang="en-US" smtClean="0"/>
              <a:pPr/>
              <a:t>11/5/2011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1448-72F6-41B1-B17F-D11AF278D0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C2AF-1BC1-4141-8521-11031731C942}" type="datetimeFigureOut">
              <a:rPr lang="en-US" smtClean="0"/>
              <a:pPr/>
              <a:t>11/5/2011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1448-72F6-41B1-B17F-D11AF278D0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C2AF-1BC1-4141-8521-11031731C942}" type="datetimeFigureOut">
              <a:rPr lang="en-US" smtClean="0"/>
              <a:pPr/>
              <a:t>11/5/2011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1448-72F6-41B1-B17F-D11AF278D0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C2AF-1BC1-4141-8521-11031731C942}" type="datetimeFigureOut">
              <a:rPr lang="en-US" smtClean="0"/>
              <a:pPr/>
              <a:t>11/5/2011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1448-72F6-41B1-B17F-D11AF278D0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FC2AF-1BC1-4141-8521-11031731C942}" type="datetimeFigureOut">
              <a:rPr lang="en-US" smtClean="0"/>
              <a:pPr/>
              <a:t>11/5/2011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A1448-72F6-41B1-B17F-D11AF278D0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audio" Target="../media/audio7.wav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jpeg"/><Relationship Id="rId12" Type="http://schemas.openxmlformats.org/officeDocument/2006/relationships/audio" Target="../media/audio11.wav"/><Relationship Id="rId2" Type="http://schemas.openxmlformats.org/officeDocument/2006/relationships/audio" Target="file:///C:\Users\Maria\Desktop\audacity2\quehoraes.mp3" TargetMode="External"/><Relationship Id="rId1" Type="http://schemas.openxmlformats.org/officeDocument/2006/relationships/audio" Target="file:///C:\Users\Maria\Desktop\audacity2\elsauna.mp3" TargetMode="External"/><Relationship Id="rId6" Type="http://schemas.openxmlformats.org/officeDocument/2006/relationships/image" Target="../media/image24.wmf"/><Relationship Id="rId11" Type="http://schemas.openxmlformats.org/officeDocument/2006/relationships/slide" Target="slide24.xml"/><Relationship Id="rId5" Type="http://schemas.openxmlformats.org/officeDocument/2006/relationships/image" Target="../media/image23.jpeg"/><Relationship Id="rId15" Type="http://schemas.openxmlformats.org/officeDocument/2006/relationships/image" Target="../media/image22.wmf"/><Relationship Id="rId10" Type="http://schemas.openxmlformats.org/officeDocument/2006/relationships/image" Target="../media/image10.png"/><Relationship Id="rId4" Type="http://schemas.openxmlformats.org/officeDocument/2006/relationships/audio" Target="../media/audio8.wav"/><Relationship Id="rId9" Type="http://schemas.openxmlformats.org/officeDocument/2006/relationships/image" Target="../media/image9.gif"/><Relationship Id="rId14" Type="http://schemas.openxmlformats.org/officeDocument/2006/relationships/audio" Target="../media/audio1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0.png"/><Relationship Id="rId2" Type="http://schemas.openxmlformats.org/officeDocument/2006/relationships/audio" Target="file:///C:\Users\Maria\Desktop\audacity2\sonlasdoce.mp3" TargetMode="External"/><Relationship Id="rId1" Type="http://schemas.openxmlformats.org/officeDocument/2006/relationships/audio" Target="file:///C:\Users\Maria\Desktop\audacity2\elsauna.mp3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8.wmf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image" Target="../media/image4.jpeg"/><Relationship Id="rId7" Type="http://schemas.openxmlformats.org/officeDocument/2006/relationships/slide" Target="slide24.xml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Maria\Desktop\audacity2\quehoraes.mp3" TargetMode="External"/><Relationship Id="rId6" Type="http://schemas.openxmlformats.org/officeDocument/2006/relationships/audio" Target="../media/audio13.wav"/><Relationship Id="rId5" Type="http://schemas.openxmlformats.org/officeDocument/2006/relationships/slide" Target="slide23.xml"/><Relationship Id="rId10" Type="http://schemas.openxmlformats.org/officeDocument/2006/relationships/image" Target="../media/image25.png"/><Relationship Id="rId4" Type="http://schemas.openxmlformats.org/officeDocument/2006/relationships/image" Target="../media/image9.gif"/><Relationship Id="rId9" Type="http://schemas.openxmlformats.org/officeDocument/2006/relationships/audio" Target="../media/audio8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1.wav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Maria\Desktop\audacity2\quehoraes.mp3" TargetMode="External"/><Relationship Id="rId6" Type="http://schemas.openxmlformats.org/officeDocument/2006/relationships/image" Target="../media/image23.jpeg"/><Relationship Id="rId5" Type="http://schemas.openxmlformats.org/officeDocument/2006/relationships/audio" Target="../media/audio7.wav"/><Relationship Id="rId4" Type="http://schemas.openxmlformats.org/officeDocument/2006/relationships/audio" Target="../media/audio9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4.wav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Maria\Desktop\audacity2\quehoraes.mp3" TargetMode="External"/><Relationship Id="rId6" Type="http://schemas.openxmlformats.org/officeDocument/2006/relationships/image" Target="../media/image24.wmf"/><Relationship Id="rId5" Type="http://schemas.openxmlformats.org/officeDocument/2006/relationships/audio" Target="../media/audio1.wav"/><Relationship Id="rId4" Type="http://schemas.openxmlformats.org/officeDocument/2006/relationships/audio" Target="../media/audio14.wav"/><Relationship Id="rId9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6.wav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Maria\Desktop\audacity2\quehoraes.mp3" TargetMode="External"/><Relationship Id="rId6" Type="http://schemas.openxmlformats.org/officeDocument/2006/relationships/image" Target="../media/image16.jpeg"/><Relationship Id="rId5" Type="http://schemas.openxmlformats.org/officeDocument/2006/relationships/audio" Target="../media/audio13.wav"/><Relationship Id="rId4" Type="http://schemas.openxmlformats.org/officeDocument/2006/relationships/audio" Target="../media/audio15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9.wav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Maria\Desktop\audacity2\quehoraes.mp3" TargetMode="External"/><Relationship Id="rId6" Type="http://schemas.openxmlformats.org/officeDocument/2006/relationships/image" Target="../media/image20.png"/><Relationship Id="rId5" Type="http://schemas.openxmlformats.org/officeDocument/2006/relationships/audio" Target="../media/audio12.wav"/><Relationship Id="rId4" Type="http://schemas.openxmlformats.org/officeDocument/2006/relationships/audio" Target="../media/audio16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Maria\Desktop\audacity2\quehoraes.mp3" TargetMode="External"/><Relationship Id="rId6" Type="http://schemas.openxmlformats.org/officeDocument/2006/relationships/image" Target="../media/image19.png"/><Relationship Id="rId5" Type="http://schemas.openxmlformats.org/officeDocument/2006/relationships/audio" Target="../media/audio17.wav"/><Relationship Id="rId4" Type="http://schemas.openxmlformats.org/officeDocument/2006/relationships/audio" Target="../media/audio16.wav"/><Relationship Id="rId9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5.wav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Maria\Desktop\audacity2\quehoraes.mp3" TargetMode="External"/><Relationship Id="rId6" Type="http://schemas.openxmlformats.org/officeDocument/2006/relationships/image" Target="../media/image14.jpeg"/><Relationship Id="rId5" Type="http://schemas.openxmlformats.org/officeDocument/2006/relationships/audio" Target="../media/audio11.wav"/><Relationship Id="rId4" Type="http://schemas.openxmlformats.org/officeDocument/2006/relationships/audio" Target="../media/audio5.wav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4.wav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Maria\Desktop\audacity2\quehoraes.mp3" TargetMode="External"/><Relationship Id="rId6" Type="http://schemas.openxmlformats.org/officeDocument/2006/relationships/image" Target="../media/image15.png"/><Relationship Id="rId5" Type="http://schemas.openxmlformats.org/officeDocument/2006/relationships/audio" Target="../media/audio3.wav"/><Relationship Id="rId4" Type="http://schemas.openxmlformats.org/officeDocument/2006/relationships/audio" Target="../media/audio6.wav"/><Relationship Id="rId9" Type="http://schemas.openxmlformats.org/officeDocument/2006/relationships/image" Target="../media/image3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6" Type="http://schemas.openxmlformats.org/officeDocument/2006/relationships/slide" Target="slide13.xml"/><Relationship Id="rId5" Type="http://schemas.openxmlformats.org/officeDocument/2006/relationships/image" Target="../media/image9.gif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5" Type="http://schemas.openxmlformats.org/officeDocument/2006/relationships/image" Target="../media/image2.gif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office.microsoft.com/en-us/images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6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0.png"/><Relationship Id="rId2" Type="http://schemas.openxmlformats.org/officeDocument/2006/relationships/audio" Target="file:///C:\Users\Maria\Desktop\audacity2\sonlasdoce.mp3" TargetMode="External"/><Relationship Id="rId1" Type="http://schemas.openxmlformats.org/officeDocument/2006/relationships/audio" Target="file:///C:\Users\Maria\Desktop\audacity2\elsauna.mp3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8.wmf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png"/><Relationship Id="rId2" Type="http://schemas.openxmlformats.org/officeDocument/2006/relationships/audio" Target="file:///C:\Users\Maria\Desktop\audacity2\sonlascinco.mp3" TargetMode="External"/><Relationship Id="rId1" Type="http://schemas.openxmlformats.org/officeDocument/2006/relationships/audio" Target="file:///C:\Users\Maria\Desktop\audacity2\sonlasnueve2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9.gif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wmf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9.gif"/><Relationship Id="rId12" Type="http://schemas.openxmlformats.org/officeDocument/2006/relationships/audio" Target="../media/audio9.wav"/><Relationship Id="rId2" Type="http://schemas.openxmlformats.org/officeDocument/2006/relationships/audio" Target="file:///C:\Users\Maria\Desktop\audacity2\quehoraes.mp3" TargetMode="External"/><Relationship Id="rId1" Type="http://schemas.openxmlformats.org/officeDocument/2006/relationships/audio" Target="file:///C:\Users\Maria\Desktop\audacity2\sonlastres.mp3" TargetMode="External"/><Relationship Id="rId6" Type="http://schemas.openxmlformats.org/officeDocument/2006/relationships/image" Target="../media/image16.jpeg"/><Relationship Id="rId11" Type="http://schemas.openxmlformats.org/officeDocument/2006/relationships/audio" Target="../media/audio8.wav"/><Relationship Id="rId5" Type="http://schemas.openxmlformats.org/officeDocument/2006/relationships/image" Target="../media/image15.png"/><Relationship Id="rId10" Type="http://schemas.openxmlformats.org/officeDocument/2006/relationships/slide" Target="slide24.xml"/><Relationship Id="rId4" Type="http://schemas.openxmlformats.org/officeDocument/2006/relationships/image" Target="../media/image14.jpeg"/><Relationship Id="rId9" Type="http://schemas.openxmlformats.org/officeDocument/2006/relationships/audio" Target="../media/audio7.wav"/><Relationship Id="rId1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audio" Target="../media/audio11.wav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1.wmf"/><Relationship Id="rId12" Type="http://schemas.openxmlformats.org/officeDocument/2006/relationships/slide" Target="slide24.xml"/><Relationship Id="rId2" Type="http://schemas.openxmlformats.org/officeDocument/2006/relationships/audio" Target="file:///C:\Users\Maria\Desktop\audacity2\quehoraes.mp3" TargetMode="External"/><Relationship Id="rId1" Type="http://schemas.openxmlformats.org/officeDocument/2006/relationships/audio" Target="file:///C:\Users\Maria\Desktop\audacity2\sonlascuatro.mp3" TargetMode="External"/><Relationship Id="rId6" Type="http://schemas.openxmlformats.org/officeDocument/2006/relationships/image" Target="../media/image20.png"/><Relationship Id="rId11" Type="http://schemas.openxmlformats.org/officeDocument/2006/relationships/audio" Target="../media/audio10.wav"/><Relationship Id="rId5" Type="http://schemas.openxmlformats.org/officeDocument/2006/relationships/image" Target="../media/image4.jpeg"/><Relationship Id="rId10" Type="http://schemas.openxmlformats.org/officeDocument/2006/relationships/image" Target="../media/image10.png"/><Relationship Id="rId4" Type="http://schemas.openxmlformats.org/officeDocument/2006/relationships/image" Target="../media/image19.png"/><Relationship Id="rId9" Type="http://schemas.openxmlformats.org/officeDocument/2006/relationships/image" Target="../media/image9.gif"/><Relationship Id="rId1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Maria\AppData\Local\Microsoft\Windows\Temporary Internet Files\Content.IE5\U1Q6QE0T\MC90043384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2990851"/>
          </a:xfrm>
        </p:spPr>
        <p:txBody>
          <a:bodyPr>
            <a:normAutofit/>
          </a:bodyPr>
          <a:lstStyle/>
          <a:p>
            <a:r>
              <a:rPr lang="es-ES" sz="7200" b="1" dirty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¿Qué hora es</a:t>
            </a:r>
            <a:r>
              <a:rPr lang="es-ES" sz="7200" b="1" dirty="0" smtClean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?</a:t>
            </a:r>
            <a:br>
              <a:rPr lang="es-ES" sz="7200" b="1" dirty="0" smtClean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</a:br>
            <a:r>
              <a:rPr lang="es-ES" sz="7200" b="1" dirty="0" smtClean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(</a:t>
            </a:r>
            <a:r>
              <a:rPr lang="es-ES" sz="7200" b="1" dirty="0" err="1" smtClean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What</a:t>
            </a:r>
            <a:r>
              <a:rPr lang="es-ES" sz="7200" b="1" dirty="0" smtClean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 time </a:t>
            </a:r>
            <a:r>
              <a:rPr lang="es-ES" sz="7200" b="1" dirty="0" err="1" smtClean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is</a:t>
            </a:r>
            <a:r>
              <a:rPr lang="es-ES" sz="7200" b="1" dirty="0" smtClean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 </a:t>
            </a:r>
            <a:r>
              <a:rPr lang="es-ES" sz="7200" b="1" dirty="0" err="1" smtClean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it</a:t>
            </a:r>
            <a:r>
              <a:rPr lang="es-ES" sz="7200" b="1" dirty="0" smtClean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?) </a:t>
            </a:r>
            <a:endParaRPr lang="en-US" sz="7200" b="1" dirty="0">
              <a:solidFill>
                <a:schemeClr val="accent4">
                  <a:lumMod val="75000"/>
                </a:schemeClr>
              </a:solidFill>
              <a:latin typeface="Colonna MT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24384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3">
                    <a:lumMod val="75000"/>
                  </a:schemeClr>
                </a:solidFill>
                <a:latin typeface="Colonna MT" pitchFamily="82" charset="0"/>
              </a:rPr>
              <a:t> </a:t>
            </a:r>
            <a:r>
              <a:rPr lang="en-US" sz="6000" b="1" dirty="0" err="1" smtClean="0">
                <a:solidFill>
                  <a:schemeClr val="accent3">
                    <a:lumMod val="75000"/>
                  </a:schemeClr>
                </a:solidFill>
                <a:latin typeface="Colonna MT" pitchFamily="82" charset="0"/>
              </a:rPr>
              <a:t>Formas</a:t>
            </a:r>
            <a:r>
              <a:rPr lang="en-US" sz="6000" b="1" dirty="0" smtClean="0">
                <a:solidFill>
                  <a:schemeClr val="accent3">
                    <a:lumMod val="75000"/>
                  </a:schemeClr>
                </a:solidFill>
                <a:latin typeface="Colonna MT" pitchFamily="82" charset="0"/>
              </a:rPr>
              <a:t> de </a:t>
            </a:r>
            <a:r>
              <a:rPr lang="en-US" sz="6000" b="1" dirty="0" err="1" smtClean="0">
                <a:solidFill>
                  <a:schemeClr val="accent3">
                    <a:lumMod val="75000"/>
                  </a:schemeClr>
                </a:solidFill>
                <a:latin typeface="Colonna MT" pitchFamily="82" charset="0"/>
              </a:rPr>
              <a:t>decir</a:t>
            </a:r>
            <a:r>
              <a:rPr lang="en-US" sz="6000" b="1" dirty="0" smtClean="0">
                <a:solidFill>
                  <a:schemeClr val="accent3">
                    <a:lumMod val="75000"/>
                  </a:schemeClr>
                </a:solidFill>
                <a:latin typeface="Colonna MT" pitchFamily="82" charset="0"/>
              </a:rPr>
              <a:t> la </a:t>
            </a:r>
            <a:r>
              <a:rPr lang="en-US" sz="6000" b="1" dirty="0" err="1" smtClean="0">
                <a:solidFill>
                  <a:schemeClr val="accent3">
                    <a:lumMod val="75000"/>
                  </a:schemeClr>
                </a:solidFill>
                <a:latin typeface="Colonna MT" pitchFamily="82" charset="0"/>
              </a:rPr>
              <a:t>hora</a:t>
            </a:r>
            <a:endParaRPr lang="en-US" sz="6000" b="1" dirty="0" smtClean="0">
              <a:solidFill>
                <a:schemeClr val="accent3">
                  <a:lumMod val="75000"/>
                </a:schemeClr>
              </a:solidFill>
              <a:latin typeface="Colonna MT" pitchFamily="82" charset="0"/>
            </a:endParaRPr>
          </a:p>
        </p:txBody>
      </p:sp>
      <p:pic>
        <p:nvPicPr>
          <p:cNvPr id="7" name="Picture 6" descr="hedgeho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495425" cy="1133475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52400" y="152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Maria </a:t>
            </a:r>
            <a:r>
              <a:rPr lang="en-US" dirty="0" err="1" smtClean="0"/>
              <a:t>VanRiper</a:t>
            </a:r>
            <a:endParaRPr lang="en-US" dirty="0" smtClean="0"/>
          </a:p>
          <a:p>
            <a:r>
              <a:rPr lang="en-US" dirty="0" smtClean="0"/>
              <a:t>ICC523</a:t>
            </a:r>
            <a:endParaRPr lang="en-US" dirty="0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7924800" y="5715000"/>
            <a:ext cx="1042416" cy="8900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astellar" pitchFamily="18" charset="0"/>
              </a:rPr>
              <a:t>¿Qué hora es?</a:t>
            </a:r>
            <a:endParaRPr lang="en-US" dirty="0">
              <a:latin typeface="Castellar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*Click on the bell below to hear the time in Spanish. </a:t>
            </a:r>
          </a:p>
          <a:p>
            <a:r>
              <a:rPr lang="en-US" dirty="0" smtClean="0"/>
              <a:t>*Click on the correct time. </a:t>
            </a:r>
            <a:r>
              <a:rPr lang="en-US" sz="1800" dirty="0" smtClean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4" descr="C:\Users\Maria\AppData\Local\Microsoft\Windows\Temporary Internet Files\Content.IE5\U1Q6QE0T\MP900400671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219200"/>
            <a:ext cx="2061759" cy="1905000"/>
          </a:xfrm>
          <a:prstGeom prst="rect">
            <a:avLst/>
          </a:prstGeom>
          <a:noFill/>
        </p:spPr>
      </p:pic>
      <p:pic>
        <p:nvPicPr>
          <p:cNvPr id="10" name="Picture 3" descr="C:\Users\Maria\AppData\Local\Microsoft\Windows\Temporary Internet Files\Content.IE5\H24LTXQR\MC90037091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4876800"/>
            <a:ext cx="2057400" cy="1752600"/>
          </a:xfrm>
          <a:prstGeom prst="rect">
            <a:avLst/>
          </a:prstGeom>
          <a:noFill/>
        </p:spPr>
      </p:pic>
      <p:pic>
        <p:nvPicPr>
          <p:cNvPr id="11" name="Picture 2" descr="C:\Users\Maria\AppData\Local\Microsoft\Windows\Temporary Internet Files\Content.IE5\7LQ4528B\MP900289613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3200400"/>
            <a:ext cx="2057400" cy="1600200"/>
          </a:xfrm>
          <a:prstGeom prst="rect">
            <a:avLst/>
          </a:prstGeom>
          <a:noFill/>
        </p:spPr>
      </p:pic>
      <p:pic>
        <p:nvPicPr>
          <p:cNvPr id="9218" name="Picture 2" descr="C:\Users\Maria\AppData\Local\Microsoft\Windows\Temporary Internet Files\Content.IE5\H24LTXQR\MC900439847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3276600"/>
            <a:ext cx="2070100" cy="1301750"/>
          </a:xfrm>
          <a:prstGeom prst="rect">
            <a:avLst/>
          </a:prstGeom>
          <a:noFill/>
        </p:spPr>
      </p:pic>
      <p:pic>
        <p:nvPicPr>
          <p:cNvPr id="15" name="Content Placeholder 10" descr="hedgehogbab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838200" y="533400"/>
            <a:ext cx="990600" cy="676275"/>
          </a:xfrm>
          <a:prstGeom prst="rect">
            <a:avLst/>
          </a:prstGeom>
        </p:spPr>
      </p:pic>
      <p:pic>
        <p:nvPicPr>
          <p:cNvPr id="13" name="elsauna.mp3">
            <a:hlinkClick r:id="" action="ppaction://media"/>
          </p:cNvPr>
          <p:cNvPicPr>
            <a:picLocks noGrp="1" noRot="1" noChangeAspect="1"/>
          </p:cNvPicPr>
          <p:nvPr>
            <p:ph sz="half" idx="2"/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1981201" y="3124200"/>
            <a:ext cx="1522412" cy="1752600"/>
          </a:xfrm>
          <a:prstGeom prst="rect">
            <a:avLst/>
          </a:prstGeom>
        </p:spPr>
      </p:pic>
      <p:pic>
        <p:nvPicPr>
          <p:cNvPr id="14" name="quehoraes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7086600" y="762000"/>
            <a:ext cx="304800" cy="304800"/>
          </a:xfrm>
          <a:prstGeom prst="rect">
            <a:avLst/>
          </a:prstGeom>
        </p:spPr>
      </p:pic>
      <p:sp>
        <p:nvSpPr>
          <p:cNvPr id="16" name="Action Button: Custom 15">
            <a:hlinkClick r:id="rId11" action="ppaction://hlinksldjump" highlightClick="1">
              <a:snd r:embed="rId12" name="bomb.wav"/>
            </a:hlinkClick>
          </p:cNvPr>
          <p:cNvSpPr/>
          <p:nvPr/>
        </p:nvSpPr>
        <p:spPr>
          <a:xfrm>
            <a:off x="5029200" y="1219200"/>
            <a:ext cx="2057400" cy="1905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Custom 16">
            <a:hlinkClick r:id="" action="ppaction://noaction" highlightClick="1">
              <a:snd r:embed="rId13" name="cashreg.wav"/>
            </a:hlinkClick>
          </p:cNvPr>
          <p:cNvSpPr/>
          <p:nvPr/>
        </p:nvSpPr>
        <p:spPr>
          <a:xfrm>
            <a:off x="5029200" y="3200400"/>
            <a:ext cx="2057400" cy="16002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Custom 17">
            <a:hlinkClick r:id="rId11" action="ppaction://hlinksldjump" highlightClick="1">
              <a:snd r:embed="rId14" name="voltage.wav"/>
            </a:hlinkClick>
          </p:cNvPr>
          <p:cNvSpPr/>
          <p:nvPr/>
        </p:nvSpPr>
        <p:spPr>
          <a:xfrm>
            <a:off x="5029200" y="4876800"/>
            <a:ext cx="2057400" cy="17526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Maria\AppData\Local\Microsoft\Windows\Temporary Internet Files\Content.IE5\835H7I51\MC900434411[2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58000" y="1219200"/>
            <a:ext cx="1625600" cy="1828800"/>
          </a:xfrm>
          <a:prstGeom prst="rect">
            <a:avLst/>
          </a:prstGeom>
          <a:noFill/>
        </p:spPr>
      </p:pic>
      <p:pic>
        <p:nvPicPr>
          <p:cNvPr id="2051" name="Picture 3" descr="C:\Users\Maria\AppData\Local\Microsoft\Windows\Temporary Internet Files\Content.IE5\835H7I51\MC900434411[2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10400" y="4876800"/>
            <a:ext cx="1524000" cy="1447800"/>
          </a:xfrm>
          <a:prstGeom prst="rect">
            <a:avLst/>
          </a:prstGeom>
          <a:noFill/>
        </p:spPr>
      </p:pic>
      <p:sp>
        <p:nvSpPr>
          <p:cNvPr id="19" name="Action Button: Forward or Next 18">
            <a:hlinkClick r:id="" action="ppaction://hlinkshowjump?jump=nextslide" highlightClick="1"/>
          </p:cNvPr>
          <p:cNvSpPr/>
          <p:nvPr/>
        </p:nvSpPr>
        <p:spPr>
          <a:xfrm>
            <a:off x="381000" y="6019800"/>
            <a:ext cx="1219200" cy="685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7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 </a:t>
            </a:r>
            <a:r>
              <a:rPr lang="es-ES" dirty="0" err="1" smtClean="0">
                <a:latin typeface="Algerian" pitchFamily="82" charset="0"/>
              </a:rPr>
              <a:t>Remember</a:t>
            </a:r>
            <a:r>
              <a:rPr lang="es-ES" dirty="0" smtClean="0">
                <a:latin typeface="Algerian" pitchFamily="82" charset="0"/>
              </a:rPr>
              <a:t>:  </a:t>
            </a:r>
            <a:r>
              <a:rPr lang="es-ES" u="sng" dirty="0" smtClean="0">
                <a:latin typeface="Forte" pitchFamily="66" charset="0"/>
              </a:rPr>
              <a:t>¿Qué hora es?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>
                <a:latin typeface="Algerian" pitchFamily="82" charset="0"/>
              </a:rPr>
              <a:t>“Ser”  +  la (s)  + hora </a:t>
            </a:r>
            <a:r>
              <a:rPr lang="es-ES" dirty="0" smtClean="0"/>
              <a:t/>
            </a:r>
            <a:br>
              <a:rPr lang="es-E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It is one o’clock. (am)</a:t>
            </a:r>
            <a:endParaRPr lang="es-ES" sz="18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sz="2800" b="1" dirty="0" smtClean="0"/>
              <a:t>Es la una.</a:t>
            </a:r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It is twelve o’clock.  (am)</a:t>
            </a:r>
            <a:endParaRPr lang="en-US" sz="1800" dirty="0"/>
          </a:p>
        </p:txBody>
      </p:sp>
      <p:sp>
        <p:nvSpPr>
          <p:cNvPr id="12" name="Tex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sz="2800" b="1" dirty="0" smtClean="0"/>
              <a:t>Son las doce.</a:t>
            </a:r>
            <a:endParaRPr lang="en-US" sz="2800" b="1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123" name="Picture 3" descr="C:\Users\Maria\AppData\Local\Microsoft\Windows\Temporary Internet Files\Content.IE5\7LQ4528B\MP90028961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667000"/>
            <a:ext cx="3657600" cy="3505200"/>
          </a:xfrm>
          <a:prstGeom prst="rect">
            <a:avLst/>
          </a:prstGeom>
          <a:noFill/>
        </p:spPr>
      </p:pic>
      <p:pic>
        <p:nvPicPr>
          <p:cNvPr id="16" name="Picture 2" descr="C:\Users\Maria\AppData\Local\Microsoft\Windows\Temporary Internet Files\Content.IE5\835H7I51\MC90036141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743200"/>
            <a:ext cx="2971800" cy="3429000"/>
          </a:xfrm>
          <a:prstGeom prst="rect">
            <a:avLst/>
          </a:prstGeom>
          <a:noFill/>
        </p:spPr>
      </p:pic>
      <p:pic>
        <p:nvPicPr>
          <p:cNvPr id="17" name="Content Placeholder 10" descr="hedgehogbab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457200" y="533400"/>
            <a:ext cx="990600" cy="676275"/>
          </a:xfrm>
          <a:prstGeom prst="rect">
            <a:avLst/>
          </a:prstGeom>
        </p:spPr>
      </p:pic>
      <p:pic>
        <p:nvPicPr>
          <p:cNvPr id="10" name="elsau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152400" y="3810000"/>
            <a:ext cx="762000" cy="1219200"/>
          </a:xfrm>
          <a:prstGeom prst="rect">
            <a:avLst/>
          </a:prstGeom>
        </p:spPr>
      </p:pic>
      <p:pic>
        <p:nvPicPr>
          <p:cNvPr id="13" name="sonlasdoc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191000" y="3886200"/>
            <a:ext cx="914400" cy="1219200"/>
          </a:xfrm>
          <a:prstGeom prst="rect">
            <a:avLst/>
          </a:prstGeom>
        </p:spPr>
      </p:pic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7239000" y="5791200"/>
            <a:ext cx="1600200" cy="838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6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 smtClean="0">
                <a:latin typeface="Elephant" pitchFamily="18" charset="0"/>
              </a:rPr>
              <a:t>¿Qué hora es?</a:t>
            </a:r>
            <a:endParaRPr lang="en-US" u="sng" dirty="0">
              <a:latin typeface="Elephant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*Click on the correct time.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4495800" y="2133600"/>
            <a:ext cx="4041775" cy="395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              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</p:txBody>
      </p:sp>
      <p:pic>
        <p:nvPicPr>
          <p:cNvPr id="16" name="Picture 2" descr="C:\Users\Maria\AppData\Local\Microsoft\Windows\Temporary Internet Files\Content.IE5\7LQ4528B\MP900289613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494" y="2590800"/>
            <a:ext cx="3657600" cy="3276600"/>
          </a:xfrm>
          <a:prstGeom prst="rect">
            <a:avLst/>
          </a:prstGeom>
          <a:noFill/>
        </p:spPr>
      </p:pic>
      <p:pic>
        <p:nvPicPr>
          <p:cNvPr id="17" name="Content Placeholder 10" descr="hedgehogbab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38200" y="533400"/>
            <a:ext cx="990600" cy="676275"/>
          </a:xfrm>
          <a:prstGeom prst="rect">
            <a:avLst/>
          </a:prstGeom>
        </p:spPr>
      </p:pic>
      <p:sp>
        <p:nvSpPr>
          <p:cNvPr id="20" name="Action Button: Custom 19">
            <a:hlinkClick r:id="" action="ppaction://noaction" highlightClick="1"/>
          </p:cNvPr>
          <p:cNvSpPr/>
          <p:nvPr/>
        </p:nvSpPr>
        <p:spPr>
          <a:xfrm>
            <a:off x="4724400" y="2209800"/>
            <a:ext cx="2438400" cy="9906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Es la </a:t>
            </a:r>
            <a:r>
              <a:rPr lang="en-US" sz="3600" b="1" dirty="0" err="1" smtClean="0">
                <a:solidFill>
                  <a:schemeClr val="tx1"/>
                </a:solidFill>
              </a:rPr>
              <a:t>una</a:t>
            </a:r>
            <a:r>
              <a:rPr lang="en-US" sz="3600" b="1" dirty="0" smtClean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22" name="Action Button: Custom 21">
            <a:hlinkClick r:id="" action="ppaction://noaction" highlightClick="1"/>
          </p:cNvPr>
          <p:cNvSpPr/>
          <p:nvPr/>
        </p:nvSpPr>
        <p:spPr>
          <a:xfrm>
            <a:off x="4724400" y="3429000"/>
            <a:ext cx="2438400" cy="9906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Son </a:t>
            </a:r>
            <a:r>
              <a:rPr lang="en-US" sz="3200" b="1" dirty="0" err="1" smtClean="0">
                <a:solidFill>
                  <a:schemeClr val="tx1"/>
                </a:solidFill>
              </a:rPr>
              <a:t>las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una</a:t>
            </a:r>
            <a:r>
              <a:rPr lang="en-US" sz="3200" b="1" dirty="0" smtClean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23" name="Action Button: Custom 22">
            <a:hlinkClick r:id="" action="ppaction://noaction" highlightClick="1"/>
          </p:cNvPr>
          <p:cNvSpPr/>
          <p:nvPr/>
        </p:nvSpPr>
        <p:spPr>
          <a:xfrm>
            <a:off x="4724400" y="4648200"/>
            <a:ext cx="2438400" cy="9906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Es </a:t>
            </a:r>
            <a:r>
              <a:rPr lang="en-US" sz="3600" b="1" dirty="0" err="1" smtClean="0">
                <a:solidFill>
                  <a:schemeClr val="tx1"/>
                </a:solidFill>
              </a:rPr>
              <a:t>las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una</a:t>
            </a:r>
            <a:r>
              <a:rPr lang="en-US" sz="3600" b="1" dirty="0" smtClean="0">
                <a:solidFill>
                  <a:schemeClr val="tx1"/>
                </a:solidFill>
              </a:rPr>
              <a:t>. 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15200" y="22860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/>
          </a:p>
        </p:txBody>
      </p:sp>
      <p:sp>
        <p:nvSpPr>
          <p:cNvPr id="26" name="TextBox 25"/>
          <p:cNvSpPr txBox="1"/>
          <p:nvPr/>
        </p:nvSpPr>
        <p:spPr>
          <a:xfrm>
            <a:off x="7239000" y="36576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 flipH="1">
            <a:off x="7162798" y="4876800"/>
            <a:ext cx="1752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15" name="Action Button: Custom 14">
            <a:hlinkClick r:id="rId5" action="ppaction://hlinksldjump" highlightClick="1">
              <a:snd r:embed="rId6" name="applause.wav"/>
            </a:hlinkClick>
          </p:cNvPr>
          <p:cNvSpPr/>
          <p:nvPr/>
        </p:nvSpPr>
        <p:spPr>
          <a:xfrm>
            <a:off x="4724400" y="2209800"/>
            <a:ext cx="2438400" cy="9906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Custom 17">
            <a:hlinkClick r:id="rId7" action="ppaction://hlinksldjump" highlightClick="1">
              <a:snd r:embed="rId8" name="bomb.wav"/>
            </a:hlinkClick>
          </p:cNvPr>
          <p:cNvSpPr/>
          <p:nvPr/>
        </p:nvSpPr>
        <p:spPr>
          <a:xfrm>
            <a:off x="4724400" y="3429000"/>
            <a:ext cx="2438400" cy="9906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Custom 18">
            <a:hlinkClick r:id="rId7" action="ppaction://hlinksldjump" highlightClick="1">
              <a:snd r:embed="rId9" name="laser.wav"/>
            </a:hlinkClick>
          </p:cNvPr>
          <p:cNvSpPr/>
          <p:nvPr/>
        </p:nvSpPr>
        <p:spPr>
          <a:xfrm>
            <a:off x="4724400" y="4648200"/>
            <a:ext cx="2438400" cy="9906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304800" y="6019800"/>
            <a:ext cx="1600200" cy="838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quehora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6781800" y="762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xit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35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ction Button: Custom 12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4267200" y="2286000"/>
            <a:ext cx="3124200" cy="1118616"/>
          </a:xfrm>
          <a:prstGeom prst="actionButtonBlan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Es la </a:t>
            </a:r>
            <a:r>
              <a:rPr lang="en-US" sz="4000" b="1" dirty="0" err="1" smtClean="0">
                <a:solidFill>
                  <a:schemeClr val="tx1"/>
                </a:solidFill>
              </a:rPr>
              <a:t>cinco</a:t>
            </a:r>
            <a:r>
              <a:rPr lang="en-US" sz="4000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Wide Latin" pitchFamily="18" charset="0"/>
              </a:rPr>
              <a:t>¿</a:t>
            </a:r>
            <a:r>
              <a:rPr lang="es-ES" u="sng" dirty="0" smtClean="0">
                <a:latin typeface="Wide Latin" pitchFamily="18" charset="0"/>
              </a:rPr>
              <a:t>Qué hora es?</a:t>
            </a:r>
            <a:endParaRPr lang="en-US" u="sng" dirty="0">
              <a:latin typeface="Wide Lati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*Click on the correct time. </a:t>
            </a:r>
          </a:p>
        </p:txBody>
      </p:sp>
      <p:pic>
        <p:nvPicPr>
          <p:cNvPr id="9" name="Picture 4" descr="C:\Users\Maria\AppData\Local\Microsoft\Windows\Temporary Internet Files\Content.IE5\U1Q6QE0T\MP900400671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2423" y="2585648"/>
            <a:ext cx="3129742" cy="3129742"/>
          </a:xfrm>
          <a:prstGeom prst="rect">
            <a:avLst/>
          </a:prstGeom>
          <a:noFill/>
        </p:spPr>
      </p:pic>
      <p:pic>
        <p:nvPicPr>
          <p:cNvPr id="10" name="Content Placeholder 10" descr="hedgehogbab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381000" y="533400"/>
            <a:ext cx="990600" cy="676275"/>
          </a:xfrm>
          <a:prstGeom prst="rect">
            <a:avLst/>
          </a:prstGeom>
        </p:spPr>
      </p:pic>
      <p:sp>
        <p:nvSpPr>
          <p:cNvPr id="17" name="Action Button: Custom 16">
            <a:hlinkClick r:id="" action="ppaction://noaction" highlightClick="1"/>
          </p:cNvPr>
          <p:cNvSpPr/>
          <p:nvPr/>
        </p:nvSpPr>
        <p:spPr>
          <a:xfrm>
            <a:off x="4267200" y="3657600"/>
            <a:ext cx="3124200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Son </a:t>
            </a:r>
            <a:r>
              <a:rPr lang="en-US" sz="4000" b="1" dirty="0" err="1" smtClean="0">
                <a:solidFill>
                  <a:schemeClr val="tx1"/>
                </a:solidFill>
              </a:rPr>
              <a:t>las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cinco</a:t>
            </a:r>
            <a:r>
              <a:rPr lang="en-US" sz="4000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8" name="Action Button: Custom 17">
            <a:hlinkClick r:id="" action="ppaction://noaction" highlightClick="1"/>
          </p:cNvPr>
          <p:cNvSpPr/>
          <p:nvPr/>
        </p:nvSpPr>
        <p:spPr>
          <a:xfrm>
            <a:off x="4267200" y="5029200"/>
            <a:ext cx="3124200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Es </a:t>
            </a:r>
            <a:r>
              <a:rPr lang="en-US" sz="4000" b="1" dirty="0" err="1" smtClean="0">
                <a:solidFill>
                  <a:schemeClr val="tx1"/>
                </a:solidFill>
              </a:rPr>
              <a:t>las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cinco</a:t>
            </a:r>
            <a:r>
              <a:rPr lang="en-US" sz="4000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15200" y="37338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/>
              <a:t>¡Sí!</a:t>
            </a:r>
            <a:endParaRPr lang="en-US" sz="5400" dirty="0"/>
          </a:p>
        </p:txBody>
      </p:sp>
      <p:sp>
        <p:nvSpPr>
          <p:cNvPr id="24" name="TextBox 23"/>
          <p:cNvSpPr txBox="1"/>
          <p:nvPr/>
        </p:nvSpPr>
        <p:spPr>
          <a:xfrm>
            <a:off x="7315200" y="5334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Otra</a:t>
            </a:r>
            <a:r>
              <a:rPr lang="en-US" sz="3200" dirty="0" smtClean="0"/>
              <a:t> </a:t>
            </a:r>
            <a:r>
              <a:rPr lang="en-US" sz="3200" dirty="0" err="1" smtClean="0"/>
              <a:t>vez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7315200" y="2667000"/>
            <a:ext cx="152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Otra</a:t>
            </a:r>
            <a:r>
              <a:rPr lang="en-US" sz="2400" dirty="0" smtClean="0"/>
              <a:t> </a:t>
            </a:r>
            <a:r>
              <a:rPr lang="en-US" sz="2400" dirty="0" err="1" smtClean="0"/>
              <a:t>vez</a:t>
            </a:r>
            <a:endParaRPr lang="en-US" sz="2400" dirty="0"/>
          </a:p>
        </p:txBody>
      </p:sp>
      <p:sp>
        <p:nvSpPr>
          <p:cNvPr id="15" name="Action Button: Custom 14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4267200" y="2286000"/>
            <a:ext cx="3124200" cy="1143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Custom 15">
            <a:hlinkClick r:id="" action="ppaction://noaction" highlightClick="1"/>
          </p:cNvPr>
          <p:cNvSpPr/>
          <p:nvPr/>
        </p:nvSpPr>
        <p:spPr>
          <a:xfrm>
            <a:off x="4267200" y="3657600"/>
            <a:ext cx="3124200" cy="10668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Forward or Next 18">
            <a:hlinkClick r:id="" action="ppaction://hlinkshowjump?jump=nextslide" highlightClick="1"/>
          </p:cNvPr>
          <p:cNvSpPr/>
          <p:nvPr/>
        </p:nvSpPr>
        <p:spPr>
          <a:xfrm>
            <a:off x="381000" y="5791200"/>
            <a:ext cx="1600200" cy="838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quehora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7924800" y="762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1" grpId="0"/>
      <p:bldP spid="24" grpId="0"/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Calligraphy" pitchFamily="66" charset="0"/>
              </a:rPr>
              <a:t>The 24 Hour Clock</a:t>
            </a:r>
            <a:endParaRPr lang="en-US" dirty="0">
              <a:latin typeface="Lucida Calligraphy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English, time is based on the 12-hour clock.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America, we say “it is one o’clock” when it is in the morning or night. </a:t>
            </a:r>
          </a:p>
          <a:p>
            <a:r>
              <a:rPr lang="en-US" dirty="0" smtClean="0"/>
              <a:t>We say whether it is in the morning or night by adding </a:t>
            </a:r>
            <a:r>
              <a:rPr lang="en-US" smtClean="0"/>
              <a:t>a phrase </a:t>
            </a:r>
            <a:r>
              <a:rPr lang="en-US" dirty="0" smtClean="0"/>
              <a:t>after we say the time.</a:t>
            </a:r>
          </a:p>
          <a:p>
            <a:r>
              <a:rPr lang="en-US" dirty="0" smtClean="0"/>
              <a:t>It is two o’clock, </a:t>
            </a:r>
            <a:r>
              <a:rPr lang="en-US" dirty="0" smtClean="0">
                <a:latin typeface="Algerian" pitchFamily="82" charset="0"/>
              </a:rPr>
              <a:t>in the morning.</a:t>
            </a:r>
          </a:p>
          <a:p>
            <a:r>
              <a:rPr lang="en-US" dirty="0" smtClean="0"/>
              <a:t>It is ten o’clock, </a:t>
            </a:r>
            <a:r>
              <a:rPr lang="en-US" dirty="0" smtClean="0">
                <a:latin typeface="Algerian" pitchFamily="82" charset="0"/>
              </a:rPr>
              <a:t>at night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Lucida Calligraphy" pitchFamily="66" charset="0"/>
              </a:rPr>
              <a:t>In Europe, time is based on the 24-hour clock.</a:t>
            </a:r>
            <a:endParaRPr lang="en-US" dirty="0">
              <a:latin typeface="Lucida Calligraphy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Lucida Calligraphy" pitchFamily="66" charset="0"/>
              </a:rPr>
              <a:t>But, in Spain saying the time would be different based on whether it was in the morning or in the afternoon.</a:t>
            </a:r>
          </a:p>
          <a:p>
            <a:pPr>
              <a:buNone/>
            </a:pPr>
            <a:endParaRPr lang="en-US" dirty="0" smtClean="0">
              <a:latin typeface="Lucida Calligraphy" pitchFamily="66" charset="0"/>
            </a:endParaRPr>
          </a:p>
          <a:p>
            <a:r>
              <a:rPr lang="en-US" dirty="0" smtClean="0">
                <a:latin typeface="Lucida Calligraphy" pitchFamily="66" charset="0"/>
              </a:rPr>
              <a:t>You wouldn’t have to wait for the added phrase after the time.</a:t>
            </a:r>
          </a:p>
          <a:p>
            <a:pPr>
              <a:buNone/>
            </a:pPr>
            <a:endParaRPr lang="en-US" dirty="0" smtClean="0">
              <a:latin typeface="Lucida Calligraphy" pitchFamily="66" charset="0"/>
            </a:endParaRPr>
          </a:p>
          <a:p>
            <a:r>
              <a:rPr lang="en-US" dirty="0" smtClean="0">
                <a:latin typeface="Lucida Calligraphy" pitchFamily="66" charset="0"/>
              </a:rPr>
              <a:t>They simply use military time to identify whether it is morning or night.</a:t>
            </a:r>
            <a:endParaRPr lang="en-US" dirty="0">
              <a:latin typeface="Lucida Calligraphy" pitchFamily="66" charset="0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381000" y="5791200"/>
            <a:ext cx="1600200" cy="838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Kristen ITC" pitchFamily="66" charset="0"/>
              </a:rPr>
              <a:t>The 24-Hour Clock</a:t>
            </a:r>
            <a:endParaRPr lang="en-US" dirty="0">
              <a:latin typeface="Kristen ITC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Morning stays the same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It’s 1:00 am: Es la </a:t>
            </a:r>
            <a:r>
              <a:rPr lang="en-US" dirty="0" err="1" smtClean="0"/>
              <a:t>una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It’s 5:00 am: Son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cinco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It’s 8:00 am: Son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ocho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It’s 10:00 am: Son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diez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It’s 12:00pm: Son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doce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u="sng" dirty="0" smtClean="0">
                <a:latin typeface="Kristen ITC" pitchFamily="66" charset="0"/>
              </a:rPr>
              <a:t>After noon add one for every hour</a:t>
            </a:r>
            <a:endParaRPr lang="en-US" u="sng" dirty="0">
              <a:latin typeface="Kristen ITC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1" y="2174875"/>
            <a:ext cx="4495800" cy="3951288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Kristen ITC" pitchFamily="66" charset="0"/>
              </a:rPr>
              <a:t>12:00 pm +  one hour for every hour past 12:00pm.</a:t>
            </a:r>
          </a:p>
          <a:p>
            <a:r>
              <a:rPr lang="en-US" dirty="0" smtClean="0">
                <a:latin typeface="Kristen ITC" pitchFamily="66" charset="0"/>
              </a:rPr>
              <a:t>So, 1:00 pm : 12:00 + 1=13:00</a:t>
            </a:r>
          </a:p>
          <a:p>
            <a:r>
              <a:rPr lang="en-US" dirty="0" smtClean="0">
                <a:latin typeface="Kristen ITC" pitchFamily="66" charset="0"/>
              </a:rPr>
              <a:t>1:00 pm: Son </a:t>
            </a:r>
            <a:r>
              <a:rPr lang="en-US" dirty="0" err="1" smtClean="0">
                <a:latin typeface="Kristen ITC" pitchFamily="66" charset="0"/>
              </a:rPr>
              <a:t>las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 err="1" smtClean="0">
                <a:latin typeface="Kristen ITC" pitchFamily="66" charset="0"/>
              </a:rPr>
              <a:t>trece</a:t>
            </a:r>
            <a:endParaRPr lang="en-US" dirty="0" smtClean="0">
              <a:latin typeface="Kristen ITC" pitchFamily="66" charset="0"/>
            </a:endParaRPr>
          </a:p>
          <a:p>
            <a:r>
              <a:rPr lang="en-US" dirty="0" smtClean="0">
                <a:latin typeface="Kristen ITC" pitchFamily="66" charset="0"/>
              </a:rPr>
              <a:t>3:00 pm: Son </a:t>
            </a:r>
            <a:r>
              <a:rPr lang="en-US" dirty="0" err="1" smtClean="0">
                <a:latin typeface="Kristen ITC" pitchFamily="66" charset="0"/>
              </a:rPr>
              <a:t>las</a:t>
            </a:r>
            <a:r>
              <a:rPr lang="en-US" dirty="0" smtClean="0">
                <a:latin typeface="Kristen ITC" pitchFamily="66" charset="0"/>
              </a:rPr>
              <a:t> quince</a:t>
            </a:r>
          </a:p>
          <a:p>
            <a:r>
              <a:rPr lang="en-US" dirty="0" smtClean="0">
                <a:latin typeface="Kristen ITC" pitchFamily="66" charset="0"/>
              </a:rPr>
              <a:t>6:00 pm: Son </a:t>
            </a:r>
            <a:r>
              <a:rPr lang="en-US" dirty="0" err="1" smtClean="0">
                <a:latin typeface="Kristen ITC" pitchFamily="66" charset="0"/>
              </a:rPr>
              <a:t>las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 err="1" smtClean="0">
                <a:latin typeface="Kristen ITC" pitchFamily="66" charset="0"/>
              </a:rPr>
              <a:t>diez</a:t>
            </a:r>
            <a:r>
              <a:rPr lang="en-US" dirty="0" smtClean="0">
                <a:latin typeface="Kristen ITC" pitchFamily="66" charset="0"/>
              </a:rPr>
              <a:t> y </a:t>
            </a:r>
            <a:r>
              <a:rPr lang="en-US" dirty="0" err="1" smtClean="0">
                <a:latin typeface="Kristen ITC" pitchFamily="66" charset="0"/>
              </a:rPr>
              <a:t>ocho</a:t>
            </a:r>
            <a:endParaRPr lang="en-US" dirty="0" smtClean="0">
              <a:latin typeface="Kristen ITC" pitchFamily="66" charset="0"/>
            </a:endParaRPr>
          </a:p>
          <a:p>
            <a:r>
              <a:rPr lang="en-US" dirty="0" smtClean="0">
                <a:latin typeface="Kristen ITC" pitchFamily="66" charset="0"/>
              </a:rPr>
              <a:t>8:00 pm: Son </a:t>
            </a:r>
            <a:r>
              <a:rPr lang="en-US" dirty="0" err="1" smtClean="0">
                <a:latin typeface="Kristen ITC" pitchFamily="66" charset="0"/>
              </a:rPr>
              <a:t>las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 err="1" smtClean="0">
                <a:latin typeface="Kristen ITC" pitchFamily="66" charset="0"/>
              </a:rPr>
              <a:t>veinte</a:t>
            </a:r>
            <a:endParaRPr lang="en-US" dirty="0" smtClean="0">
              <a:latin typeface="Kristen ITC" pitchFamily="66" charset="0"/>
            </a:endParaRPr>
          </a:p>
          <a:p>
            <a:r>
              <a:rPr lang="en-US" dirty="0" smtClean="0">
                <a:latin typeface="Kristen ITC" pitchFamily="66" charset="0"/>
              </a:rPr>
              <a:t>10:00pm: Son </a:t>
            </a:r>
            <a:r>
              <a:rPr lang="en-US" dirty="0" err="1" smtClean="0">
                <a:latin typeface="Kristen ITC" pitchFamily="66" charset="0"/>
              </a:rPr>
              <a:t>las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 err="1" smtClean="0">
                <a:latin typeface="Kristen ITC" pitchFamily="66" charset="0"/>
              </a:rPr>
              <a:t>veintidos</a:t>
            </a:r>
            <a:endParaRPr lang="en-US" dirty="0" smtClean="0">
              <a:latin typeface="Kristen ITC" pitchFamily="66" charset="0"/>
            </a:endParaRPr>
          </a:p>
          <a:p>
            <a:r>
              <a:rPr lang="en-US" dirty="0" smtClean="0">
                <a:latin typeface="Kristen ITC" pitchFamily="66" charset="0"/>
              </a:rPr>
              <a:t>12:00pm:Son </a:t>
            </a:r>
            <a:r>
              <a:rPr lang="en-US" dirty="0" err="1" smtClean="0">
                <a:latin typeface="Kristen ITC" pitchFamily="66" charset="0"/>
              </a:rPr>
              <a:t>las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 err="1" smtClean="0">
                <a:latin typeface="Kristen ITC" pitchFamily="66" charset="0"/>
              </a:rPr>
              <a:t>veinticuatro</a:t>
            </a:r>
            <a:endParaRPr lang="en-US" dirty="0" smtClean="0">
              <a:latin typeface="Kristen ITC" pitchFamily="66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381000" y="5791200"/>
            <a:ext cx="1600200" cy="838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2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6" presetClass="entr" presetSubtype="2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6" presetClass="entr" presetSubtype="2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16" presetClass="entr" presetSubtype="2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0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5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30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0"/>
                            </p:stCondLst>
                            <p:childTnLst>
                              <p:par>
                                <p:cTn id="55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000"/>
                            </p:stCondLst>
                            <p:childTnLst>
                              <p:par>
                                <p:cTn id="59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9000"/>
                            </p:stCondLst>
                            <p:childTnLst>
                              <p:par>
                                <p:cTn id="63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 smtClean="0">
                <a:latin typeface="Algerian" pitchFamily="82" charset="0"/>
              </a:rPr>
              <a:t>¿Qué hora es?</a:t>
            </a:r>
            <a:endParaRPr lang="en-US" u="sng" dirty="0">
              <a:latin typeface="Algerian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*Click on the correct time. (pm) </a:t>
            </a:r>
          </a:p>
        </p:txBody>
      </p:sp>
      <p:pic>
        <p:nvPicPr>
          <p:cNvPr id="11" name="Picture 3" descr="C:\Users\Maria\AppData\Local\Microsoft\Windows\Temporary Internet Files\Content.IE5\H24LTXQR\MC900370912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2667000"/>
            <a:ext cx="3124200" cy="2667000"/>
          </a:xfrm>
          <a:prstGeom prst="rect">
            <a:avLst/>
          </a:prstGeom>
          <a:noFill/>
        </p:spPr>
      </p:pic>
      <p:pic>
        <p:nvPicPr>
          <p:cNvPr id="12" name="Content Placeholder 10" descr="hedgehogbab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838200" y="533400"/>
            <a:ext cx="990600" cy="676275"/>
          </a:xfrm>
          <a:prstGeom prst="rect">
            <a:avLst/>
          </a:prstGeom>
        </p:spPr>
      </p:pic>
      <p:pic>
        <p:nvPicPr>
          <p:cNvPr id="8" name="quehora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7086600" y="762000"/>
            <a:ext cx="304800" cy="304800"/>
          </a:xfrm>
          <a:prstGeom prst="rect">
            <a:avLst/>
          </a:prstGeom>
        </p:spPr>
      </p:pic>
      <p:sp>
        <p:nvSpPr>
          <p:cNvPr id="10" name="Action Button: Custom 9">
            <a:hlinkClick r:id="" action="ppaction://noaction" highlightClick="1"/>
          </p:cNvPr>
          <p:cNvSpPr/>
          <p:nvPr/>
        </p:nvSpPr>
        <p:spPr>
          <a:xfrm>
            <a:off x="4267200" y="1981200"/>
            <a:ext cx="3200400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Es la </a:t>
            </a:r>
            <a:r>
              <a:rPr lang="en-US" sz="3600" b="1" dirty="0" err="1" smtClean="0">
                <a:solidFill>
                  <a:schemeClr val="tx1"/>
                </a:solidFill>
              </a:rPr>
              <a:t>veintitres</a:t>
            </a:r>
            <a:r>
              <a:rPr lang="en-US" sz="3600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Action Button: Custom 12">
            <a:hlinkClick r:id="" action="ppaction://noaction" highlightClick="1"/>
          </p:cNvPr>
          <p:cNvSpPr/>
          <p:nvPr/>
        </p:nvSpPr>
        <p:spPr>
          <a:xfrm>
            <a:off x="4267200" y="3352800"/>
            <a:ext cx="3200400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Son </a:t>
            </a:r>
            <a:r>
              <a:rPr lang="en-US" sz="3600" b="1" dirty="0" err="1" smtClean="0">
                <a:solidFill>
                  <a:schemeClr val="tx1"/>
                </a:solidFill>
              </a:rPr>
              <a:t>las</a:t>
            </a:r>
            <a:r>
              <a:rPr lang="en-US" sz="3600" b="1" dirty="0" smtClean="0">
                <a:solidFill>
                  <a:schemeClr val="tx1"/>
                </a:solidFill>
              </a:rPr>
              <a:t> once.</a:t>
            </a:r>
          </a:p>
        </p:txBody>
      </p:sp>
      <p:sp>
        <p:nvSpPr>
          <p:cNvPr id="14" name="Action Button: Custom 13">
            <a:hlinkClick r:id="" action="ppaction://noaction" highlightClick="1"/>
          </p:cNvPr>
          <p:cNvSpPr/>
          <p:nvPr/>
        </p:nvSpPr>
        <p:spPr>
          <a:xfrm>
            <a:off x="4267200" y="4800600"/>
            <a:ext cx="3200400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Son </a:t>
            </a:r>
            <a:r>
              <a:rPr lang="en-US" sz="3200" b="1" dirty="0" err="1" smtClean="0">
                <a:solidFill>
                  <a:schemeClr val="tx1"/>
                </a:solidFill>
              </a:rPr>
              <a:t>las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veintitres</a:t>
            </a:r>
            <a:r>
              <a:rPr lang="en-US" sz="3200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43800" y="3733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Otra</a:t>
            </a:r>
            <a:r>
              <a:rPr lang="en-US" sz="3200" dirty="0" smtClean="0"/>
              <a:t> </a:t>
            </a:r>
            <a:r>
              <a:rPr lang="en-US" sz="3200" dirty="0" err="1" smtClean="0"/>
              <a:t>vez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7543800" y="2286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Otra</a:t>
            </a:r>
            <a:r>
              <a:rPr lang="en-US" sz="3200" dirty="0" smtClean="0"/>
              <a:t> </a:t>
            </a:r>
            <a:r>
              <a:rPr lang="en-US" sz="3200" dirty="0" err="1" smtClean="0"/>
              <a:t>vez</a:t>
            </a:r>
            <a:endParaRPr lang="en-US" sz="3200" dirty="0"/>
          </a:p>
        </p:txBody>
      </p:sp>
      <p:pic>
        <p:nvPicPr>
          <p:cNvPr id="4098" name="Picture 2" descr="C:\Users\Maria\AppData\Local\Microsoft\Windows\Temporary Internet Files\Content.IE5\835H7I51\MC900440446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2800" y="4572000"/>
            <a:ext cx="1828800" cy="1946275"/>
          </a:xfrm>
          <a:prstGeom prst="rect">
            <a:avLst/>
          </a:prstGeom>
          <a:noFill/>
        </p:spPr>
      </p:pic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381000" y="5791200"/>
            <a:ext cx="1600200" cy="838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 smtClean="0">
                <a:latin typeface="Broadway" pitchFamily="82" charset="0"/>
              </a:rPr>
              <a:t>¿Qué hora es?</a:t>
            </a:r>
            <a:endParaRPr lang="en-US" u="sng" dirty="0">
              <a:latin typeface="Broadway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*Click on the correct time. (pm)</a:t>
            </a:r>
          </a:p>
        </p:txBody>
      </p:sp>
      <p:pic>
        <p:nvPicPr>
          <p:cNvPr id="7" name="Picture 3" descr="C:\Users\Maria\AppData\Local\Microsoft\Windows\Temporary Internet Files\Content.IE5\835H7I51\MP900400674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2423" y="2585648"/>
            <a:ext cx="3129742" cy="3129742"/>
          </a:xfrm>
          <a:prstGeom prst="rect">
            <a:avLst/>
          </a:prstGeom>
          <a:noFill/>
        </p:spPr>
      </p:pic>
      <p:pic>
        <p:nvPicPr>
          <p:cNvPr id="8" name="Content Placeholder 10" descr="hedgehogbab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838200" y="533400"/>
            <a:ext cx="990600" cy="676275"/>
          </a:xfrm>
          <a:prstGeom prst="rect">
            <a:avLst/>
          </a:prstGeom>
        </p:spPr>
      </p:pic>
      <p:pic>
        <p:nvPicPr>
          <p:cNvPr id="9" name="quehora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6934200" y="762000"/>
            <a:ext cx="304800" cy="304800"/>
          </a:xfrm>
          <a:prstGeom prst="rect">
            <a:avLst/>
          </a:prstGeom>
        </p:spPr>
      </p:pic>
      <p:sp>
        <p:nvSpPr>
          <p:cNvPr id="16" name="Action Button: Custom 15">
            <a:hlinkClick r:id="" action="ppaction://noaction" highlightClick="1"/>
          </p:cNvPr>
          <p:cNvSpPr/>
          <p:nvPr/>
        </p:nvSpPr>
        <p:spPr>
          <a:xfrm>
            <a:off x="4267200" y="2057400"/>
            <a:ext cx="3200400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Es la </a:t>
            </a:r>
            <a:r>
              <a:rPr lang="en-US" sz="3600" b="1" dirty="0" err="1" smtClean="0">
                <a:solidFill>
                  <a:schemeClr val="tx1"/>
                </a:solidFill>
              </a:rPr>
              <a:t>veintidos</a:t>
            </a:r>
            <a:r>
              <a:rPr lang="en-US" sz="3600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7" name="Action Button: Custom 16">
            <a:hlinkClick r:id="" action="ppaction://noaction" highlightClick="1"/>
          </p:cNvPr>
          <p:cNvSpPr/>
          <p:nvPr/>
        </p:nvSpPr>
        <p:spPr>
          <a:xfrm>
            <a:off x="4267200" y="3505200"/>
            <a:ext cx="3200400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Son </a:t>
            </a:r>
            <a:r>
              <a:rPr lang="en-US" sz="3600" b="1" dirty="0" err="1" smtClean="0">
                <a:solidFill>
                  <a:schemeClr val="tx1"/>
                </a:solidFill>
              </a:rPr>
              <a:t>las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nueve</a:t>
            </a:r>
            <a:r>
              <a:rPr lang="en-US" sz="3600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8" name="Action Button: Custom 17">
            <a:hlinkClick r:id="" action="ppaction://noaction" highlightClick="1"/>
          </p:cNvPr>
          <p:cNvSpPr/>
          <p:nvPr/>
        </p:nvSpPr>
        <p:spPr>
          <a:xfrm>
            <a:off x="4267200" y="5029200"/>
            <a:ext cx="3200400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Son </a:t>
            </a:r>
            <a:r>
              <a:rPr lang="en-US" sz="3200" b="1" dirty="0" err="1" smtClean="0">
                <a:solidFill>
                  <a:schemeClr val="tx1"/>
                </a:solidFill>
              </a:rPr>
              <a:t>las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veintidos</a:t>
            </a:r>
            <a:r>
              <a:rPr lang="en-US" sz="3200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543800" y="2438400"/>
            <a:ext cx="16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Otra</a:t>
            </a:r>
            <a:r>
              <a:rPr lang="en-US" sz="2800" dirty="0" smtClean="0"/>
              <a:t> </a:t>
            </a:r>
            <a:r>
              <a:rPr lang="en-US" sz="2800" dirty="0" err="1" smtClean="0"/>
              <a:t>vez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7543800" y="3962400"/>
            <a:ext cx="16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Otra</a:t>
            </a:r>
            <a:r>
              <a:rPr lang="en-US" sz="2800" dirty="0" smtClean="0"/>
              <a:t> </a:t>
            </a:r>
            <a:r>
              <a:rPr lang="en-US" sz="2800" dirty="0" err="1" smtClean="0"/>
              <a:t>vez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7543800" y="50292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/>
              <a:t>¡Sí!</a:t>
            </a:r>
            <a:endParaRPr lang="en-US" sz="5400" dirty="0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381000" y="5791200"/>
            <a:ext cx="1600200" cy="838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 smtClean="0">
                <a:latin typeface="Curlz MT" pitchFamily="82" charset="0"/>
              </a:rPr>
              <a:t>¿Qué hora es?</a:t>
            </a:r>
            <a:endParaRPr lang="en-US" u="sng" dirty="0">
              <a:latin typeface="Curlz MT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*Click on the correct time. (am)</a:t>
            </a:r>
          </a:p>
        </p:txBody>
      </p:sp>
      <p:pic>
        <p:nvPicPr>
          <p:cNvPr id="9" name="Content Placeholder 8" descr="eightoclock_.pn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685800" y="2667000"/>
            <a:ext cx="3429000" cy="2133600"/>
          </a:xfrm>
          <a:prstGeom prst="rect">
            <a:avLst/>
          </a:prstGeom>
        </p:spPr>
      </p:pic>
      <p:pic>
        <p:nvPicPr>
          <p:cNvPr id="10" name="Content Placeholder 10" descr="hedgehogbab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838200" y="533400"/>
            <a:ext cx="990600" cy="676275"/>
          </a:xfrm>
          <a:prstGeom prst="rect">
            <a:avLst/>
          </a:prstGeom>
        </p:spPr>
      </p:pic>
      <p:pic>
        <p:nvPicPr>
          <p:cNvPr id="8" name="quehora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6553200" y="762000"/>
            <a:ext cx="304800" cy="304800"/>
          </a:xfrm>
          <a:prstGeom prst="rect">
            <a:avLst/>
          </a:prstGeom>
        </p:spPr>
      </p:pic>
      <p:sp>
        <p:nvSpPr>
          <p:cNvPr id="11" name="Action Button: Custom 10">
            <a:hlinkClick r:id="" action="ppaction://noaction" highlightClick="1"/>
          </p:cNvPr>
          <p:cNvSpPr/>
          <p:nvPr/>
        </p:nvSpPr>
        <p:spPr>
          <a:xfrm>
            <a:off x="4267200" y="2133600"/>
            <a:ext cx="3200400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Es la </a:t>
            </a:r>
            <a:r>
              <a:rPr lang="en-US" sz="3600" b="1" dirty="0" err="1" smtClean="0">
                <a:solidFill>
                  <a:schemeClr val="tx1"/>
                </a:solidFill>
              </a:rPr>
              <a:t>ocho</a:t>
            </a:r>
            <a:r>
              <a:rPr lang="en-US" sz="3600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Action Button: Custom 11">
            <a:hlinkClick r:id="" action="ppaction://noaction" highlightClick="1"/>
          </p:cNvPr>
          <p:cNvSpPr/>
          <p:nvPr/>
        </p:nvSpPr>
        <p:spPr>
          <a:xfrm>
            <a:off x="4267200" y="3505200"/>
            <a:ext cx="3200400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Son </a:t>
            </a:r>
            <a:r>
              <a:rPr lang="en-US" sz="3600" b="1" dirty="0" err="1" smtClean="0">
                <a:solidFill>
                  <a:schemeClr val="tx1"/>
                </a:solidFill>
              </a:rPr>
              <a:t>las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ocho</a:t>
            </a:r>
            <a:r>
              <a:rPr lang="en-US" sz="3600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Action Button: Custom 12">
            <a:hlinkClick r:id="" action="ppaction://noaction" highlightClick="1"/>
          </p:cNvPr>
          <p:cNvSpPr/>
          <p:nvPr/>
        </p:nvSpPr>
        <p:spPr>
          <a:xfrm>
            <a:off x="4267200" y="4953000"/>
            <a:ext cx="3200400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Es </a:t>
            </a:r>
            <a:r>
              <a:rPr lang="en-US" sz="3600" b="1" dirty="0" err="1" smtClean="0">
                <a:solidFill>
                  <a:schemeClr val="tx1"/>
                </a:solidFill>
              </a:rPr>
              <a:t>las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ocho</a:t>
            </a:r>
            <a:r>
              <a:rPr lang="en-US" sz="3600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43800" y="2286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Otra</a:t>
            </a:r>
            <a:r>
              <a:rPr lang="en-US" sz="3200" dirty="0" smtClean="0"/>
              <a:t> </a:t>
            </a:r>
            <a:r>
              <a:rPr lang="en-US" sz="3200" dirty="0" err="1" smtClean="0"/>
              <a:t>vez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7543800" y="36576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/>
              <a:t>¡Sí!</a:t>
            </a:r>
            <a:endParaRPr lang="en-US"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7543800" y="5257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Otra</a:t>
            </a:r>
            <a:r>
              <a:rPr lang="en-US" sz="3200" dirty="0" smtClean="0"/>
              <a:t> </a:t>
            </a:r>
            <a:r>
              <a:rPr lang="en-US" sz="3200" dirty="0" err="1" smtClean="0"/>
              <a:t>vez</a:t>
            </a:r>
            <a:endParaRPr lang="en-US" sz="3200" dirty="0"/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381000" y="5791200"/>
            <a:ext cx="1600200" cy="838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000" u="sng" dirty="0" smtClean="0">
                <a:latin typeface="French Script MT" pitchFamily="66" charset="0"/>
              </a:rPr>
              <a:t>¿Qué hora es?</a:t>
            </a:r>
            <a:endParaRPr lang="en-US" sz="6000" u="sng" dirty="0">
              <a:latin typeface="French Script MT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*Click on the correct time. (am)</a:t>
            </a:r>
          </a:p>
        </p:txBody>
      </p:sp>
      <p:pic>
        <p:nvPicPr>
          <p:cNvPr id="10" name="Picture 4" descr="C:\Users\Maria\AppData\Local\Microsoft\Windows\Temporary Internet Files\Content.IE5\7LQ4528B\MC900441468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2514600"/>
            <a:ext cx="3657600" cy="3352800"/>
          </a:xfrm>
          <a:prstGeom prst="rect">
            <a:avLst/>
          </a:prstGeom>
          <a:noFill/>
        </p:spPr>
      </p:pic>
      <p:pic>
        <p:nvPicPr>
          <p:cNvPr id="11" name="Content Placeholder 10" descr="hedgehogbab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838200" y="533400"/>
            <a:ext cx="990600" cy="676275"/>
          </a:xfrm>
          <a:prstGeom prst="rect">
            <a:avLst/>
          </a:prstGeom>
        </p:spPr>
      </p:pic>
      <p:pic>
        <p:nvPicPr>
          <p:cNvPr id="8" name="quehora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6477000" y="762000"/>
            <a:ext cx="304800" cy="304800"/>
          </a:xfrm>
          <a:prstGeom prst="rect">
            <a:avLst/>
          </a:prstGeom>
        </p:spPr>
      </p:pic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4267200" y="3505200"/>
            <a:ext cx="3200400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Es </a:t>
            </a:r>
            <a:r>
              <a:rPr lang="en-US" sz="3600" b="1" dirty="0" err="1" smtClean="0">
                <a:solidFill>
                  <a:schemeClr val="tx1"/>
                </a:solidFill>
              </a:rPr>
              <a:t>las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cuatro</a:t>
            </a:r>
            <a:r>
              <a:rPr lang="en-US" sz="3600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Action Button: Custom 11">
            <a:hlinkClick r:id="" action="ppaction://noaction" highlightClick="1"/>
          </p:cNvPr>
          <p:cNvSpPr/>
          <p:nvPr/>
        </p:nvSpPr>
        <p:spPr>
          <a:xfrm>
            <a:off x="4267200" y="2057400"/>
            <a:ext cx="3200400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Son </a:t>
            </a:r>
            <a:r>
              <a:rPr lang="en-US" sz="3600" b="1" dirty="0" err="1" smtClean="0">
                <a:solidFill>
                  <a:schemeClr val="tx1"/>
                </a:solidFill>
              </a:rPr>
              <a:t>las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cuatro</a:t>
            </a:r>
            <a:r>
              <a:rPr lang="en-US" sz="3600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Action Button: Custom 12">
            <a:hlinkClick r:id="" action="ppaction://noaction" highlightClick="1"/>
          </p:cNvPr>
          <p:cNvSpPr/>
          <p:nvPr/>
        </p:nvSpPr>
        <p:spPr>
          <a:xfrm>
            <a:off x="4267200" y="5029200"/>
            <a:ext cx="3200400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Son la </a:t>
            </a:r>
            <a:r>
              <a:rPr lang="en-US" sz="3600" b="1" dirty="0" err="1" smtClean="0">
                <a:solidFill>
                  <a:schemeClr val="tx1"/>
                </a:solidFill>
              </a:rPr>
              <a:t>cuatro</a:t>
            </a:r>
            <a:r>
              <a:rPr lang="en-US" sz="3600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43800" y="3733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Otra</a:t>
            </a:r>
            <a:r>
              <a:rPr lang="en-US" sz="3200" dirty="0" smtClean="0"/>
              <a:t> </a:t>
            </a:r>
            <a:r>
              <a:rPr lang="en-US" sz="3200" dirty="0" err="1" smtClean="0"/>
              <a:t>vez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7543800" y="5257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Otra</a:t>
            </a:r>
            <a:r>
              <a:rPr lang="en-US" sz="3200" dirty="0" smtClean="0"/>
              <a:t> </a:t>
            </a:r>
            <a:r>
              <a:rPr lang="en-US" sz="3200" dirty="0" err="1" smtClean="0"/>
              <a:t>vez</a:t>
            </a:r>
            <a:endParaRPr lang="en-US" sz="3200" dirty="0"/>
          </a:p>
        </p:txBody>
      </p:sp>
      <p:pic>
        <p:nvPicPr>
          <p:cNvPr id="3074" name="Picture 2" descr="C:\Users\Maria\AppData\Local\Microsoft\Windows\Temporary Internet Files\Content.IE5\7LQ4528B\MC900440456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6600" y="1676400"/>
            <a:ext cx="1828800" cy="1704975"/>
          </a:xfrm>
          <a:prstGeom prst="rect">
            <a:avLst/>
          </a:prstGeom>
          <a:noFill/>
        </p:spPr>
      </p:pic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381000" y="5791200"/>
            <a:ext cx="1600200" cy="838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latin typeface="Algerian" pitchFamily="82" charset="0"/>
              </a:rPr>
              <a:t>To tell time in Spanish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singular form of “ser” (“to be”) = </a:t>
            </a:r>
          </a:p>
          <a:p>
            <a:pPr>
              <a:buNone/>
            </a:pPr>
            <a:r>
              <a:rPr lang="en-US" dirty="0" smtClean="0"/>
              <a:t>                    “</a:t>
            </a:r>
            <a:r>
              <a:rPr lang="en-US" dirty="0" err="1" smtClean="0"/>
              <a:t>es</a:t>
            </a:r>
            <a:r>
              <a:rPr lang="en-US" dirty="0" smtClean="0"/>
              <a:t>” for one o’clock</a:t>
            </a:r>
          </a:p>
          <a:p>
            <a:r>
              <a:rPr lang="en-US" dirty="0" smtClean="0"/>
              <a:t>or, the plural form of “ser” (“to be”) = </a:t>
            </a:r>
          </a:p>
          <a:p>
            <a:pPr>
              <a:buNone/>
            </a:pPr>
            <a:r>
              <a:rPr lang="en-US" dirty="0" smtClean="0"/>
              <a:t>                    “son” for two o’clock  and on</a:t>
            </a:r>
          </a:p>
          <a:p>
            <a:pPr lvl="0">
              <a:buNone/>
            </a:pPr>
            <a:endParaRPr lang="en-US" b="1" u="sng" dirty="0" smtClean="0"/>
          </a:p>
          <a:p>
            <a:pPr lvl="0">
              <a:buNone/>
            </a:pPr>
            <a:r>
              <a:rPr lang="en-US" sz="2800" b="1" u="sng" dirty="0" smtClean="0"/>
              <a:t> it is one o’clock : </a:t>
            </a:r>
            <a:r>
              <a:rPr lang="en-US" sz="2800" b="1" u="sng" dirty="0" err="1" smtClean="0"/>
              <a:t>es</a:t>
            </a:r>
            <a:r>
              <a:rPr lang="en-US" sz="2800" b="1" dirty="0" smtClean="0"/>
              <a:t>      </a:t>
            </a:r>
            <a:r>
              <a:rPr lang="en-US" sz="2800" dirty="0" smtClean="0"/>
              <a:t> </a:t>
            </a:r>
            <a:r>
              <a:rPr lang="en-US" sz="2800" b="1" u="sng" dirty="0" smtClean="0"/>
              <a:t>it is two – twelve o’clock : son</a:t>
            </a:r>
            <a:endParaRPr lang="en-US" sz="2800" u="sng" dirty="0" smtClean="0"/>
          </a:p>
          <a:p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1905000" y="5105400"/>
            <a:ext cx="990600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6477000" y="5105400"/>
            <a:ext cx="914400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7924800" y="5715000"/>
            <a:ext cx="1042416" cy="8900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edgeho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7600" y="762000"/>
            <a:ext cx="1495425" cy="981075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 smtClean="0">
                <a:latin typeface="Californian FB" pitchFamily="18" charset="0"/>
              </a:rPr>
              <a:t>¿Qué hora es?</a:t>
            </a:r>
            <a:endParaRPr lang="en-US" u="sng" dirty="0">
              <a:latin typeface="Californian FB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*Click on the correct time. (pm)</a:t>
            </a:r>
          </a:p>
        </p:txBody>
      </p:sp>
      <p:pic>
        <p:nvPicPr>
          <p:cNvPr id="7" name="Picture 2" descr="C:\Users\Maria\AppData\Local\Microsoft\Windows\Temporary Internet Files\Content.IE5\7LQ4528B\MP900390122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8494" y="2667000"/>
            <a:ext cx="3657600" cy="2788063"/>
          </a:xfrm>
          <a:prstGeom prst="rect">
            <a:avLst/>
          </a:prstGeom>
          <a:noFill/>
        </p:spPr>
      </p:pic>
      <p:pic>
        <p:nvPicPr>
          <p:cNvPr id="9" name="Content Placeholder 10" descr="hedgehogbab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838200" y="533400"/>
            <a:ext cx="990600" cy="676275"/>
          </a:xfrm>
          <a:prstGeom prst="rect">
            <a:avLst/>
          </a:prstGeom>
        </p:spPr>
      </p:pic>
      <p:pic>
        <p:nvPicPr>
          <p:cNvPr id="8" name="quehora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6553200" y="762000"/>
            <a:ext cx="304800" cy="304800"/>
          </a:xfrm>
          <a:prstGeom prst="rect">
            <a:avLst/>
          </a:prstGeom>
        </p:spPr>
      </p:pic>
      <p:sp>
        <p:nvSpPr>
          <p:cNvPr id="10" name="Action Button: Custom 9">
            <a:hlinkClick r:id="" action="ppaction://noaction" highlightClick="1"/>
          </p:cNvPr>
          <p:cNvSpPr/>
          <p:nvPr/>
        </p:nvSpPr>
        <p:spPr>
          <a:xfrm>
            <a:off x="4495800" y="2286000"/>
            <a:ext cx="3200400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Son </a:t>
            </a:r>
            <a:r>
              <a:rPr lang="en-US" sz="3600" b="1" dirty="0" err="1" smtClean="0">
                <a:solidFill>
                  <a:schemeClr val="tx1"/>
                </a:solidFill>
              </a:rPr>
              <a:t>las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cinco</a:t>
            </a:r>
            <a:r>
              <a:rPr lang="en-US" sz="3600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Action Button: Custom 10">
            <a:hlinkClick r:id="" action="ppaction://noaction" highlightClick="1"/>
          </p:cNvPr>
          <p:cNvSpPr/>
          <p:nvPr/>
        </p:nvSpPr>
        <p:spPr>
          <a:xfrm>
            <a:off x="4495800" y="3581400"/>
            <a:ext cx="3200400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Son </a:t>
            </a:r>
            <a:r>
              <a:rPr lang="en-US" sz="3200" b="1" dirty="0" err="1" smtClean="0">
                <a:solidFill>
                  <a:schemeClr val="tx1"/>
                </a:solidFill>
              </a:rPr>
              <a:t>las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diecisiete</a:t>
            </a:r>
            <a:r>
              <a:rPr lang="en-US" sz="3200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Action Button: Custom 11">
            <a:hlinkClick r:id="" action="ppaction://noaction" highlightClick="1"/>
          </p:cNvPr>
          <p:cNvSpPr/>
          <p:nvPr/>
        </p:nvSpPr>
        <p:spPr>
          <a:xfrm>
            <a:off x="4495800" y="4953000"/>
            <a:ext cx="3200400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Es la </a:t>
            </a:r>
            <a:r>
              <a:rPr lang="en-US" sz="3600" b="1" dirty="0" err="1" smtClean="0">
                <a:solidFill>
                  <a:schemeClr val="tx1"/>
                </a:solidFill>
              </a:rPr>
              <a:t>diecisiete</a:t>
            </a:r>
            <a:r>
              <a:rPr lang="en-US" sz="3600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72400" y="2590800"/>
            <a:ext cx="137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Otra</a:t>
            </a:r>
            <a:r>
              <a:rPr lang="en-US" sz="2400" dirty="0" smtClean="0"/>
              <a:t> </a:t>
            </a:r>
            <a:r>
              <a:rPr lang="en-US" sz="2400" dirty="0" err="1" smtClean="0"/>
              <a:t>vez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7772400" y="5257800"/>
            <a:ext cx="137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Otra</a:t>
            </a:r>
            <a:r>
              <a:rPr lang="en-US" sz="2400" dirty="0" smtClean="0"/>
              <a:t> </a:t>
            </a:r>
            <a:r>
              <a:rPr lang="en-US" sz="2400" dirty="0" err="1" smtClean="0"/>
              <a:t>vez</a:t>
            </a:r>
            <a:endParaRPr lang="en-US" sz="2400" dirty="0"/>
          </a:p>
        </p:txBody>
      </p:sp>
      <p:pic>
        <p:nvPicPr>
          <p:cNvPr id="16" name="Picture 15" descr="SIsmileyface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67600" y="3429000"/>
            <a:ext cx="1542819" cy="1371600"/>
          </a:xfrm>
          <a:prstGeom prst="rect">
            <a:avLst/>
          </a:prstGeom>
        </p:spPr>
      </p:pic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381000" y="5791200"/>
            <a:ext cx="1600200" cy="838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 smtClean="0">
                <a:latin typeface="Wide Latin" pitchFamily="18" charset="0"/>
              </a:rPr>
              <a:t>¿Qué hora es?</a:t>
            </a:r>
            <a:endParaRPr lang="en-US" u="sng" dirty="0">
              <a:latin typeface="Wide Lati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*Click on the correct time. (pm)</a:t>
            </a:r>
          </a:p>
        </p:txBody>
      </p:sp>
      <p:pic>
        <p:nvPicPr>
          <p:cNvPr id="7" name="Content Placeholder 6" descr="C:\Users\Maria\AppData\Local\Microsoft\Windows\Temporary Internet Files\Content.IE5\7LQ4528B\MC900432602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2438400"/>
            <a:ext cx="3733800" cy="3429000"/>
          </a:xfrm>
          <a:prstGeom prst="rect">
            <a:avLst/>
          </a:prstGeom>
          <a:noFill/>
        </p:spPr>
      </p:pic>
      <p:pic>
        <p:nvPicPr>
          <p:cNvPr id="9" name="Content Placeholder 10" descr="hedgehogbab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381000" y="533400"/>
            <a:ext cx="990600" cy="676275"/>
          </a:xfrm>
          <a:prstGeom prst="rect">
            <a:avLst/>
          </a:prstGeom>
        </p:spPr>
      </p:pic>
      <p:pic>
        <p:nvPicPr>
          <p:cNvPr id="8" name="quehora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7924800" y="762000"/>
            <a:ext cx="304800" cy="304800"/>
          </a:xfrm>
          <a:prstGeom prst="rect">
            <a:avLst/>
          </a:prstGeom>
        </p:spPr>
      </p:pic>
      <p:sp>
        <p:nvSpPr>
          <p:cNvPr id="10" name="Action Button: Custom 9">
            <a:hlinkClick r:id="" action="ppaction://noaction" highlightClick="1"/>
          </p:cNvPr>
          <p:cNvSpPr/>
          <p:nvPr/>
        </p:nvSpPr>
        <p:spPr>
          <a:xfrm>
            <a:off x="4267200" y="3581400"/>
            <a:ext cx="3200400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Son </a:t>
            </a:r>
            <a:r>
              <a:rPr lang="en-US" sz="3600" b="1" dirty="0" err="1" smtClean="0">
                <a:solidFill>
                  <a:schemeClr val="tx1"/>
                </a:solidFill>
              </a:rPr>
              <a:t>las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tres</a:t>
            </a:r>
            <a:r>
              <a:rPr lang="en-US" sz="3600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Action Button: Custom 10">
            <a:hlinkClick r:id="" action="ppaction://noaction" highlightClick="1"/>
          </p:cNvPr>
          <p:cNvSpPr/>
          <p:nvPr/>
        </p:nvSpPr>
        <p:spPr>
          <a:xfrm>
            <a:off x="4267200" y="2209800"/>
            <a:ext cx="3200400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Son </a:t>
            </a:r>
            <a:r>
              <a:rPr lang="en-US" sz="3600" b="1" dirty="0" err="1" smtClean="0">
                <a:solidFill>
                  <a:schemeClr val="tx1"/>
                </a:solidFill>
              </a:rPr>
              <a:t>las</a:t>
            </a:r>
            <a:r>
              <a:rPr lang="en-US" sz="3600" b="1" dirty="0" smtClean="0">
                <a:solidFill>
                  <a:schemeClr val="tx1"/>
                </a:solidFill>
              </a:rPr>
              <a:t> quince.</a:t>
            </a:r>
          </a:p>
        </p:txBody>
      </p:sp>
      <p:sp>
        <p:nvSpPr>
          <p:cNvPr id="12" name="Action Button: Custom 11">
            <a:hlinkClick r:id="" action="ppaction://noaction" highlightClick="1"/>
          </p:cNvPr>
          <p:cNvSpPr/>
          <p:nvPr/>
        </p:nvSpPr>
        <p:spPr>
          <a:xfrm>
            <a:off x="4267200" y="4953000"/>
            <a:ext cx="3200400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Son la </a:t>
            </a:r>
            <a:r>
              <a:rPr lang="en-US" sz="3600" b="1" dirty="0" err="1" smtClean="0">
                <a:solidFill>
                  <a:schemeClr val="tx1"/>
                </a:solidFill>
              </a:rPr>
              <a:t>tres</a:t>
            </a:r>
            <a:r>
              <a:rPr lang="en-US" sz="3600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467600" y="3962400"/>
            <a:ext cx="167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Otra</a:t>
            </a:r>
            <a:r>
              <a:rPr lang="en-US" sz="3200" dirty="0" smtClean="0"/>
              <a:t> </a:t>
            </a:r>
            <a:r>
              <a:rPr lang="en-US" sz="3200" dirty="0" err="1" smtClean="0"/>
              <a:t>vez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467600" y="5257800"/>
            <a:ext cx="167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Otra</a:t>
            </a:r>
            <a:r>
              <a:rPr lang="en-US" sz="3200" dirty="0" smtClean="0"/>
              <a:t> </a:t>
            </a:r>
            <a:r>
              <a:rPr lang="en-US" sz="3200" dirty="0" err="1" smtClean="0"/>
              <a:t>vez</a:t>
            </a:r>
            <a:endParaRPr lang="en-US" sz="3200" dirty="0"/>
          </a:p>
        </p:txBody>
      </p:sp>
      <p:pic>
        <p:nvPicPr>
          <p:cNvPr id="5124" name="Picture 4" descr="C:\Users\Maria\AppData\Local\Microsoft\Windows\Temporary Internet Files\Content.IE5\7LQ4528B\MC900440432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15200" y="1752600"/>
            <a:ext cx="1828800" cy="1724025"/>
          </a:xfrm>
          <a:prstGeom prst="rect">
            <a:avLst/>
          </a:prstGeom>
          <a:noFill/>
        </p:spPr>
      </p:pic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381000" y="5791200"/>
            <a:ext cx="1600200" cy="838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Wide Latin" pitchFamily="18" charset="0"/>
              </a:rPr>
              <a:t>El Fin (The End)</a:t>
            </a:r>
            <a:endParaRPr lang="en-US" dirty="0">
              <a:latin typeface="Wide Latin" pitchFamily="18" charset="0"/>
            </a:endParaRPr>
          </a:p>
        </p:txBody>
      </p:sp>
      <p:pic>
        <p:nvPicPr>
          <p:cNvPr id="5" name="Content Placeholder 4" descr="Elfinsmiley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5000" y="1828800"/>
            <a:ext cx="4800600" cy="3810000"/>
          </a:xfrm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7010400" y="5791200"/>
            <a:ext cx="1600200" cy="838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¡Sí! ¡Buen provecho!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(YES! Good Job!)</a:t>
            </a:r>
            <a:endParaRPr lang="en-US" dirty="0"/>
          </a:p>
        </p:txBody>
      </p:sp>
      <p:pic>
        <p:nvPicPr>
          <p:cNvPr id="5" name="MS900388511[1].wav">
            <a:hlinkClick r:id="" action="ppaction://media"/>
          </p:cNvPr>
          <p:cNvPicPr>
            <a:picLocks noRot="1" noChangeAspect="1"/>
          </p:cNvPicPr>
          <p:nvPr>
            <a:wavAudioFile r:embed="rId1" name="MS900388511[1].wav"/>
          </p:nvPr>
        </p:nvPicPr>
        <p:blipFill>
          <a:blip r:embed="rId3" cstate="print"/>
          <a:stretch>
            <a:fillRect/>
          </a:stretch>
        </p:blipFill>
        <p:spPr>
          <a:xfrm>
            <a:off x="8001000" y="4876800"/>
            <a:ext cx="304800" cy="304800"/>
          </a:xfrm>
          <a:prstGeom prst="rect">
            <a:avLst/>
          </a:prstGeom>
        </p:spPr>
      </p:pic>
      <p:pic>
        <p:nvPicPr>
          <p:cNvPr id="1027" name="Picture 3" descr="C:\Users\Maria\AppData\Local\Microsoft\Windows\Temporary Internet Files\Content.IE5\U1Q6QE0T\MC900441322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057400"/>
            <a:ext cx="2743200" cy="2743200"/>
          </a:xfrm>
          <a:prstGeom prst="rect">
            <a:avLst/>
          </a:prstGeom>
          <a:noFill/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4" name="Content Placeholder 10" descr="hedgehogbab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38200" y="533400"/>
            <a:ext cx="990600" cy="676275"/>
          </a:xfrm>
          <a:prstGeom prst="rect">
            <a:avLst/>
          </a:prstGeom>
        </p:spPr>
      </p:pic>
      <p:sp>
        <p:nvSpPr>
          <p:cNvPr id="7" name="Action Button: Back or Previous 6">
            <a:hlinkClick r:id="rId6" action="ppaction://hlinksldjump" highlightClick="1"/>
          </p:cNvPr>
          <p:cNvSpPr/>
          <p:nvPr/>
        </p:nvSpPr>
        <p:spPr>
          <a:xfrm>
            <a:off x="685800" y="541020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Probarlo</a:t>
            </a:r>
            <a:r>
              <a:rPr lang="en-US" dirty="0" smtClean="0"/>
              <a:t> </a:t>
            </a:r>
            <a:r>
              <a:rPr lang="en-US" dirty="0" err="1" smtClean="0"/>
              <a:t>otra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(Try again)</a:t>
            </a:r>
            <a:endParaRPr lang="en-US" dirty="0"/>
          </a:p>
        </p:txBody>
      </p:sp>
      <p:pic>
        <p:nvPicPr>
          <p:cNvPr id="6" name="MS900388513[1]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MS900388513[1].wav"/>
          </p:nvPr>
        </p:nvPicPr>
        <p:blipFill>
          <a:blip r:embed="rId3" cstate="print"/>
          <a:stretch>
            <a:fillRect/>
          </a:stretch>
        </p:blipFill>
        <p:spPr>
          <a:xfrm>
            <a:off x="7696200" y="5257800"/>
            <a:ext cx="304800" cy="304800"/>
          </a:xfrm>
          <a:prstGeom prst="rect">
            <a:avLst/>
          </a:prstGeom>
        </p:spPr>
      </p:pic>
      <p:pic>
        <p:nvPicPr>
          <p:cNvPr id="4098" name="Picture 2" descr="C:\Users\Maria\AppData\Local\Microsoft\Windows\Temporary Internet Files\Content.IE5\H24LTXQR\MP90044243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676400"/>
            <a:ext cx="5257800" cy="4498558"/>
          </a:xfrm>
          <a:prstGeom prst="rect">
            <a:avLst/>
          </a:prstGeom>
          <a:noFill/>
        </p:spPr>
      </p:pic>
      <p:sp>
        <p:nvSpPr>
          <p:cNvPr id="5" name="Action Button: Back or Previous 4">
            <a:hlinkClick r:id="" action="ppaction://hlinkshowjump?jump=lastslideviewed" highlightClick="1"/>
          </p:cNvPr>
          <p:cNvSpPr/>
          <p:nvPr/>
        </p:nvSpPr>
        <p:spPr>
          <a:xfrm>
            <a:off x="381000" y="563880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edgeho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67600" y="152400"/>
            <a:ext cx="1495425" cy="1133475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hora 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Objectives:</a:t>
            </a:r>
          </a:p>
          <a:p>
            <a:r>
              <a:rPr lang="en-US" dirty="0" smtClean="0"/>
              <a:t>SWBAT:</a:t>
            </a:r>
          </a:p>
          <a:p>
            <a:pPr>
              <a:buNone/>
            </a:pPr>
            <a:r>
              <a:rPr lang="en-US" dirty="0" smtClean="0"/>
              <a:t>1) Tell time in Spanish on the hour.</a:t>
            </a:r>
          </a:p>
          <a:p>
            <a:pPr>
              <a:buNone/>
            </a:pPr>
            <a:r>
              <a:rPr lang="en-US" dirty="0" smtClean="0"/>
              <a:t>2) Know when to use the proper “ser” verb conjugation to apply it to time telling.</a:t>
            </a:r>
          </a:p>
          <a:p>
            <a:pPr>
              <a:buNone/>
            </a:pPr>
            <a:r>
              <a:rPr lang="en-US" dirty="0" smtClean="0"/>
              <a:t>3) Tell why we use different “ser” conjugations to tell time.</a:t>
            </a:r>
          </a:p>
          <a:p>
            <a:pPr>
              <a:buNone/>
            </a:pPr>
            <a:r>
              <a:rPr lang="en-US" dirty="0" smtClean="0"/>
              <a:t>4) Know how to ask “what time is it?” in Spanish.</a:t>
            </a:r>
          </a:p>
          <a:p>
            <a:pPr>
              <a:buNone/>
            </a:pPr>
            <a:r>
              <a:rPr lang="en-US" dirty="0" smtClean="0"/>
              <a:t>5) Know how to tell time using the 24-hour clock.</a:t>
            </a:r>
            <a:endParaRPr lang="en-US" dirty="0"/>
          </a:p>
        </p:txBody>
      </p:sp>
      <p:pic>
        <p:nvPicPr>
          <p:cNvPr id="5" name="Picture 4" descr="hedgeho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152400"/>
            <a:ext cx="1495425" cy="1133475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7010400" y="5867400"/>
            <a:ext cx="1600200" cy="838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http://office.microsoft.com/en-us/images/</a:t>
            </a:r>
            <a:r>
              <a:rPr lang="en-US" dirty="0" smtClean="0"/>
              <a:t> used for clip art and for sound on “Good Job” page and for sound on “Try again” page.</a:t>
            </a:r>
            <a:endParaRPr lang="en-US" dirty="0"/>
          </a:p>
        </p:txBody>
      </p:sp>
      <p:pic>
        <p:nvPicPr>
          <p:cNvPr id="5" name="Picture 4" descr="hedgeho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495425" cy="1133475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7010400" y="5791200"/>
            <a:ext cx="1600200" cy="838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35563"/>
          </a:xfrm>
        </p:spPr>
        <p:txBody>
          <a:bodyPr>
            <a:normAutofit fontScale="77500" lnSpcReduction="20000"/>
          </a:bodyPr>
          <a:lstStyle/>
          <a:p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tell</a:t>
            </a:r>
            <a:r>
              <a:rPr lang="es-ES" dirty="0" smtClean="0"/>
              <a:t> time in </a:t>
            </a:r>
            <a:r>
              <a:rPr lang="es-ES" dirty="0" err="1" smtClean="0"/>
              <a:t>Spanish</a:t>
            </a:r>
            <a:r>
              <a:rPr lang="es-ES" dirty="0" smtClean="0"/>
              <a:t> </a:t>
            </a:r>
            <a:r>
              <a:rPr lang="es-ES" dirty="0" err="1" smtClean="0"/>
              <a:t>verb</a:t>
            </a:r>
            <a:r>
              <a:rPr lang="es-ES" dirty="0" smtClean="0"/>
              <a:t> use. Page 2.</a:t>
            </a:r>
          </a:p>
          <a:p>
            <a:r>
              <a:rPr lang="en-US" dirty="0" smtClean="0"/>
              <a:t>“It is __:___ </a:t>
            </a:r>
            <a:r>
              <a:rPr lang="en-US" dirty="0" err="1" smtClean="0"/>
              <a:t>o”clock</a:t>
            </a:r>
            <a:r>
              <a:rPr lang="en-US" dirty="0" smtClean="0"/>
              <a:t> reasoning.  Page 3.</a:t>
            </a:r>
          </a:p>
          <a:p>
            <a:r>
              <a:rPr lang="en-US" dirty="0" smtClean="0"/>
              <a:t>It’s one o’clock. Page 4.</a:t>
            </a:r>
          </a:p>
          <a:p>
            <a:r>
              <a:rPr lang="en-US" dirty="0" smtClean="0"/>
              <a:t>It’s two o’clock. Page 5.</a:t>
            </a:r>
          </a:p>
          <a:p>
            <a:r>
              <a:rPr lang="es-ES" dirty="0" smtClean="0"/>
              <a:t>¿Qué hora es? </a:t>
            </a:r>
            <a:r>
              <a:rPr lang="es-ES" dirty="0" err="1" smtClean="0"/>
              <a:t>Demonstration</a:t>
            </a:r>
            <a:r>
              <a:rPr lang="es-ES" dirty="0" smtClean="0"/>
              <a:t> of use. </a:t>
            </a:r>
            <a:r>
              <a:rPr lang="es-ES" dirty="0" err="1" smtClean="0"/>
              <a:t>Pages</a:t>
            </a:r>
            <a:r>
              <a:rPr lang="es-ES" dirty="0" smtClean="0"/>
              <a:t> 6, 7, 11.</a:t>
            </a:r>
          </a:p>
          <a:p>
            <a:r>
              <a:rPr lang="es-ES" dirty="0" err="1" smtClean="0"/>
              <a:t>Listening</a:t>
            </a:r>
            <a:r>
              <a:rPr lang="es-ES" dirty="0" smtClean="0"/>
              <a:t> </a:t>
            </a:r>
            <a:r>
              <a:rPr lang="es-ES" dirty="0" err="1" smtClean="0"/>
              <a:t>practice</a:t>
            </a:r>
            <a:r>
              <a:rPr lang="es-ES" dirty="0" smtClean="0"/>
              <a:t>. </a:t>
            </a:r>
            <a:r>
              <a:rPr lang="es-ES" dirty="0" err="1" smtClean="0"/>
              <a:t>Pages</a:t>
            </a:r>
            <a:r>
              <a:rPr lang="es-ES" dirty="0" smtClean="0"/>
              <a:t> 8, 9, 10.</a:t>
            </a:r>
          </a:p>
          <a:p>
            <a:r>
              <a:rPr lang="es-ES" dirty="0" err="1" smtClean="0"/>
              <a:t>Sentence</a:t>
            </a:r>
            <a:r>
              <a:rPr lang="es-ES" dirty="0" smtClean="0"/>
              <a:t> </a:t>
            </a:r>
            <a:r>
              <a:rPr lang="es-ES" dirty="0" err="1" smtClean="0"/>
              <a:t>practice</a:t>
            </a:r>
            <a:r>
              <a:rPr lang="es-ES" dirty="0" smtClean="0"/>
              <a:t>. </a:t>
            </a:r>
            <a:r>
              <a:rPr lang="es-ES" dirty="0" err="1" smtClean="0"/>
              <a:t>Pages</a:t>
            </a:r>
            <a:r>
              <a:rPr lang="es-ES" dirty="0" smtClean="0"/>
              <a:t> 12-13.</a:t>
            </a:r>
          </a:p>
          <a:p>
            <a:r>
              <a:rPr lang="es-ES" dirty="0" err="1" smtClean="0"/>
              <a:t>The</a:t>
            </a:r>
            <a:r>
              <a:rPr lang="es-ES" dirty="0" smtClean="0"/>
              <a:t> 24-Hour </a:t>
            </a:r>
            <a:r>
              <a:rPr lang="es-ES" dirty="0" err="1" smtClean="0"/>
              <a:t>Clock</a:t>
            </a:r>
            <a:r>
              <a:rPr lang="es-ES" dirty="0" smtClean="0"/>
              <a:t>. </a:t>
            </a:r>
            <a:r>
              <a:rPr lang="es-ES" dirty="0" err="1" smtClean="0"/>
              <a:t>Pages</a:t>
            </a:r>
            <a:r>
              <a:rPr lang="es-ES" dirty="0" smtClean="0"/>
              <a:t> 14, 15.</a:t>
            </a:r>
          </a:p>
          <a:p>
            <a:r>
              <a:rPr lang="es-ES" dirty="0" err="1" smtClean="0"/>
              <a:t>Sentence</a:t>
            </a:r>
            <a:r>
              <a:rPr lang="es-ES" dirty="0" smtClean="0"/>
              <a:t> </a:t>
            </a:r>
            <a:r>
              <a:rPr lang="es-ES" dirty="0" err="1" smtClean="0"/>
              <a:t>Practice</a:t>
            </a:r>
            <a:r>
              <a:rPr lang="es-ES" dirty="0" smtClean="0"/>
              <a:t>. </a:t>
            </a:r>
            <a:r>
              <a:rPr lang="es-ES" dirty="0" err="1" smtClean="0"/>
              <a:t>Pages</a:t>
            </a:r>
            <a:r>
              <a:rPr lang="es-ES" dirty="0" smtClean="0"/>
              <a:t> 16 – 21.</a:t>
            </a:r>
          </a:p>
          <a:p>
            <a:r>
              <a:rPr lang="es-ES" dirty="0" err="1" smtClean="0"/>
              <a:t>Good</a:t>
            </a:r>
            <a:r>
              <a:rPr lang="es-ES" dirty="0" smtClean="0"/>
              <a:t> </a:t>
            </a:r>
            <a:r>
              <a:rPr lang="es-ES" dirty="0" err="1" smtClean="0"/>
              <a:t>job</a:t>
            </a:r>
            <a:r>
              <a:rPr lang="es-ES" dirty="0" smtClean="0"/>
              <a:t>. Page 23.</a:t>
            </a:r>
          </a:p>
          <a:p>
            <a:r>
              <a:rPr lang="es-ES" dirty="0" smtClean="0"/>
              <a:t>Try </a:t>
            </a:r>
            <a:r>
              <a:rPr lang="es-ES" dirty="0" err="1" smtClean="0"/>
              <a:t>again</a:t>
            </a:r>
            <a:r>
              <a:rPr lang="es-ES" dirty="0" smtClean="0"/>
              <a:t>. Page 24.</a:t>
            </a:r>
          </a:p>
          <a:p>
            <a:r>
              <a:rPr lang="es-ES" dirty="0" err="1" smtClean="0"/>
              <a:t>Objectives</a:t>
            </a:r>
            <a:r>
              <a:rPr lang="es-ES" dirty="0" smtClean="0"/>
              <a:t>. Page 25.</a:t>
            </a:r>
          </a:p>
          <a:p>
            <a:r>
              <a:rPr lang="es-ES" dirty="0" smtClean="0"/>
              <a:t>Web </a:t>
            </a:r>
            <a:r>
              <a:rPr lang="es-ES" dirty="0" err="1" smtClean="0"/>
              <a:t>information</a:t>
            </a:r>
            <a:r>
              <a:rPr lang="es-ES" dirty="0" smtClean="0"/>
              <a:t>. Page 26.</a:t>
            </a:r>
          </a:p>
          <a:p>
            <a:pPr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n-US" dirty="0"/>
          </a:p>
        </p:txBody>
      </p:sp>
      <p:pic>
        <p:nvPicPr>
          <p:cNvPr id="5" name="Picture 4" descr="hedgeho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152400"/>
            <a:ext cx="1495425" cy="1133475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128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stellar" pitchFamily="18" charset="0"/>
              </a:rPr>
              <a:t>“It is __:___ </a:t>
            </a:r>
            <a:r>
              <a:rPr lang="en-US" dirty="0" err="1" smtClean="0">
                <a:latin typeface="Castellar" pitchFamily="18" charset="0"/>
              </a:rPr>
              <a:t>o”clock</a:t>
            </a:r>
            <a:r>
              <a:rPr lang="en-US" dirty="0" smtClean="0">
                <a:latin typeface="Castellar" pitchFamily="18" charset="0"/>
              </a:rPr>
              <a:t>.”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In Spanish, for time on the hour we say:</a:t>
            </a:r>
          </a:p>
          <a:p>
            <a:pPr>
              <a:buNone/>
            </a:pPr>
            <a:r>
              <a:rPr lang="en-US" dirty="0" smtClean="0"/>
              <a:t>                         “it is + the + hour”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          There are </a:t>
            </a:r>
            <a:r>
              <a:rPr lang="en-US" b="1" i="1" u="sng" dirty="0" smtClean="0"/>
              <a:t>2</a:t>
            </a:r>
            <a:r>
              <a:rPr lang="en-US" dirty="0" smtClean="0"/>
              <a:t> ways to say this.</a:t>
            </a:r>
          </a:p>
          <a:p>
            <a:pPr>
              <a:buNone/>
            </a:pPr>
            <a:r>
              <a:rPr lang="en-US" dirty="0" smtClean="0"/>
              <a:t>    If it is:          </a:t>
            </a:r>
          </a:p>
          <a:p>
            <a:pPr>
              <a:buNone/>
            </a:pPr>
            <a:r>
              <a:rPr lang="en-US" b="1" i="1" dirty="0" smtClean="0"/>
              <a:t>           </a:t>
            </a:r>
            <a:r>
              <a:rPr lang="en-US" b="1" i="1" u="sng" dirty="0" smtClean="0"/>
              <a:t>one o’clock</a:t>
            </a:r>
            <a:r>
              <a:rPr lang="en-US" dirty="0" smtClean="0"/>
              <a:t> we use the singular verb =</a:t>
            </a:r>
            <a:r>
              <a:rPr lang="en-US" b="1" i="1" u="sng" dirty="0" smtClean="0"/>
              <a:t>ES</a:t>
            </a:r>
            <a:endParaRPr lang="en-US" dirty="0" smtClean="0"/>
          </a:p>
          <a:p>
            <a:pPr>
              <a:buNone/>
            </a:pPr>
            <a:r>
              <a:rPr lang="en-US" b="1" i="1" dirty="0" smtClean="0"/>
              <a:t>      </a:t>
            </a:r>
            <a:r>
              <a:rPr lang="en-US" b="1" i="1" u="sng" dirty="0" smtClean="0"/>
              <a:t>two o’clock</a:t>
            </a:r>
            <a:r>
              <a:rPr lang="en-US" dirty="0" smtClean="0"/>
              <a:t> </a:t>
            </a:r>
            <a:r>
              <a:rPr lang="en-US" b="1" i="1" u="sng" dirty="0" smtClean="0"/>
              <a:t>&amp;</a:t>
            </a:r>
            <a:r>
              <a:rPr lang="en-US" b="1" i="1" dirty="0" smtClean="0"/>
              <a:t> </a:t>
            </a:r>
            <a:r>
              <a:rPr lang="en-US" b="1" i="1" u="sng" dirty="0" smtClean="0"/>
              <a:t>on </a:t>
            </a:r>
            <a:r>
              <a:rPr lang="en-US" dirty="0" smtClean="0"/>
              <a:t>we use the plural verb = </a:t>
            </a:r>
            <a:r>
              <a:rPr lang="en-US" b="1" i="1" u="sng" dirty="0" smtClean="0"/>
              <a:t>SON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051" name="Picture 3" descr="C:\Users\Maria\AppData\Local\Microsoft\Windows\Temporary Internet Files\Content.IE5\835H7I51\MP90034143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5181600"/>
            <a:ext cx="6324600" cy="1524000"/>
          </a:xfrm>
          <a:prstGeom prst="rect">
            <a:avLst/>
          </a:prstGeom>
          <a:noFill/>
        </p:spPr>
      </p:pic>
      <p:sp>
        <p:nvSpPr>
          <p:cNvPr id="7" name="Action Button: Forward or Next 6">
            <a:hlinkClick r:id="rId3" action="ppaction://hlinksldjump" highlightClick="1"/>
          </p:cNvPr>
          <p:cNvSpPr/>
          <p:nvPr/>
        </p:nvSpPr>
        <p:spPr>
          <a:xfrm>
            <a:off x="7772400" y="5029200"/>
            <a:ext cx="1219200" cy="890016"/>
          </a:xfrm>
          <a:prstGeom prst="actionButtonForwardNex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1</a:t>
            </a:r>
            <a:endParaRPr lang="en-US" sz="4400" dirty="0"/>
          </a:p>
        </p:txBody>
      </p:sp>
      <p:sp>
        <p:nvSpPr>
          <p:cNvPr id="10" name="Action Button: Forward or Next 9">
            <a:hlinkClick r:id="rId4" action="ppaction://hlinksldjump" highlightClick="1"/>
          </p:cNvPr>
          <p:cNvSpPr/>
          <p:nvPr/>
        </p:nvSpPr>
        <p:spPr>
          <a:xfrm>
            <a:off x="7772400" y="5967984"/>
            <a:ext cx="1219200" cy="890016"/>
          </a:xfrm>
          <a:prstGeom prst="actionButtonForwardNex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2</a:t>
            </a:r>
            <a:endParaRPr lang="en-US" sz="4400" dirty="0"/>
          </a:p>
        </p:txBody>
      </p:sp>
      <p:pic>
        <p:nvPicPr>
          <p:cNvPr id="9" name="Picture 8" descr="hedgeho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91400" y="914400"/>
            <a:ext cx="1495425" cy="1133475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Broadway" pitchFamily="82" charset="0"/>
              </a:rPr>
              <a:t>It is one o’clock</a:t>
            </a:r>
            <a:endParaRPr lang="en-US" u="sng" dirty="0">
              <a:latin typeface="Broadway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295401"/>
            <a:ext cx="762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                   Es  +  la   +  </a:t>
            </a:r>
            <a:r>
              <a:rPr lang="en-US" sz="4000" dirty="0" err="1" smtClean="0"/>
              <a:t>una</a:t>
            </a:r>
            <a:r>
              <a:rPr lang="en-US" sz="4000" dirty="0" smtClean="0"/>
              <a:t>.</a:t>
            </a:r>
          </a:p>
          <a:p>
            <a:pPr>
              <a:buNone/>
            </a:pPr>
            <a:r>
              <a:rPr lang="en-US" sz="4000" dirty="0" smtClean="0"/>
              <a:t>       </a:t>
            </a:r>
          </a:p>
        </p:txBody>
      </p:sp>
      <p:pic>
        <p:nvPicPr>
          <p:cNvPr id="5" name="Picture 3" descr="C:\Users\Maria\AppData\Local\Microsoft\Windows\Temporary Internet Files\Content.IE5\7LQ4528B\MP900289613[1]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2133600"/>
            <a:ext cx="5867400" cy="3733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743200" y="5791200"/>
            <a:ext cx="358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Broadway" pitchFamily="82" charset="0"/>
              </a:rPr>
              <a:t> Es la </a:t>
            </a:r>
            <a:r>
              <a:rPr lang="en-US" sz="4800" dirty="0" err="1" smtClean="0">
                <a:latin typeface="Broadway" pitchFamily="82" charset="0"/>
              </a:rPr>
              <a:t>una</a:t>
            </a:r>
            <a:r>
              <a:rPr lang="en-US" sz="4800" dirty="0" smtClean="0">
                <a:latin typeface="Broadway" pitchFamily="82" charset="0"/>
              </a:rPr>
              <a:t>. </a:t>
            </a:r>
            <a:endParaRPr lang="en-US" sz="4800" dirty="0">
              <a:latin typeface="Broadway" pitchFamily="82" charset="0"/>
            </a:endParaRPr>
          </a:p>
        </p:txBody>
      </p:sp>
      <p:sp>
        <p:nvSpPr>
          <p:cNvPr id="8" name="Action Button: Back or Previous 7">
            <a:hlinkClick r:id="" action="ppaction://hlinkshowjump?jump=lastslideviewed" highlightClick="1"/>
          </p:cNvPr>
          <p:cNvSpPr/>
          <p:nvPr/>
        </p:nvSpPr>
        <p:spPr>
          <a:xfrm>
            <a:off x="228600" y="5410200"/>
            <a:ext cx="1042416" cy="1042416"/>
          </a:xfrm>
          <a:prstGeom prst="actionButtonBackPreviou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purplearrowpn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" y="1219200"/>
            <a:ext cx="2057400" cy="800265"/>
          </a:xfrm>
          <a:prstGeom prst="rect">
            <a:avLst/>
          </a:prstGeom>
        </p:spPr>
      </p:pic>
      <p:sp useBgFill="1">
        <p:nvSpPr>
          <p:cNvPr id="10" name="Action Button: Help 9">
            <a:hlinkClick r:id="" action="ppaction://noaction" highlightClick="1"/>
          </p:cNvPr>
          <p:cNvSpPr/>
          <p:nvPr/>
        </p:nvSpPr>
        <p:spPr>
          <a:xfrm>
            <a:off x="1600200" y="2133600"/>
            <a:ext cx="5867400" cy="37338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2" name="Picture 11" descr="hedgehog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67600" y="152400"/>
            <a:ext cx="1495425" cy="1133475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Broadway" pitchFamily="82" charset="0"/>
              </a:rPr>
              <a:t>It is two o’clock</a:t>
            </a:r>
            <a:endParaRPr lang="en-US" u="sng" dirty="0"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000" dirty="0" smtClean="0"/>
              <a:t>                        Son  + </a:t>
            </a:r>
            <a:r>
              <a:rPr lang="en-US" sz="4000" dirty="0" err="1" smtClean="0"/>
              <a:t>las</a:t>
            </a:r>
            <a:r>
              <a:rPr lang="en-US" sz="4000" dirty="0" smtClean="0"/>
              <a:t>  +  dos</a:t>
            </a:r>
          </a:p>
          <a:p>
            <a:pPr>
              <a:buNone/>
            </a:pPr>
            <a:r>
              <a:rPr lang="en-US" sz="4000" dirty="0" smtClean="0"/>
              <a:t>                  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800" dirty="0" smtClean="0"/>
              <a:t> 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</a:t>
            </a:r>
            <a:r>
              <a:rPr lang="en-US" sz="8800" dirty="0" smtClean="0"/>
              <a:t>Son </a:t>
            </a:r>
            <a:r>
              <a:rPr lang="en-US" sz="8800" dirty="0" err="1" smtClean="0"/>
              <a:t>las</a:t>
            </a:r>
            <a:r>
              <a:rPr lang="en-US" sz="8800" dirty="0" smtClean="0"/>
              <a:t> dos.</a:t>
            </a:r>
            <a:endParaRPr lang="en-US" sz="8800" dirty="0"/>
          </a:p>
        </p:txBody>
      </p:sp>
      <p:pic>
        <p:nvPicPr>
          <p:cNvPr id="4" name="Content Placeholder 8" descr="twooclo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9400" y="2743200"/>
            <a:ext cx="3657600" cy="2057400"/>
          </a:xfrm>
          <a:prstGeom prst="rect">
            <a:avLst/>
          </a:prstGeom>
        </p:spPr>
      </p:pic>
      <p:pic>
        <p:nvPicPr>
          <p:cNvPr id="5" name="Picture 4" descr="bluearrowrigh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1371600"/>
            <a:ext cx="2667000" cy="990600"/>
          </a:xfrm>
          <a:prstGeom prst="rect">
            <a:avLst/>
          </a:prstGeom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7924800" y="5715000"/>
            <a:ext cx="1042416" cy="8900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Action Button: Help 6">
            <a:hlinkClick r:id="" action="ppaction://noaction" highlightClick="1"/>
          </p:cNvPr>
          <p:cNvSpPr/>
          <p:nvPr/>
        </p:nvSpPr>
        <p:spPr>
          <a:xfrm>
            <a:off x="2819400" y="2743200"/>
            <a:ext cx="3657600" cy="21336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edgehog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67600" y="152400"/>
            <a:ext cx="1495425" cy="1133475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u="sng" dirty="0" smtClean="0">
                <a:latin typeface="Forte" pitchFamily="66" charset="0"/>
                <a:cs typeface="Aharoni" pitchFamily="2" charset="-79"/>
              </a:rPr>
              <a:t> ¿Qué hora es?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>
                <a:latin typeface="Algerian" pitchFamily="82" charset="0"/>
              </a:rPr>
              <a:t>“Ser”  +  la (s)  + hora </a:t>
            </a:r>
            <a:r>
              <a:rPr lang="es-ES" dirty="0" smtClean="0"/>
              <a:t/>
            </a:r>
            <a:br>
              <a:rPr lang="es-E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It is one o’clock.</a:t>
            </a:r>
            <a:endParaRPr lang="es-ES" sz="18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sz="2800" b="1" dirty="0" smtClean="0"/>
              <a:t>Es la una.</a:t>
            </a:r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It is twelve o’clock.</a:t>
            </a:r>
            <a:endParaRPr lang="en-US" sz="1800" dirty="0"/>
          </a:p>
        </p:txBody>
      </p:sp>
      <p:sp>
        <p:nvSpPr>
          <p:cNvPr id="12" name="Tex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sz="2800" b="1" dirty="0" smtClean="0"/>
              <a:t>Son las doce.</a:t>
            </a:r>
            <a:endParaRPr lang="en-US" sz="2800" b="1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123" name="Picture 3" descr="C:\Users\Maria\AppData\Local\Microsoft\Windows\Temporary Internet Files\Content.IE5\7LQ4528B\MP90028961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667000"/>
            <a:ext cx="3352800" cy="3505200"/>
          </a:xfrm>
          <a:prstGeom prst="rect">
            <a:avLst/>
          </a:prstGeom>
          <a:noFill/>
        </p:spPr>
      </p:pic>
      <p:pic>
        <p:nvPicPr>
          <p:cNvPr id="16" name="Picture 2" descr="C:\Users\Maria\AppData\Local\Microsoft\Windows\Temporary Internet Files\Content.IE5\835H7I51\MC90036141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2743200"/>
            <a:ext cx="3200400" cy="3429000"/>
          </a:xfrm>
          <a:prstGeom prst="rect">
            <a:avLst/>
          </a:prstGeom>
          <a:noFill/>
        </p:spPr>
      </p:pic>
      <p:pic>
        <p:nvPicPr>
          <p:cNvPr id="17" name="Content Placeholder 10" descr="hedgehogbab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09600" y="533400"/>
            <a:ext cx="990600" cy="676275"/>
          </a:xfrm>
          <a:prstGeom prst="rect">
            <a:avLst/>
          </a:prstGeom>
        </p:spPr>
      </p:pic>
      <p:pic>
        <p:nvPicPr>
          <p:cNvPr id="13" name="elsau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0" y="3810000"/>
            <a:ext cx="838200" cy="1143000"/>
          </a:xfrm>
          <a:prstGeom prst="rect">
            <a:avLst/>
          </a:prstGeom>
        </p:spPr>
      </p:pic>
      <p:pic>
        <p:nvPicPr>
          <p:cNvPr id="14" name="sonlasdoc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886200"/>
            <a:ext cx="685800" cy="1066800"/>
          </a:xfrm>
          <a:prstGeom prst="rect">
            <a:avLst/>
          </a:prstGeom>
        </p:spPr>
      </p:pic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7924800" y="5715000"/>
            <a:ext cx="1042416" cy="8900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7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16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u="sng" dirty="0" smtClean="0">
                <a:latin typeface="Wide Latin" pitchFamily="18" charset="0"/>
              </a:rPr>
              <a:t>¿Qué hora es?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</a:t>
            </a:r>
            <a:r>
              <a:rPr lang="es-ES" dirty="0" smtClean="0">
                <a:latin typeface="Algerian" pitchFamily="82" charset="0"/>
              </a:rPr>
              <a:t>“Ser”  +  la (s)  + hora 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0327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It is nine o’clock.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2800" b="1" dirty="0" smtClean="0"/>
              <a:t>Son </a:t>
            </a:r>
            <a:r>
              <a:rPr lang="en-US" sz="2800" b="1" dirty="0" err="1" smtClean="0"/>
              <a:t>las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nueve</a:t>
            </a:r>
            <a:r>
              <a:rPr lang="en-US" sz="2800" b="1" dirty="0" smtClean="0"/>
              <a:t>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80327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It is five o’clock.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Son </a:t>
            </a:r>
            <a:r>
              <a:rPr lang="en-US" sz="2800" b="1" dirty="0" err="1" smtClean="0"/>
              <a:t>las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cinco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pic>
        <p:nvPicPr>
          <p:cNvPr id="7" name="Picture 7" descr="C:\Users\Maria\AppData\Local\Microsoft\Windows\Temporary Internet Files\Content.IE5\7LQ4528B\MP900430829[1]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14400" y="2743200"/>
            <a:ext cx="7086600" cy="3810000"/>
          </a:xfrm>
          <a:prstGeom prst="rect">
            <a:avLst/>
          </a:prstGeom>
          <a:noFill/>
        </p:spPr>
      </p:pic>
      <p:pic>
        <p:nvPicPr>
          <p:cNvPr id="8" name="Content Placeholder 10" descr="hedgehogbab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09600" y="533400"/>
            <a:ext cx="990600" cy="676275"/>
          </a:xfrm>
          <a:prstGeom prst="rect">
            <a:avLst/>
          </a:prstGeom>
        </p:spPr>
      </p:pic>
      <p:pic>
        <p:nvPicPr>
          <p:cNvPr id="9" name="sonlasnueve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066800" y="5791200"/>
            <a:ext cx="685800" cy="533400"/>
          </a:xfrm>
          <a:prstGeom prst="rect">
            <a:avLst/>
          </a:prstGeom>
        </p:spPr>
      </p:pic>
      <p:pic>
        <p:nvPicPr>
          <p:cNvPr id="10" name="sonlascinco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572000" y="5791200"/>
            <a:ext cx="685800" cy="533400"/>
          </a:xfrm>
          <a:prstGeom prst="rect">
            <a:avLst/>
          </a:prstGeom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7924800" y="5715000"/>
            <a:ext cx="1042416" cy="8900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3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29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astellar" pitchFamily="18" charset="0"/>
              </a:rPr>
              <a:t>¿Qué hora es?</a:t>
            </a:r>
            <a:endParaRPr lang="en-US" dirty="0">
              <a:latin typeface="Castellar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endParaRPr lang="en-US" dirty="0" smtClean="0"/>
          </a:p>
          <a:p>
            <a:r>
              <a:rPr lang="en-US" sz="4300" dirty="0" smtClean="0"/>
              <a:t>*Click on the bell below to hear the time in Spanish. </a:t>
            </a:r>
          </a:p>
          <a:p>
            <a:r>
              <a:rPr lang="en-US" sz="4300" dirty="0" smtClean="0"/>
              <a:t>*Click on the correct time. </a:t>
            </a:r>
            <a:r>
              <a:rPr lang="en-US" sz="3400" dirty="0" smtClean="0"/>
              <a:t> </a:t>
            </a:r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2" descr="C:\Users\Maria\AppData\Local\Microsoft\Windows\Temporary Internet Files\Content.IE5\7LQ4528B\MP900390122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524001"/>
            <a:ext cx="2667000" cy="1524000"/>
          </a:xfrm>
          <a:prstGeom prst="rect">
            <a:avLst/>
          </a:prstGeom>
          <a:noFill/>
        </p:spPr>
      </p:pic>
      <p:pic>
        <p:nvPicPr>
          <p:cNvPr id="14" name="Content Placeholder 6" descr="C:\Users\Maria\AppData\Local\Microsoft\Windows\Temporary Internet Files\Content.IE5\7LQ4528B\MC900432602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124200"/>
            <a:ext cx="2514600" cy="1600200"/>
          </a:xfrm>
          <a:prstGeom prst="rect">
            <a:avLst/>
          </a:prstGeom>
          <a:noFill/>
        </p:spPr>
      </p:pic>
      <p:pic>
        <p:nvPicPr>
          <p:cNvPr id="15" name="Picture 3" descr="C:\Users\Maria\AppData\Local\Microsoft\Windows\Temporary Internet Files\Content.IE5\835H7I51\MP900400674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4876800"/>
            <a:ext cx="2667000" cy="1676400"/>
          </a:xfrm>
          <a:prstGeom prst="rect">
            <a:avLst/>
          </a:prstGeom>
          <a:noFill/>
        </p:spPr>
      </p:pic>
      <p:pic>
        <p:nvPicPr>
          <p:cNvPr id="19" name="Content Placeholder 10" descr="hedgehogbab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838200" y="533400"/>
            <a:ext cx="990600" cy="676275"/>
          </a:xfrm>
          <a:prstGeom prst="rect">
            <a:avLst/>
          </a:prstGeom>
        </p:spPr>
      </p:pic>
      <p:pic>
        <p:nvPicPr>
          <p:cNvPr id="16" name="sonlastres.mp3">
            <a:hlinkClick r:id="" action="ppaction://media"/>
          </p:cNvPr>
          <p:cNvPicPr>
            <a:picLocks noGrp="1" noRot="1" noChangeAspect="1"/>
          </p:cNvPicPr>
          <p:nvPr>
            <p:ph sz="half" idx="2"/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1752600" y="3048000"/>
            <a:ext cx="1600200" cy="1752600"/>
          </a:xfrm>
          <a:prstGeom prst="rect">
            <a:avLst/>
          </a:prstGeom>
        </p:spPr>
      </p:pic>
      <p:pic>
        <p:nvPicPr>
          <p:cNvPr id="17" name="quehoraes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6934200" y="762000"/>
            <a:ext cx="304800" cy="304800"/>
          </a:xfrm>
          <a:prstGeom prst="rect">
            <a:avLst/>
          </a:prstGeom>
        </p:spPr>
      </p:pic>
      <p:sp>
        <p:nvSpPr>
          <p:cNvPr id="18" name="Action Button: Custom 17">
            <a:hlinkClick r:id="" action="ppaction://noaction" highlightClick="1"/>
          </p:cNvPr>
          <p:cNvSpPr/>
          <p:nvPr/>
        </p:nvSpPr>
        <p:spPr>
          <a:xfrm>
            <a:off x="4800600" y="1524000"/>
            <a:ext cx="2667000" cy="1524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Custom 19">
            <a:hlinkClick r:id="" action="ppaction://noaction" highlightClick="1">
              <a:snd r:embed="rId9" name="cashreg.wav"/>
            </a:hlinkClick>
          </p:cNvPr>
          <p:cNvSpPr/>
          <p:nvPr/>
        </p:nvSpPr>
        <p:spPr>
          <a:xfrm>
            <a:off x="4800600" y="3124200"/>
            <a:ext cx="2514600" cy="1524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Action Button: Custom 20">
            <a:hlinkClick r:id="rId10" action="ppaction://hlinksldjump" highlightClick="1">
              <a:snd r:embed="rId11" name="laser.wav"/>
            </a:hlinkClick>
          </p:cNvPr>
          <p:cNvSpPr/>
          <p:nvPr/>
        </p:nvSpPr>
        <p:spPr>
          <a:xfrm>
            <a:off x="4800600" y="4800600"/>
            <a:ext cx="2667000" cy="16764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Custom 21">
            <a:hlinkClick r:id="rId10" action="ppaction://hlinksldjump" highlightClick="1">
              <a:snd r:embed="rId12" name="explode.wav"/>
            </a:hlinkClick>
          </p:cNvPr>
          <p:cNvSpPr/>
          <p:nvPr/>
        </p:nvSpPr>
        <p:spPr>
          <a:xfrm>
            <a:off x="4800600" y="1524000"/>
            <a:ext cx="2667000" cy="1524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:\Users\Maria\AppData\Local\Microsoft\Windows\Temporary Internet Files\Content.IE5\H24LTXQR\MC900434403[2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43800" y="990601"/>
            <a:ext cx="1362075" cy="1752600"/>
          </a:xfrm>
          <a:prstGeom prst="rect">
            <a:avLst/>
          </a:prstGeom>
          <a:noFill/>
        </p:spPr>
      </p:pic>
      <p:pic>
        <p:nvPicPr>
          <p:cNvPr id="1029" name="Picture 5" descr="C:\Users\Maria\AppData\Local\Microsoft\Windows\Temporary Internet Files\Content.IE5\H24LTXQR\MC900434403[2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43800" y="4648200"/>
            <a:ext cx="1362075" cy="1679575"/>
          </a:xfrm>
          <a:prstGeom prst="rect">
            <a:avLst/>
          </a:prstGeom>
          <a:noFill/>
        </p:spPr>
      </p:pic>
      <p:pic>
        <p:nvPicPr>
          <p:cNvPr id="1030" name="Picture 6" descr="C:\Users\Maria\AppData\Local\Microsoft\Windows\Temporary Internet Files\Content.IE5\U1Q6QE0T\MC900440416[1]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15200" y="2971800"/>
            <a:ext cx="1828800" cy="1343025"/>
          </a:xfrm>
          <a:prstGeom prst="rect">
            <a:avLst/>
          </a:prstGeom>
          <a:noFill/>
        </p:spPr>
      </p:pic>
      <p:sp>
        <p:nvSpPr>
          <p:cNvPr id="23" name="Action Button: Forward or Next 22">
            <a:hlinkClick r:id="" action="ppaction://hlinkshowjump?jump=nextslide" highlightClick="1"/>
          </p:cNvPr>
          <p:cNvSpPr/>
          <p:nvPr/>
        </p:nvSpPr>
        <p:spPr>
          <a:xfrm>
            <a:off x="381000" y="6019800"/>
            <a:ext cx="1219200" cy="685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5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astellar" pitchFamily="18" charset="0"/>
              </a:rPr>
              <a:t>¿Qué hora es?</a:t>
            </a:r>
            <a:endParaRPr lang="en-US" dirty="0">
              <a:latin typeface="Castellar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*Click on the bell below to hear the time in Spanish. </a:t>
            </a:r>
          </a:p>
          <a:p>
            <a:r>
              <a:rPr lang="en-US" dirty="0" smtClean="0"/>
              <a:t>*Click on the correct time. </a:t>
            </a:r>
            <a:r>
              <a:rPr lang="en-US" sz="1800" dirty="0" smtClean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" y="2362200"/>
            <a:ext cx="4041775" cy="3505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4" descr="C:\Users\Maria\AppData\Local\Microsoft\Windows\Temporary Internet Files\Content.IE5\7LQ4528B\MC900441468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143001"/>
            <a:ext cx="2590800" cy="1981200"/>
          </a:xfrm>
          <a:prstGeom prst="rect">
            <a:avLst/>
          </a:prstGeom>
          <a:noFill/>
        </p:spPr>
      </p:pic>
      <p:pic>
        <p:nvPicPr>
          <p:cNvPr id="8" name="Picture 2" descr="C:\Users\Maria\AppData\Local\Microsoft\Windows\Temporary Internet Files\Content.IE5\7LQ4528B\MP900289613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200400"/>
            <a:ext cx="2057400" cy="1447800"/>
          </a:xfrm>
          <a:prstGeom prst="rect">
            <a:avLst/>
          </a:prstGeom>
          <a:noFill/>
        </p:spPr>
      </p:pic>
      <p:pic>
        <p:nvPicPr>
          <p:cNvPr id="9" name="Content Placeholder 8" descr="eightoclock_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00" y="4724400"/>
            <a:ext cx="2133600" cy="1524000"/>
          </a:xfrm>
          <a:prstGeom prst="rect">
            <a:avLst/>
          </a:prstGeom>
        </p:spPr>
      </p:pic>
      <p:pic>
        <p:nvPicPr>
          <p:cNvPr id="8194" name="Picture 2" descr="C:\Users\Maria\AppData\Local\Microsoft\Windows\Temporary Internet Files\Content.IE5\H24LTXQR\MC900439847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990600"/>
            <a:ext cx="2286000" cy="1752600"/>
          </a:xfrm>
          <a:prstGeom prst="rect">
            <a:avLst/>
          </a:prstGeom>
          <a:noFill/>
        </p:spPr>
      </p:pic>
      <p:pic>
        <p:nvPicPr>
          <p:cNvPr id="8195" name="Picture 3" descr="C:\Users\Maria\AppData\Local\Microsoft\Windows\Temporary Internet Files\Content.IE5\835H7I51\MC900434411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2800" y="2819400"/>
            <a:ext cx="1625600" cy="1828800"/>
          </a:xfrm>
          <a:prstGeom prst="rect">
            <a:avLst/>
          </a:prstGeom>
          <a:noFill/>
        </p:spPr>
      </p:pic>
      <p:pic>
        <p:nvPicPr>
          <p:cNvPr id="8196" name="Picture 4" descr="C:\Users\Maria\AppData\Local\Microsoft\Windows\Temporary Internet Files\Content.IE5\835H7I51\MC900434411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5200" y="4800600"/>
            <a:ext cx="1447800" cy="1676400"/>
          </a:xfrm>
          <a:prstGeom prst="rect">
            <a:avLst/>
          </a:prstGeom>
          <a:noFill/>
        </p:spPr>
      </p:pic>
      <p:pic>
        <p:nvPicPr>
          <p:cNvPr id="13" name="Content Placeholder 10" descr="hedgehogbab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838200" y="533400"/>
            <a:ext cx="990600" cy="676275"/>
          </a:xfrm>
          <a:prstGeom prst="rect">
            <a:avLst/>
          </a:prstGeom>
        </p:spPr>
      </p:pic>
      <p:pic>
        <p:nvPicPr>
          <p:cNvPr id="12" name="sonlascuatr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1752600" y="3124200"/>
            <a:ext cx="1524000" cy="1600200"/>
          </a:xfrm>
          <a:prstGeom prst="rect">
            <a:avLst/>
          </a:prstGeom>
        </p:spPr>
      </p:pic>
      <p:pic>
        <p:nvPicPr>
          <p:cNvPr id="14" name="quehoraes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7010400" y="685800"/>
            <a:ext cx="304800" cy="304800"/>
          </a:xfrm>
          <a:prstGeom prst="rect">
            <a:avLst/>
          </a:prstGeom>
        </p:spPr>
      </p:pic>
      <p:sp>
        <p:nvSpPr>
          <p:cNvPr id="15" name="Action Button: Custom 14">
            <a:hlinkClick r:id="" action="ppaction://noaction" highlightClick="1">
              <a:snd r:embed="rId11" name="chimes.wav"/>
            </a:hlinkClick>
          </p:cNvPr>
          <p:cNvSpPr/>
          <p:nvPr/>
        </p:nvSpPr>
        <p:spPr>
          <a:xfrm>
            <a:off x="5181600" y="1066800"/>
            <a:ext cx="2057400" cy="1905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Custom 15">
            <a:hlinkClick r:id="rId12" action="ppaction://hlinksldjump" highlightClick="1">
              <a:snd r:embed="rId13" name="bomb.wav"/>
            </a:hlinkClick>
          </p:cNvPr>
          <p:cNvSpPr/>
          <p:nvPr/>
        </p:nvSpPr>
        <p:spPr>
          <a:xfrm>
            <a:off x="5181600" y="3124200"/>
            <a:ext cx="2057400" cy="1524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Custom 16">
            <a:hlinkClick r:id="rId12" action="ppaction://hlinksldjump" highlightClick="1">
              <a:snd r:embed="rId14" name="arrow.wav"/>
            </a:hlinkClick>
          </p:cNvPr>
          <p:cNvSpPr/>
          <p:nvPr/>
        </p:nvSpPr>
        <p:spPr>
          <a:xfrm>
            <a:off x="5181600" y="4724400"/>
            <a:ext cx="2133600" cy="1524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457200" y="5638800"/>
            <a:ext cx="1447800" cy="914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76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9"/>
</p:tagLst>
</file>

<file path=ppt/theme/theme1.xml><?xml version="1.0" encoding="utf-8"?>
<a:theme xmlns:a="http://schemas.openxmlformats.org/drawingml/2006/main" name="Office Them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3071</TotalTime>
  <Words>1038</Words>
  <Application>Microsoft Office PowerPoint</Application>
  <PresentationFormat>On-screen Show (4:3)</PresentationFormat>
  <Paragraphs>179</Paragraphs>
  <Slides>27</Slides>
  <Notes>0</Notes>
  <HiddenSlides>2</HiddenSlides>
  <MMClips>22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¿Qué hora es? (What time is it?) </vt:lpstr>
      <vt:lpstr>To tell time in Spanish </vt:lpstr>
      <vt:lpstr>“It is __:___ o”clock.” </vt:lpstr>
      <vt:lpstr>It is one o’clock</vt:lpstr>
      <vt:lpstr>It is two o’clock</vt:lpstr>
      <vt:lpstr>  ¿Qué hora es?  “Ser”  +  la (s)  + hora  </vt:lpstr>
      <vt:lpstr>¿Qué hora es?  “Ser”  +  la (s)  + hora </vt:lpstr>
      <vt:lpstr>¿Qué hora es?</vt:lpstr>
      <vt:lpstr>¿Qué hora es?</vt:lpstr>
      <vt:lpstr>¿Qué hora es?</vt:lpstr>
      <vt:lpstr>   Remember:  ¿Qué hora es?  “Ser”  +  la (s)  + hora  </vt:lpstr>
      <vt:lpstr>¿Qué hora es?</vt:lpstr>
      <vt:lpstr>¿Qué hora es?</vt:lpstr>
      <vt:lpstr>The 24 Hour Clock</vt:lpstr>
      <vt:lpstr>The 24-Hour Clock</vt:lpstr>
      <vt:lpstr>¿Qué hora es?</vt:lpstr>
      <vt:lpstr>¿Qué hora es?</vt:lpstr>
      <vt:lpstr>¿Qué hora es?</vt:lpstr>
      <vt:lpstr>¿Qué hora es?</vt:lpstr>
      <vt:lpstr>¿Qué hora es?</vt:lpstr>
      <vt:lpstr>¿Qué hora es?</vt:lpstr>
      <vt:lpstr>El Fin (The End)</vt:lpstr>
      <vt:lpstr>¡Sí! ¡Buen provecho!    (YES! Good Job!)</vt:lpstr>
      <vt:lpstr>Probarlo otra vez  (Try again)</vt:lpstr>
      <vt:lpstr>¿Qué hora es?</vt:lpstr>
      <vt:lpstr>Web Information</vt:lpstr>
      <vt:lpstr>Index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 hora es?</dc:title>
  <dc:creator>Maria</dc:creator>
  <cp:lastModifiedBy>Maria</cp:lastModifiedBy>
  <cp:revision>144</cp:revision>
  <dcterms:created xsi:type="dcterms:W3CDTF">2011-10-21T12:45:56Z</dcterms:created>
  <dcterms:modified xsi:type="dcterms:W3CDTF">2011-11-05T14:04:01Z</dcterms:modified>
</cp:coreProperties>
</file>