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7" r:id="rId4"/>
    <p:sldId id="268" r:id="rId5"/>
    <p:sldId id="269" r:id="rId6"/>
    <p:sldId id="271" r:id="rId7"/>
    <p:sldId id="264" r:id="rId8"/>
    <p:sldId id="265" r:id="rId9"/>
    <p:sldId id="266" r:id="rId10"/>
    <p:sldId id="257" r:id="rId11"/>
    <p:sldId id="261" r:id="rId12"/>
    <p:sldId id="258" r:id="rId13"/>
    <p:sldId id="262" r:id="rId14"/>
    <p:sldId id="259" r:id="rId15"/>
    <p:sldId id="260" r:id="rId16"/>
    <p:sldId id="263" r:id="rId17"/>
    <p:sldId id="272" r:id="rId18"/>
    <p:sldId id="273" r:id="rId19"/>
    <p:sldId id="275" r:id="rId20"/>
    <p:sldId id="274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ABAC-B567-4C9F-9BF5-DD989E63FA08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E612-93DC-4BAA-A2AF-2A3ABA86D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ABAC-B567-4C9F-9BF5-DD989E63FA08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E612-93DC-4BAA-A2AF-2A3ABA86D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ABAC-B567-4C9F-9BF5-DD989E63FA08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E612-93DC-4BAA-A2AF-2A3ABA86D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ABAC-B567-4C9F-9BF5-DD989E63FA08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E612-93DC-4BAA-A2AF-2A3ABA86D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ABAC-B567-4C9F-9BF5-DD989E63FA08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E612-93DC-4BAA-A2AF-2A3ABA86D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ABAC-B567-4C9F-9BF5-DD989E63FA08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E612-93DC-4BAA-A2AF-2A3ABA86D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ABAC-B567-4C9F-9BF5-DD989E63FA08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E612-93DC-4BAA-A2AF-2A3ABA86D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ABAC-B567-4C9F-9BF5-DD989E63FA08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E612-93DC-4BAA-A2AF-2A3ABA86D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ABAC-B567-4C9F-9BF5-DD989E63FA08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E612-93DC-4BAA-A2AF-2A3ABA86D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ABAC-B567-4C9F-9BF5-DD989E63FA08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E612-93DC-4BAA-A2AF-2A3ABA86D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ABAC-B567-4C9F-9BF5-DD989E63FA08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E612-93DC-4BAA-A2AF-2A3ABA86D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FABAC-B567-4C9F-9BF5-DD989E63FA08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1E612-93DC-4BAA-A2AF-2A3ABA86D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7.xml"/><Relationship Id="rId5" Type="http://schemas.openxmlformats.org/officeDocument/2006/relationships/slide" Target="slide6.xml"/><Relationship Id="rId15" Type="http://schemas.openxmlformats.org/officeDocument/2006/relationships/slide" Target="slide21.xml"/><Relationship Id="rId10" Type="http://schemas.openxmlformats.org/officeDocument/2006/relationships/slide" Target="slide16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2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anishspanish.com/verb/practice_pret_imperf_web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F:\Mywebspace\ar%20endings.wav" TargetMode="External"/><Relationship Id="rId1" Type="http://schemas.openxmlformats.org/officeDocument/2006/relationships/audio" Target="file:///F:\Mywebspace\ir%20endings.wav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F:\Mywebspace\ia.wav" TargetMode="External"/><Relationship Id="rId1" Type="http://schemas.openxmlformats.org/officeDocument/2006/relationships/audio" Target="file:///F:\Mywebspace\aba.wav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Preterito</a:t>
            </a:r>
            <a:r>
              <a:rPr lang="en-US" dirty="0" smtClean="0"/>
              <a:t> v. El </a:t>
            </a:r>
            <a:r>
              <a:rPr lang="en-US" dirty="0" err="1" smtClean="0"/>
              <a:t>Imperfecto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SWBAT identify the correct use of verbs in either the preterit tense or imperfect tense in the TL within the context of a popular children’s story.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Documents and Settings\meghan.preston\Local Settings\Temporary Internet Files\Content.IE5\8RXUHOSZ\MCj043441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30988" y="301625"/>
            <a:ext cx="16256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Click the </a:t>
            </a:r>
            <a:r>
              <a:rPr lang="en-US" sz="2400" b="1" dirty="0"/>
              <a:t>correct form of the verb, given in the preterit and imperfect tenses, that </a:t>
            </a:r>
            <a:r>
              <a:rPr lang="en-US" sz="2400" b="1" dirty="0" smtClean="0"/>
              <a:t>best fits within </a:t>
            </a:r>
            <a:r>
              <a:rPr lang="en-US" sz="2400" b="1" dirty="0"/>
              <a:t>each </a:t>
            </a:r>
            <a:r>
              <a:rPr lang="en-US" sz="2400" b="1" dirty="0" smtClean="0"/>
              <a:t>sentence or phrase.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dirty="0" smtClean="0">
                <a:solidFill>
                  <a:srgbClr val="FFC000"/>
                </a:solidFill>
              </a:rPr>
              <a:t>	(Hubo, </a:t>
            </a:r>
            <a:r>
              <a:rPr lang="es-MX" dirty="0">
                <a:solidFill>
                  <a:srgbClr val="FFC000"/>
                </a:solidFill>
              </a:rPr>
              <a:t>Había) </a:t>
            </a:r>
            <a:r>
              <a:rPr lang="es-MX" dirty="0"/>
              <a:t>una vez tres osos que </a:t>
            </a:r>
            <a:r>
              <a:rPr lang="es-MX" dirty="0">
                <a:solidFill>
                  <a:srgbClr val="FFC000"/>
                </a:solidFill>
              </a:rPr>
              <a:t>(</a:t>
            </a:r>
            <a:r>
              <a:rPr lang="es-MX" dirty="0" smtClean="0">
                <a:solidFill>
                  <a:srgbClr val="FFC000"/>
                </a:solidFill>
              </a:rPr>
              <a:t>vivieron, </a:t>
            </a:r>
            <a:r>
              <a:rPr lang="es-MX" dirty="0">
                <a:solidFill>
                  <a:srgbClr val="FFC000"/>
                </a:solidFill>
              </a:rPr>
              <a:t>vivían) </a:t>
            </a:r>
            <a:r>
              <a:rPr lang="es-MX" dirty="0"/>
              <a:t>en el bosque: Papá Oso, Mamá Osa, y Bebé Oso. Un día Mamá Osa </a:t>
            </a:r>
            <a:r>
              <a:rPr lang="es-MX" dirty="0">
                <a:solidFill>
                  <a:srgbClr val="FFC000"/>
                </a:solidFill>
              </a:rPr>
              <a:t>(</a:t>
            </a:r>
            <a:r>
              <a:rPr lang="es-MX" dirty="0" smtClean="0">
                <a:solidFill>
                  <a:srgbClr val="FFC000"/>
                </a:solidFill>
              </a:rPr>
              <a:t>hizo, </a:t>
            </a:r>
            <a:r>
              <a:rPr lang="es-MX" dirty="0">
                <a:solidFill>
                  <a:srgbClr val="FFC000"/>
                </a:solidFill>
              </a:rPr>
              <a:t>hacía) </a:t>
            </a:r>
            <a:r>
              <a:rPr lang="es-MX" dirty="0"/>
              <a:t>una sopa de arroz con pollo y </a:t>
            </a:r>
            <a:r>
              <a:rPr lang="es-MX" dirty="0">
                <a:solidFill>
                  <a:srgbClr val="FFC000"/>
                </a:solidFill>
              </a:rPr>
              <a:t>(</a:t>
            </a:r>
            <a:r>
              <a:rPr lang="es-MX" dirty="0" smtClean="0">
                <a:solidFill>
                  <a:srgbClr val="FFC000"/>
                </a:solidFill>
              </a:rPr>
              <a:t>puso, </a:t>
            </a:r>
            <a:r>
              <a:rPr lang="es-MX" dirty="0">
                <a:solidFill>
                  <a:srgbClr val="FFC000"/>
                </a:solidFill>
              </a:rPr>
              <a:t>ponía)</a:t>
            </a:r>
            <a:r>
              <a:rPr lang="es-MX" dirty="0"/>
              <a:t> tres platos en la mesa. Como ya </a:t>
            </a:r>
            <a:r>
              <a:rPr lang="es-MX" dirty="0">
                <a:solidFill>
                  <a:srgbClr val="FFC000"/>
                </a:solidFill>
              </a:rPr>
              <a:t>(fue, era) </a:t>
            </a:r>
            <a:r>
              <a:rPr lang="es-MX" dirty="0"/>
              <a:t>mediodía, los osos </a:t>
            </a:r>
            <a:r>
              <a:rPr lang="es-MX" dirty="0">
                <a:solidFill>
                  <a:srgbClr val="FFC000"/>
                </a:solidFill>
              </a:rPr>
              <a:t>(se </a:t>
            </a:r>
            <a:r>
              <a:rPr lang="es-MX" dirty="0" smtClean="0">
                <a:solidFill>
                  <a:srgbClr val="FFC000"/>
                </a:solidFill>
              </a:rPr>
              <a:t>sentaron, </a:t>
            </a:r>
            <a:r>
              <a:rPr lang="es-MX" dirty="0">
                <a:solidFill>
                  <a:srgbClr val="FFC000"/>
                </a:solidFill>
              </a:rPr>
              <a:t>se sentaban) </a:t>
            </a:r>
            <a:r>
              <a:rPr lang="es-MX" dirty="0"/>
              <a:t>para comer porque </a:t>
            </a:r>
            <a:r>
              <a:rPr lang="es-MX" dirty="0">
                <a:solidFill>
                  <a:srgbClr val="FFC000"/>
                </a:solidFill>
              </a:rPr>
              <a:t>(tuvieron, tenían) </a:t>
            </a:r>
            <a:r>
              <a:rPr lang="es-MX" dirty="0"/>
              <a:t>muchísima hambre. </a:t>
            </a:r>
            <a:endParaRPr lang="en-US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2057400" y="1752600"/>
            <a:ext cx="10668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Custom 4">
            <a:hlinkClick r:id="rId3" action="ppaction://hlinksldjump" highlightClick="1">
              <a:snd r:embed="rId4" name="applause.wav" builtIn="1"/>
            </a:hlinkClick>
          </p:cNvPr>
          <p:cNvSpPr/>
          <p:nvPr/>
        </p:nvSpPr>
        <p:spPr>
          <a:xfrm>
            <a:off x="990600" y="1752600"/>
            <a:ext cx="9144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Custom 5">
            <a:hlinkClick r:id="rId3" action="ppaction://hlinksldjump" highlightClick="1">
              <a:snd r:embed="rId4" name="applause.wav" builtIn="1"/>
            </a:hlinkClick>
          </p:cNvPr>
          <p:cNvSpPr/>
          <p:nvPr/>
        </p:nvSpPr>
        <p:spPr>
          <a:xfrm>
            <a:off x="7010400" y="1752600"/>
            <a:ext cx="1295400" cy="381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rId2" action="ppaction://hlinksldjump" highlightClick="1"/>
          </p:cNvPr>
          <p:cNvSpPr/>
          <p:nvPr/>
        </p:nvSpPr>
        <p:spPr>
          <a:xfrm>
            <a:off x="838200" y="2209800"/>
            <a:ext cx="1066800" cy="381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Custom 7">
            <a:hlinkClick r:id="rId3" action="ppaction://hlinksldjump" highlightClick="1">
              <a:snd r:embed="rId4" name="applause.wav" builtIn="1"/>
            </a:hlinkClick>
          </p:cNvPr>
          <p:cNvSpPr/>
          <p:nvPr/>
        </p:nvSpPr>
        <p:spPr>
          <a:xfrm>
            <a:off x="5715000" y="2743200"/>
            <a:ext cx="9144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Custom 8">
            <a:hlinkClick r:id="rId3" action="ppaction://hlinksldjump" highlightClick="1">
              <a:snd r:embed="rId4" name="applause.wav" builtIn="1"/>
            </a:hlinkClick>
          </p:cNvPr>
          <p:cNvSpPr/>
          <p:nvPr/>
        </p:nvSpPr>
        <p:spPr>
          <a:xfrm>
            <a:off x="5181600" y="3200400"/>
            <a:ext cx="9144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Custom 9">
            <a:hlinkClick r:id="rId3" action="ppaction://hlinksldjump" highlightClick="1">
              <a:snd r:embed="rId4" name="applause.wav" builtIn="1"/>
            </a:hlinkClick>
          </p:cNvPr>
          <p:cNvSpPr/>
          <p:nvPr/>
        </p:nvSpPr>
        <p:spPr>
          <a:xfrm>
            <a:off x="6324600" y="3733800"/>
            <a:ext cx="6858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Custom 10">
            <a:hlinkClick r:id="rId3" action="ppaction://hlinksldjump" highlightClick="1">
              <a:snd r:embed="rId4" name="applause.wav" builtIn="1"/>
            </a:hlinkClick>
          </p:cNvPr>
          <p:cNvSpPr/>
          <p:nvPr/>
        </p:nvSpPr>
        <p:spPr>
          <a:xfrm>
            <a:off x="4114800" y="4191000"/>
            <a:ext cx="19812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Custom 11">
            <a:hlinkClick r:id="rId3" action="ppaction://hlinksldjump" highlightClick="1">
              <a:snd r:embed="rId4" name="applause.wav" builtIn="1"/>
            </a:hlinkClick>
          </p:cNvPr>
          <p:cNvSpPr/>
          <p:nvPr/>
        </p:nvSpPr>
        <p:spPr>
          <a:xfrm>
            <a:off x="5791200" y="4648200"/>
            <a:ext cx="1219200" cy="381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Custom 12">
            <a:hlinkClick r:id="rId2" action="ppaction://hlinksldjump" highlightClick="1"/>
          </p:cNvPr>
          <p:cNvSpPr/>
          <p:nvPr/>
        </p:nvSpPr>
        <p:spPr>
          <a:xfrm>
            <a:off x="6705600" y="2743200"/>
            <a:ext cx="10668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Custom 13">
            <a:hlinkClick r:id="rId2" action="ppaction://hlinksldjump" highlightClick="1"/>
          </p:cNvPr>
          <p:cNvSpPr/>
          <p:nvPr/>
        </p:nvSpPr>
        <p:spPr>
          <a:xfrm>
            <a:off x="6172200" y="3200400"/>
            <a:ext cx="10668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Custom 14">
            <a:hlinkClick r:id="rId2" action="ppaction://hlinksldjump" highlightClick="1"/>
          </p:cNvPr>
          <p:cNvSpPr/>
          <p:nvPr/>
        </p:nvSpPr>
        <p:spPr>
          <a:xfrm>
            <a:off x="5486400" y="3733800"/>
            <a:ext cx="7620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Custom 15">
            <a:hlinkClick r:id="rId2" action="ppaction://hlinksldjump" highlightClick="1"/>
          </p:cNvPr>
          <p:cNvSpPr/>
          <p:nvPr/>
        </p:nvSpPr>
        <p:spPr>
          <a:xfrm>
            <a:off x="6324600" y="4191000"/>
            <a:ext cx="19050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Custom 16">
            <a:hlinkClick r:id="rId2" action="ppaction://hlinksldjump" highlightClick="1"/>
          </p:cNvPr>
          <p:cNvSpPr/>
          <p:nvPr/>
        </p:nvSpPr>
        <p:spPr>
          <a:xfrm>
            <a:off x="4114800" y="4724400"/>
            <a:ext cx="15240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Click the correct form of the verb, given in the preterit and imperfect tenses, that best fits within each sentence or phrase.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s-MX" dirty="0" smtClean="0"/>
              <a:t>Papá Oso </a:t>
            </a:r>
            <a:r>
              <a:rPr lang="es-MX" dirty="0" smtClean="0">
                <a:solidFill>
                  <a:srgbClr val="FFC000"/>
                </a:solidFill>
              </a:rPr>
              <a:t>(probó, probaba)</a:t>
            </a:r>
            <a:r>
              <a:rPr lang="es-MX" dirty="0" smtClean="0"/>
              <a:t> la sopa primero y </a:t>
            </a:r>
            <a:r>
              <a:rPr lang="es-MX" dirty="0" smtClean="0">
                <a:solidFill>
                  <a:srgbClr val="FFC000"/>
                </a:solidFill>
              </a:rPr>
              <a:t>(dijo, decía) </a:t>
            </a:r>
            <a:r>
              <a:rPr lang="es-MX" dirty="0" smtClean="0"/>
              <a:t>-¡Ay! ¡La sopa está muy caliente!- Entonces Bebé Oso y Mamá Osa </a:t>
            </a:r>
            <a:r>
              <a:rPr lang="es-MX" dirty="0" smtClean="0">
                <a:solidFill>
                  <a:srgbClr val="FFC000"/>
                </a:solidFill>
              </a:rPr>
              <a:t>(</a:t>
            </a:r>
            <a:r>
              <a:rPr lang="es-MX" dirty="0" smtClean="0">
                <a:solidFill>
                  <a:srgbClr val="FFC000"/>
                </a:solidFill>
              </a:rPr>
              <a:t>quisieron, </a:t>
            </a:r>
            <a:r>
              <a:rPr lang="es-MX" dirty="0" smtClean="0">
                <a:solidFill>
                  <a:srgbClr val="FFC000"/>
                </a:solidFill>
              </a:rPr>
              <a:t>querían)</a:t>
            </a:r>
            <a:r>
              <a:rPr lang="es-MX" dirty="0" smtClean="0"/>
              <a:t> comer la sopa pero no </a:t>
            </a:r>
            <a:r>
              <a:rPr lang="es-MX" dirty="0" smtClean="0">
                <a:solidFill>
                  <a:srgbClr val="FFC000"/>
                </a:solidFill>
              </a:rPr>
              <a:t>(pudieron, podían) </a:t>
            </a:r>
            <a:r>
              <a:rPr lang="es-MX" dirty="0" smtClean="0"/>
              <a:t>porque </a:t>
            </a:r>
            <a:r>
              <a:rPr lang="es-MX" dirty="0" smtClean="0">
                <a:solidFill>
                  <a:srgbClr val="FFC000"/>
                </a:solidFill>
              </a:rPr>
              <a:t>(estuvo, estaba) </a:t>
            </a:r>
            <a:r>
              <a:rPr lang="es-MX" dirty="0" smtClean="0"/>
              <a:t>tan caliente como la sopa de Papá Oso. Los tres osos </a:t>
            </a:r>
            <a:r>
              <a:rPr lang="es-MX" dirty="0" smtClean="0">
                <a:solidFill>
                  <a:srgbClr val="FFC000"/>
                </a:solidFill>
              </a:rPr>
              <a:t>(decidieron , decidían) </a:t>
            </a:r>
            <a:r>
              <a:rPr lang="es-MX" dirty="0" smtClean="0"/>
              <a:t>dar un paseo mientras </a:t>
            </a:r>
            <a:r>
              <a:rPr lang="es-MX" dirty="0" smtClean="0">
                <a:solidFill>
                  <a:srgbClr val="FFC000"/>
                </a:solidFill>
              </a:rPr>
              <a:t>(se enfrió, se enfriaba)</a:t>
            </a:r>
            <a:r>
              <a:rPr lang="es-MX" dirty="0" smtClean="0"/>
              <a:t> la sopa. </a:t>
            </a:r>
            <a:r>
              <a:rPr lang="es-MX" dirty="0" smtClean="0">
                <a:solidFill>
                  <a:srgbClr val="FFC000"/>
                </a:solidFill>
              </a:rPr>
              <a:t>(Fue , Era) </a:t>
            </a:r>
            <a:r>
              <a:rPr lang="es-MX" dirty="0" smtClean="0"/>
              <a:t>un día bonito del verano y </a:t>
            </a:r>
            <a:r>
              <a:rPr lang="es-MX" dirty="0" smtClean="0">
                <a:solidFill>
                  <a:srgbClr val="FFC000"/>
                </a:solidFill>
              </a:rPr>
              <a:t>(hizo, hacía) </a:t>
            </a:r>
            <a:r>
              <a:rPr lang="es-MX" dirty="0" smtClean="0"/>
              <a:t>sol.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Action Button: Custom 3">
            <a:hlinkClick r:id="rId2" action="ppaction://hlinksldjump" highlightClick="1">
              <a:snd r:embed="rId3" name="applause.wav" builtIn="1"/>
            </a:hlinkClick>
          </p:cNvPr>
          <p:cNvSpPr/>
          <p:nvPr/>
        </p:nvSpPr>
        <p:spPr>
          <a:xfrm>
            <a:off x="2667000" y="1752600"/>
            <a:ext cx="9906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Custom 4">
            <a:hlinkClick r:id="rId2" action="ppaction://hlinksldjump" highlightClick="1">
              <a:snd r:embed="rId3" name="applause.wav" builtIn="1"/>
            </a:hlinkClick>
          </p:cNvPr>
          <p:cNvSpPr/>
          <p:nvPr/>
        </p:nvSpPr>
        <p:spPr>
          <a:xfrm>
            <a:off x="762000" y="2286000"/>
            <a:ext cx="9906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rId2" action="ppaction://hlinksldjump" highlightClick="1">
              <a:snd r:embed="rId3" name="applause.wav" builtIn="1"/>
            </a:hlinkClick>
          </p:cNvPr>
          <p:cNvSpPr/>
          <p:nvPr/>
        </p:nvSpPr>
        <p:spPr>
          <a:xfrm>
            <a:off x="6324600" y="2743200"/>
            <a:ext cx="16002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Custom 7">
            <a:hlinkClick r:id="rId2" action="ppaction://hlinksldjump" highlightClick="1">
              <a:snd r:embed="rId3" name="applause.wav" builtIn="1"/>
            </a:hlinkClick>
          </p:cNvPr>
          <p:cNvSpPr/>
          <p:nvPr/>
        </p:nvSpPr>
        <p:spPr>
          <a:xfrm>
            <a:off x="6172200" y="3200400"/>
            <a:ext cx="16764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Custom 8">
            <a:hlinkClick r:id="rId2" action="ppaction://hlinksldjump" highlightClick="1">
              <a:snd r:embed="rId3" name="applause.wav" builtIn="1"/>
            </a:hlinkClick>
          </p:cNvPr>
          <p:cNvSpPr/>
          <p:nvPr/>
        </p:nvSpPr>
        <p:spPr>
          <a:xfrm>
            <a:off x="4953000" y="3657600"/>
            <a:ext cx="1066800" cy="381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Custom 9">
            <a:hlinkClick r:id="rId2" action="ppaction://hlinksldjump" highlightClick="1">
              <a:snd r:embed="rId3" name="applause.wav" builtIn="1"/>
            </a:hlinkClick>
          </p:cNvPr>
          <p:cNvSpPr/>
          <p:nvPr/>
        </p:nvSpPr>
        <p:spPr>
          <a:xfrm>
            <a:off x="914400" y="4648200"/>
            <a:ext cx="19812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Custom 10">
            <a:hlinkClick r:id="rId2" action="ppaction://hlinksldjump" highlightClick="1">
              <a:snd r:embed="rId3" name="applause.wav" builtIn="1"/>
            </a:hlinkClick>
          </p:cNvPr>
          <p:cNvSpPr/>
          <p:nvPr/>
        </p:nvSpPr>
        <p:spPr>
          <a:xfrm>
            <a:off x="2667000" y="5181600"/>
            <a:ext cx="18288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Custom 11">
            <a:hlinkClick r:id="rId2" action="ppaction://hlinksldjump" highlightClick="1">
              <a:snd r:embed="rId3" name="applause.wav" builtIn="1"/>
            </a:hlinkClick>
          </p:cNvPr>
          <p:cNvSpPr/>
          <p:nvPr/>
        </p:nvSpPr>
        <p:spPr>
          <a:xfrm>
            <a:off x="6858000" y="5181600"/>
            <a:ext cx="7620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Custom 12">
            <a:hlinkClick r:id="rId2" action="ppaction://hlinksldjump" highlightClick="1">
              <a:snd r:embed="rId3" name="applause.wav" builtIn="1"/>
            </a:hlinkClick>
          </p:cNvPr>
          <p:cNvSpPr/>
          <p:nvPr/>
        </p:nvSpPr>
        <p:spPr>
          <a:xfrm>
            <a:off x="5791200" y="5638800"/>
            <a:ext cx="10668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Custom 13">
            <a:hlinkClick r:id="rId4" action="ppaction://hlinksldjump" highlightClick="1"/>
          </p:cNvPr>
          <p:cNvSpPr/>
          <p:nvPr/>
        </p:nvSpPr>
        <p:spPr>
          <a:xfrm>
            <a:off x="3810000" y="1752600"/>
            <a:ext cx="1371600" cy="381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Custom 14">
            <a:hlinkClick r:id="rId4" action="ppaction://hlinksldjump" highlightClick="1"/>
          </p:cNvPr>
          <p:cNvSpPr/>
          <p:nvPr/>
        </p:nvSpPr>
        <p:spPr>
          <a:xfrm>
            <a:off x="1905000" y="2209800"/>
            <a:ext cx="838200" cy="4572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Custom 15">
            <a:hlinkClick r:id="rId4" action="ppaction://hlinksldjump" highlightClick="1"/>
          </p:cNvPr>
          <p:cNvSpPr/>
          <p:nvPr/>
        </p:nvSpPr>
        <p:spPr>
          <a:xfrm>
            <a:off x="762000" y="3200400"/>
            <a:ext cx="1371600" cy="381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Custom 16">
            <a:hlinkClick r:id="rId4" action="ppaction://hlinksldjump" highlightClick="1"/>
          </p:cNvPr>
          <p:cNvSpPr/>
          <p:nvPr/>
        </p:nvSpPr>
        <p:spPr>
          <a:xfrm>
            <a:off x="838200" y="3733800"/>
            <a:ext cx="1371600" cy="381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ction Button: Custom 17">
            <a:hlinkClick r:id="rId4" action="ppaction://hlinksldjump" highlightClick="1"/>
          </p:cNvPr>
          <p:cNvSpPr/>
          <p:nvPr/>
        </p:nvSpPr>
        <p:spPr>
          <a:xfrm>
            <a:off x="3505200" y="3733800"/>
            <a:ext cx="12192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ction Button: Custom 18">
            <a:hlinkClick r:id="rId4" action="ppaction://hlinksldjump" highlightClick="1"/>
          </p:cNvPr>
          <p:cNvSpPr/>
          <p:nvPr/>
        </p:nvSpPr>
        <p:spPr>
          <a:xfrm>
            <a:off x="3048000" y="4648200"/>
            <a:ext cx="14478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Custom 19">
            <a:hlinkClick r:id="rId4" action="ppaction://hlinksldjump" highlightClick="1"/>
          </p:cNvPr>
          <p:cNvSpPr/>
          <p:nvPr/>
        </p:nvSpPr>
        <p:spPr>
          <a:xfrm>
            <a:off x="990600" y="5105400"/>
            <a:ext cx="1371600" cy="381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ction Button: Custom 20">
            <a:hlinkClick r:id="rId4" action="ppaction://hlinksldjump" highlightClick="1"/>
          </p:cNvPr>
          <p:cNvSpPr/>
          <p:nvPr/>
        </p:nvSpPr>
        <p:spPr>
          <a:xfrm>
            <a:off x="6019800" y="5181600"/>
            <a:ext cx="7620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Custom 21">
            <a:hlinkClick r:id="rId4" action="ppaction://hlinksldjump" highlightClick="1"/>
          </p:cNvPr>
          <p:cNvSpPr/>
          <p:nvPr/>
        </p:nvSpPr>
        <p:spPr>
          <a:xfrm>
            <a:off x="4876800" y="5638800"/>
            <a:ext cx="7620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Click the correct form of the verb, given in the preterit and imperfect tenses, that best fits within each sentence or phrase.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dirty="0" smtClean="0"/>
              <a:t>	Los osos </a:t>
            </a:r>
            <a:r>
              <a:rPr lang="es-MX" dirty="0" smtClean="0">
                <a:solidFill>
                  <a:srgbClr val="FFC000"/>
                </a:solidFill>
              </a:rPr>
              <a:t>(se divirtieron, se divertían) </a:t>
            </a:r>
            <a:r>
              <a:rPr lang="es-MX" dirty="0" smtClean="0"/>
              <a:t>cuando una niña perdida </a:t>
            </a:r>
            <a:r>
              <a:rPr lang="es-MX" dirty="0" smtClean="0">
                <a:solidFill>
                  <a:srgbClr val="FFC000"/>
                </a:solidFill>
              </a:rPr>
              <a:t>(llegó, llegaba) </a:t>
            </a:r>
            <a:r>
              <a:rPr lang="es-MX" dirty="0" smtClean="0"/>
              <a:t>a la casa. </a:t>
            </a:r>
            <a:r>
              <a:rPr lang="es-MX" dirty="0" smtClean="0">
                <a:solidFill>
                  <a:srgbClr val="FFC000"/>
                </a:solidFill>
              </a:rPr>
              <a:t>(Se llamó, Se llamaba) </a:t>
            </a:r>
            <a:r>
              <a:rPr lang="es-MX" dirty="0" smtClean="0"/>
              <a:t>Ricitos de Oro y </a:t>
            </a:r>
            <a:r>
              <a:rPr lang="es-MX" dirty="0" smtClean="0">
                <a:solidFill>
                  <a:srgbClr val="FFC000"/>
                </a:solidFill>
              </a:rPr>
              <a:t>(fue, era) </a:t>
            </a:r>
            <a:r>
              <a:rPr lang="es-MX" dirty="0" smtClean="0"/>
              <a:t>una chica curiosa. Ella siempre </a:t>
            </a:r>
            <a:r>
              <a:rPr lang="es-MX" dirty="0" smtClean="0">
                <a:solidFill>
                  <a:srgbClr val="FFC000"/>
                </a:solidFill>
              </a:rPr>
              <a:t>(jugó, jugaba) </a:t>
            </a:r>
            <a:r>
              <a:rPr lang="es-MX" dirty="0" smtClean="0"/>
              <a:t>cerca de su casa pero ese día </a:t>
            </a:r>
            <a:r>
              <a:rPr lang="es-MX" dirty="0" smtClean="0">
                <a:solidFill>
                  <a:srgbClr val="FFC000"/>
                </a:solidFill>
              </a:rPr>
              <a:t>(se perdió, se perdía)</a:t>
            </a:r>
            <a:r>
              <a:rPr lang="es-MX" dirty="0" smtClean="0"/>
              <a:t> en el bosque. Ricitos de Oro </a:t>
            </a:r>
            <a:r>
              <a:rPr lang="es-MX" dirty="0" smtClean="0">
                <a:solidFill>
                  <a:srgbClr val="FFC000"/>
                </a:solidFill>
              </a:rPr>
              <a:t>(se acercó, se acercaba) </a:t>
            </a:r>
            <a:r>
              <a:rPr lang="es-MX" dirty="0" smtClean="0"/>
              <a:t>a la casa y </a:t>
            </a:r>
            <a:r>
              <a:rPr lang="es-MX" dirty="0" smtClean="0">
                <a:solidFill>
                  <a:srgbClr val="FFC000"/>
                </a:solidFill>
              </a:rPr>
              <a:t>(miró, miraba) </a:t>
            </a:r>
            <a:r>
              <a:rPr lang="es-MX" dirty="0" smtClean="0"/>
              <a:t>por la ventana pero no </a:t>
            </a:r>
            <a:r>
              <a:rPr lang="es-MX" dirty="0" smtClean="0">
                <a:solidFill>
                  <a:srgbClr val="FFC000"/>
                </a:solidFill>
              </a:rPr>
              <a:t>(hubo, había) </a:t>
            </a:r>
            <a:r>
              <a:rPr lang="es-MX" dirty="0" smtClean="0"/>
              <a:t>nadie en el interior.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2514600" y="1752600"/>
            <a:ext cx="21336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762000" y="2667000"/>
            <a:ext cx="990600" cy="381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7848600" y="2209800"/>
            <a:ext cx="609600" cy="381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rId2" action="ppaction://hlinksldjump" highlightClick="1"/>
          </p:cNvPr>
          <p:cNvSpPr/>
          <p:nvPr/>
        </p:nvSpPr>
        <p:spPr>
          <a:xfrm>
            <a:off x="6781800" y="2667000"/>
            <a:ext cx="533400" cy="381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Custom 7">
            <a:hlinkClick r:id="rId2" action="ppaction://hlinksldjump" highlightClick="1"/>
          </p:cNvPr>
          <p:cNvSpPr/>
          <p:nvPr/>
        </p:nvSpPr>
        <p:spPr>
          <a:xfrm>
            <a:off x="6172200" y="3200400"/>
            <a:ext cx="685800" cy="381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Custom 8">
            <a:hlinkClick r:id="rId2" action="ppaction://hlinksldjump" highlightClick="1"/>
          </p:cNvPr>
          <p:cNvSpPr/>
          <p:nvPr/>
        </p:nvSpPr>
        <p:spPr>
          <a:xfrm>
            <a:off x="7620000" y="3733800"/>
            <a:ext cx="3810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Custom 9">
            <a:hlinkClick r:id="rId2" action="ppaction://hlinksldjump" highlightClick="1"/>
          </p:cNvPr>
          <p:cNvSpPr/>
          <p:nvPr/>
        </p:nvSpPr>
        <p:spPr>
          <a:xfrm>
            <a:off x="838200" y="4191000"/>
            <a:ext cx="11430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Custom 10">
            <a:hlinkClick r:id="rId2" action="ppaction://hlinksldjump" highlightClick="1"/>
          </p:cNvPr>
          <p:cNvSpPr/>
          <p:nvPr/>
        </p:nvSpPr>
        <p:spPr>
          <a:xfrm>
            <a:off x="2286000" y="4648200"/>
            <a:ext cx="1752600" cy="381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Custom 11">
            <a:hlinkClick r:id="rId2" action="ppaction://hlinksldjump" highlightClick="1"/>
          </p:cNvPr>
          <p:cNvSpPr/>
          <p:nvPr/>
        </p:nvSpPr>
        <p:spPr>
          <a:xfrm>
            <a:off x="7162800" y="4724400"/>
            <a:ext cx="10668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Custom 12">
            <a:hlinkClick r:id="rId2" action="ppaction://hlinksldjump" highlightClick="1"/>
          </p:cNvPr>
          <p:cNvSpPr/>
          <p:nvPr/>
        </p:nvSpPr>
        <p:spPr>
          <a:xfrm>
            <a:off x="4800600" y="5105400"/>
            <a:ext cx="914400" cy="381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Custom 13">
            <a:hlinkClick r:id="rId3" action="ppaction://hlinksldjump" highlightClick="1">
              <a:snd r:embed="rId4" name="applause.wav" builtIn="1"/>
            </a:hlinkClick>
          </p:cNvPr>
          <p:cNvSpPr/>
          <p:nvPr/>
        </p:nvSpPr>
        <p:spPr>
          <a:xfrm>
            <a:off x="4876800" y="1752600"/>
            <a:ext cx="19050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Custom 14">
            <a:hlinkClick r:id="rId3" action="ppaction://hlinksldjump" highlightClick="1">
              <a:snd r:embed="rId4" name="applause.wav" builtIn="1"/>
            </a:hlinkClick>
          </p:cNvPr>
          <p:cNvSpPr/>
          <p:nvPr/>
        </p:nvSpPr>
        <p:spPr>
          <a:xfrm>
            <a:off x="4800600" y="2209800"/>
            <a:ext cx="14478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Custom 15">
            <a:hlinkClick r:id="rId3" action="ppaction://hlinksldjump" highlightClick="1">
              <a:snd r:embed="rId4" name="applause.wav" builtIn="1"/>
            </a:hlinkClick>
          </p:cNvPr>
          <p:cNvSpPr/>
          <p:nvPr/>
        </p:nvSpPr>
        <p:spPr>
          <a:xfrm>
            <a:off x="2133600" y="2667000"/>
            <a:ext cx="17526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Custom 16">
            <a:hlinkClick r:id="rId3" action="ppaction://hlinksldjump" highlightClick="1">
              <a:snd r:embed="rId4" name="applause.wav" builtIn="1"/>
            </a:hlinkClick>
          </p:cNvPr>
          <p:cNvSpPr/>
          <p:nvPr/>
        </p:nvSpPr>
        <p:spPr>
          <a:xfrm>
            <a:off x="7543800" y="2743200"/>
            <a:ext cx="7620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ction Button: Custom 17">
            <a:hlinkClick r:id="rId3" action="ppaction://hlinksldjump" highlightClick="1">
              <a:snd r:embed="rId4" name="applause.wav" builtIn="1"/>
            </a:hlinkClick>
          </p:cNvPr>
          <p:cNvSpPr/>
          <p:nvPr/>
        </p:nvSpPr>
        <p:spPr>
          <a:xfrm>
            <a:off x="7010400" y="3200400"/>
            <a:ext cx="14478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ction Button: Custom 18">
            <a:hlinkClick r:id="rId3" action="ppaction://hlinksldjump" highlightClick="1">
              <a:snd r:embed="rId4" name="applause.wav" builtIn="1"/>
            </a:hlinkClick>
          </p:cNvPr>
          <p:cNvSpPr/>
          <p:nvPr/>
        </p:nvSpPr>
        <p:spPr>
          <a:xfrm>
            <a:off x="5867400" y="3657600"/>
            <a:ext cx="1524000" cy="381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Custom 19">
            <a:hlinkClick r:id="rId3" action="ppaction://hlinksldjump" highlightClick="1">
              <a:snd r:embed="rId4" name="applause.wav" builtIn="1"/>
            </a:hlinkClick>
          </p:cNvPr>
          <p:cNvSpPr/>
          <p:nvPr/>
        </p:nvSpPr>
        <p:spPr>
          <a:xfrm>
            <a:off x="2209800" y="4648200"/>
            <a:ext cx="19812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ction Button: Custom 20">
            <a:hlinkClick r:id="rId3" action="ppaction://hlinksldjump" highlightClick="1">
              <a:snd r:embed="rId4" name="applause.wav" builtIn="1"/>
            </a:hlinkClick>
          </p:cNvPr>
          <p:cNvSpPr/>
          <p:nvPr/>
        </p:nvSpPr>
        <p:spPr>
          <a:xfrm>
            <a:off x="7162800" y="4648200"/>
            <a:ext cx="14478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Custom 21">
            <a:hlinkClick r:id="rId3" action="ppaction://hlinksldjump" highlightClick="1">
              <a:snd r:embed="rId4" name="applause.wav" builtIn="1"/>
            </a:hlinkClick>
          </p:cNvPr>
          <p:cNvSpPr/>
          <p:nvPr/>
        </p:nvSpPr>
        <p:spPr>
          <a:xfrm>
            <a:off x="5943600" y="5181600"/>
            <a:ext cx="9906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Click the correct form of the verb, given in the preterit and imperfect tenses, that best fits within each sentence or phrase.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s-MX" dirty="0" smtClean="0"/>
              <a:t> Entonces </a:t>
            </a:r>
            <a:r>
              <a:rPr lang="es-MX" dirty="0" smtClean="0">
                <a:solidFill>
                  <a:srgbClr val="FFC000"/>
                </a:solidFill>
              </a:rPr>
              <a:t>(abrió, abría) </a:t>
            </a:r>
            <a:r>
              <a:rPr lang="es-MX" dirty="0" smtClean="0"/>
              <a:t>la puerta y </a:t>
            </a:r>
            <a:r>
              <a:rPr lang="es-MX" dirty="0" smtClean="0">
                <a:solidFill>
                  <a:srgbClr val="FFC000"/>
                </a:solidFill>
              </a:rPr>
              <a:t>(entró, entraba) </a:t>
            </a:r>
            <a:r>
              <a:rPr lang="es-MX" dirty="0" smtClean="0"/>
              <a:t>en la casa. Ricitos </a:t>
            </a:r>
            <a:r>
              <a:rPr lang="es-MX" dirty="0" smtClean="0">
                <a:solidFill>
                  <a:srgbClr val="FFC000"/>
                </a:solidFill>
              </a:rPr>
              <a:t>(se alegró, se alegraba) </a:t>
            </a:r>
            <a:r>
              <a:rPr lang="es-MX" dirty="0" smtClean="0"/>
              <a:t>cuando </a:t>
            </a:r>
            <a:r>
              <a:rPr lang="es-MX" dirty="0" smtClean="0">
                <a:solidFill>
                  <a:srgbClr val="FFC000"/>
                </a:solidFill>
              </a:rPr>
              <a:t>(vio, veía) </a:t>
            </a:r>
            <a:r>
              <a:rPr lang="es-MX" dirty="0" smtClean="0"/>
              <a:t>los tres platos de sopa. Ricitos </a:t>
            </a:r>
            <a:r>
              <a:rPr lang="es-MX" dirty="0" smtClean="0">
                <a:solidFill>
                  <a:srgbClr val="FFC000"/>
                </a:solidFill>
              </a:rPr>
              <a:t>(se comió, se comía) </a:t>
            </a:r>
            <a:r>
              <a:rPr lang="es-MX" dirty="0" smtClean="0"/>
              <a:t>toda la sopa del plato pequeño porque </a:t>
            </a:r>
            <a:r>
              <a:rPr lang="es-MX" dirty="0" smtClean="0">
                <a:solidFill>
                  <a:srgbClr val="FFC000"/>
                </a:solidFill>
              </a:rPr>
              <a:t>(estuvo, estaba)</a:t>
            </a:r>
            <a:r>
              <a:rPr lang="es-MX" dirty="0" smtClean="0"/>
              <a:t> perfecta - ni demasiado caliente ni fría. </a:t>
            </a:r>
            <a:r>
              <a:rPr lang="es-MX" dirty="0" smtClean="0">
                <a:solidFill>
                  <a:srgbClr val="FFC000"/>
                </a:solidFill>
              </a:rPr>
              <a:t>(Hubo, Había) </a:t>
            </a:r>
            <a:r>
              <a:rPr lang="es-MX" dirty="0" smtClean="0"/>
              <a:t>también en la casa tres sillas: una grande, una mediana, y otra pequeñita. Ricitos de Oro </a:t>
            </a:r>
            <a:r>
              <a:rPr lang="es-MX" dirty="0" smtClean="0">
                <a:solidFill>
                  <a:srgbClr val="FFC000"/>
                </a:solidFill>
              </a:rPr>
              <a:t>(se sentó, se sentaba) </a:t>
            </a:r>
            <a:r>
              <a:rPr lang="es-MX" dirty="0" smtClean="0"/>
              <a:t>en la silla de Papá Oso, la de Mamá Osa, y por fin la de Bebé Oso. </a:t>
            </a:r>
            <a:endParaRPr lang="en-US" dirty="0"/>
          </a:p>
        </p:txBody>
      </p:sp>
      <p:sp>
        <p:nvSpPr>
          <p:cNvPr id="4" name="Action Button: Custom 3">
            <a:hlinkClick r:id="rId2" action="ppaction://hlinksldjump" highlightClick="1">
              <a:snd r:embed="rId3" name="applause.wav" builtIn="1"/>
            </a:hlinkClick>
          </p:cNvPr>
          <p:cNvSpPr/>
          <p:nvPr/>
        </p:nvSpPr>
        <p:spPr>
          <a:xfrm>
            <a:off x="2590800" y="1676400"/>
            <a:ext cx="7620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Custom 4">
            <a:hlinkClick r:id="rId2" action="ppaction://hlinksldjump" highlightClick="1">
              <a:snd r:embed="rId3" name="applause.wav" builtIn="1"/>
            </a:hlinkClick>
          </p:cNvPr>
          <p:cNvSpPr/>
          <p:nvPr/>
        </p:nvSpPr>
        <p:spPr>
          <a:xfrm>
            <a:off x="6400800" y="1676400"/>
            <a:ext cx="7620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Custom 5">
            <a:hlinkClick r:id="rId2" action="ppaction://hlinksldjump" highlightClick="1">
              <a:snd r:embed="rId3" name="applause.wav" builtIn="1"/>
            </a:hlinkClick>
          </p:cNvPr>
          <p:cNvSpPr/>
          <p:nvPr/>
        </p:nvSpPr>
        <p:spPr>
          <a:xfrm>
            <a:off x="914400" y="2514600"/>
            <a:ext cx="13716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rId2" action="ppaction://hlinksldjump" highlightClick="1">
              <a:snd r:embed="rId3" name="applause.wav" builtIn="1"/>
            </a:hlinkClick>
          </p:cNvPr>
          <p:cNvSpPr/>
          <p:nvPr/>
        </p:nvSpPr>
        <p:spPr>
          <a:xfrm>
            <a:off x="3657600" y="2514600"/>
            <a:ext cx="5334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Custom 7">
            <a:hlinkClick r:id="rId2" action="ppaction://hlinksldjump" highlightClick="1">
              <a:snd r:embed="rId3" name="applause.wav" builtIn="1"/>
            </a:hlinkClick>
          </p:cNvPr>
          <p:cNvSpPr/>
          <p:nvPr/>
        </p:nvSpPr>
        <p:spPr>
          <a:xfrm>
            <a:off x="3048000" y="2895600"/>
            <a:ext cx="1219200" cy="381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Custom 8">
            <a:hlinkClick r:id="rId2" action="ppaction://hlinksldjump" highlightClick="1">
              <a:snd r:embed="rId3" name="applause.wav" builtIn="1"/>
            </a:hlinkClick>
          </p:cNvPr>
          <p:cNvSpPr/>
          <p:nvPr/>
        </p:nvSpPr>
        <p:spPr>
          <a:xfrm>
            <a:off x="5791200" y="3352800"/>
            <a:ext cx="9906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Custom 9">
            <a:hlinkClick r:id="rId2" action="ppaction://hlinksldjump" highlightClick="1">
              <a:snd r:embed="rId3" name="applause.wav" builtIn="1"/>
            </a:hlinkClick>
          </p:cNvPr>
          <p:cNvSpPr/>
          <p:nvPr/>
        </p:nvSpPr>
        <p:spPr>
          <a:xfrm>
            <a:off x="6477000" y="3733800"/>
            <a:ext cx="9906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Custom 10">
            <a:hlinkClick r:id="rId2" action="ppaction://hlinksldjump" highlightClick="1">
              <a:snd r:embed="rId3" name="applause.wav" builtIn="1"/>
            </a:hlinkClick>
          </p:cNvPr>
          <p:cNvSpPr/>
          <p:nvPr/>
        </p:nvSpPr>
        <p:spPr>
          <a:xfrm>
            <a:off x="7467600" y="4572000"/>
            <a:ext cx="7620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Custom 11">
            <a:hlinkClick r:id="rId2" action="ppaction://hlinksldjump" highlightClick="1">
              <a:snd r:embed="rId3" name="applause.wav" builtIn="1"/>
            </a:hlinkClick>
          </p:cNvPr>
          <p:cNvSpPr/>
          <p:nvPr/>
        </p:nvSpPr>
        <p:spPr>
          <a:xfrm>
            <a:off x="914400" y="4953000"/>
            <a:ext cx="7620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Custom 12">
            <a:hlinkClick r:id="rId4" action="ppaction://hlinksldjump" highlightClick="1"/>
          </p:cNvPr>
          <p:cNvSpPr/>
          <p:nvPr/>
        </p:nvSpPr>
        <p:spPr>
          <a:xfrm>
            <a:off x="3581400" y="1676400"/>
            <a:ext cx="762000" cy="381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Custom 13">
            <a:hlinkClick r:id="rId4" action="ppaction://hlinksldjump" highlightClick="1"/>
          </p:cNvPr>
          <p:cNvSpPr/>
          <p:nvPr/>
        </p:nvSpPr>
        <p:spPr>
          <a:xfrm>
            <a:off x="914400" y="2133600"/>
            <a:ext cx="10668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Custom 14">
            <a:hlinkClick r:id="rId4" action="ppaction://hlinksldjump" highlightClick="1"/>
          </p:cNvPr>
          <p:cNvSpPr/>
          <p:nvPr/>
        </p:nvSpPr>
        <p:spPr>
          <a:xfrm>
            <a:off x="5029200" y="2057400"/>
            <a:ext cx="1371600" cy="381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Custom 15">
            <a:hlinkClick r:id="rId4" action="ppaction://hlinksldjump" highlightClick="1"/>
          </p:cNvPr>
          <p:cNvSpPr/>
          <p:nvPr/>
        </p:nvSpPr>
        <p:spPr>
          <a:xfrm>
            <a:off x="4495800" y="2514600"/>
            <a:ext cx="4572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Custom 16">
            <a:hlinkClick r:id="rId4" action="ppaction://hlinksldjump" highlightClick="1"/>
          </p:cNvPr>
          <p:cNvSpPr/>
          <p:nvPr/>
        </p:nvSpPr>
        <p:spPr>
          <a:xfrm>
            <a:off x="4572000" y="2895600"/>
            <a:ext cx="1295400" cy="381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ction Button: Custom 17">
            <a:hlinkClick r:id="rId4" action="ppaction://hlinksldjump" highlightClick="1"/>
          </p:cNvPr>
          <p:cNvSpPr/>
          <p:nvPr/>
        </p:nvSpPr>
        <p:spPr>
          <a:xfrm>
            <a:off x="4572000" y="3352800"/>
            <a:ext cx="9144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ction Button: Custom 18">
            <a:hlinkClick r:id="rId4" action="ppaction://hlinksldjump" highlightClick="1"/>
          </p:cNvPr>
          <p:cNvSpPr/>
          <p:nvPr/>
        </p:nvSpPr>
        <p:spPr>
          <a:xfrm>
            <a:off x="5410200" y="3733800"/>
            <a:ext cx="914400" cy="381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Custom 19">
            <a:hlinkClick r:id="rId4" action="ppaction://hlinksldjump" highlightClick="1"/>
          </p:cNvPr>
          <p:cNvSpPr/>
          <p:nvPr/>
        </p:nvSpPr>
        <p:spPr>
          <a:xfrm>
            <a:off x="1905000" y="5029200"/>
            <a:ext cx="18288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Click the correct form of the verb, given in the preterit and imperfect tenses, that best fits within each sentence or phrase.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MX" dirty="0" smtClean="0">
                <a:solidFill>
                  <a:srgbClr val="FFC000"/>
                </a:solidFill>
              </a:rPr>
              <a:t>	</a:t>
            </a:r>
            <a:r>
              <a:rPr lang="es-MX" dirty="0" smtClean="0"/>
              <a:t> Le </a:t>
            </a:r>
            <a:r>
              <a:rPr lang="es-MX" dirty="0" smtClean="0">
                <a:solidFill>
                  <a:srgbClr val="FFC000"/>
                </a:solidFill>
              </a:rPr>
              <a:t>(gustó, gustaba)</a:t>
            </a:r>
            <a:r>
              <a:rPr lang="es-MX" dirty="0" smtClean="0"/>
              <a:t> más la silla cómoda de Bebé Oso pero la silla </a:t>
            </a:r>
            <a:r>
              <a:rPr lang="es-MX" dirty="0" smtClean="0">
                <a:solidFill>
                  <a:srgbClr val="FFC000"/>
                </a:solidFill>
              </a:rPr>
              <a:t>(fue, era) </a:t>
            </a:r>
            <a:r>
              <a:rPr lang="es-MX" dirty="0" smtClean="0"/>
              <a:t>muy pequeña para ella. De repente se le </a:t>
            </a:r>
            <a:r>
              <a:rPr lang="es-MX" dirty="0" smtClean="0">
                <a:solidFill>
                  <a:srgbClr val="FFC000"/>
                </a:solidFill>
              </a:rPr>
              <a:t>(rompió, rompía) </a:t>
            </a:r>
            <a:r>
              <a:rPr lang="es-MX" dirty="0" smtClean="0"/>
              <a:t>la silla y </a:t>
            </a:r>
            <a:r>
              <a:rPr lang="es-MX" dirty="0" smtClean="0">
                <a:solidFill>
                  <a:srgbClr val="FFC000"/>
                </a:solidFill>
              </a:rPr>
              <a:t>(se cayó, se caía) </a:t>
            </a:r>
            <a:r>
              <a:rPr lang="es-MX" dirty="0" smtClean="0"/>
              <a:t>al suelo. Ella </a:t>
            </a:r>
            <a:r>
              <a:rPr lang="es-MX" dirty="0" smtClean="0">
                <a:solidFill>
                  <a:srgbClr val="FFC000"/>
                </a:solidFill>
              </a:rPr>
              <a:t>(estuvo, estaba) </a:t>
            </a:r>
            <a:r>
              <a:rPr lang="es-MX" dirty="0" smtClean="0"/>
              <a:t>muy cansada y </a:t>
            </a:r>
            <a:r>
              <a:rPr lang="es-MX" dirty="0" smtClean="0">
                <a:solidFill>
                  <a:srgbClr val="FFC000"/>
                </a:solidFill>
              </a:rPr>
              <a:t>(tuvo, tenía) </a:t>
            </a:r>
            <a:r>
              <a:rPr lang="es-MX" dirty="0" smtClean="0"/>
              <a:t>ganas de dormir. La muchacha </a:t>
            </a:r>
            <a:r>
              <a:rPr lang="es-MX" dirty="0" smtClean="0">
                <a:solidFill>
                  <a:srgbClr val="FFC000"/>
                </a:solidFill>
              </a:rPr>
              <a:t>(se acostó, se acostaba) </a:t>
            </a:r>
            <a:r>
              <a:rPr lang="es-MX" dirty="0" smtClean="0"/>
              <a:t>en las camas de Papá Oso, de Mamá Osa, y de Bebé Oso. La cama de Bebé Oso </a:t>
            </a:r>
            <a:r>
              <a:rPr lang="es-MX" dirty="0" smtClean="0">
                <a:solidFill>
                  <a:srgbClr val="FFC000"/>
                </a:solidFill>
              </a:rPr>
              <a:t>(fue, era) </a:t>
            </a:r>
            <a:r>
              <a:rPr lang="es-MX" dirty="0" smtClean="0"/>
              <a:t>tan cómoda que ella </a:t>
            </a:r>
            <a:r>
              <a:rPr lang="es-MX" dirty="0" smtClean="0">
                <a:solidFill>
                  <a:srgbClr val="FFC000"/>
                </a:solidFill>
              </a:rPr>
              <a:t>(se durmió , se dormía)</a:t>
            </a:r>
            <a:r>
              <a:rPr lang="es-MX" dirty="0" smtClean="0"/>
              <a:t> en seguida.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1524000" y="1752600"/>
            <a:ext cx="9906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5334000" y="2209800"/>
            <a:ext cx="6096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5334000" y="2590800"/>
            <a:ext cx="11430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rId2" action="ppaction://hlinksldjump" highlightClick="1"/>
          </p:cNvPr>
          <p:cNvSpPr/>
          <p:nvPr/>
        </p:nvSpPr>
        <p:spPr>
          <a:xfrm>
            <a:off x="2057400" y="3048000"/>
            <a:ext cx="9906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Custom 7">
            <a:hlinkClick r:id="rId2" action="ppaction://hlinksldjump" highlightClick="1"/>
          </p:cNvPr>
          <p:cNvSpPr/>
          <p:nvPr/>
        </p:nvSpPr>
        <p:spPr>
          <a:xfrm>
            <a:off x="914400" y="3505200"/>
            <a:ext cx="12192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Custom 8">
            <a:hlinkClick r:id="rId2" action="ppaction://hlinksldjump" highlightClick="1"/>
          </p:cNvPr>
          <p:cNvSpPr/>
          <p:nvPr/>
        </p:nvSpPr>
        <p:spPr>
          <a:xfrm>
            <a:off x="5715000" y="3505200"/>
            <a:ext cx="9906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Custom 9">
            <a:hlinkClick r:id="rId2" action="ppaction://hlinksldjump" highlightClick="1"/>
          </p:cNvPr>
          <p:cNvSpPr/>
          <p:nvPr/>
        </p:nvSpPr>
        <p:spPr>
          <a:xfrm>
            <a:off x="4419600" y="3886200"/>
            <a:ext cx="16002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Custom 10">
            <a:hlinkClick r:id="rId2" action="ppaction://hlinksldjump" highlightClick="1"/>
          </p:cNvPr>
          <p:cNvSpPr/>
          <p:nvPr/>
        </p:nvSpPr>
        <p:spPr>
          <a:xfrm>
            <a:off x="7086600" y="4800600"/>
            <a:ext cx="6858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Custom 11">
            <a:hlinkClick r:id="rId2" action="ppaction://hlinksldjump" highlightClick="1"/>
          </p:cNvPr>
          <p:cNvSpPr/>
          <p:nvPr/>
        </p:nvSpPr>
        <p:spPr>
          <a:xfrm>
            <a:off x="3733800" y="5257800"/>
            <a:ext cx="17526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Custom 12">
            <a:hlinkClick r:id="rId3" action="ppaction://hlinksldjump" highlightClick="1"/>
          </p:cNvPr>
          <p:cNvSpPr/>
          <p:nvPr/>
        </p:nvSpPr>
        <p:spPr>
          <a:xfrm>
            <a:off x="2590800" y="1752600"/>
            <a:ext cx="13716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4495800" y="2209800"/>
            <a:ext cx="6858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6934200" y="2590800"/>
            <a:ext cx="10668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3505200" y="3048000"/>
            <a:ext cx="10668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6934200" y="3048000"/>
            <a:ext cx="10668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4724400" y="3429000"/>
            <a:ext cx="8382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ction Button: Custom 18">
            <a:hlinkClick r:id="rId3" action="ppaction://hlinksldjump" highlightClick="1"/>
          </p:cNvPr>
          <p:cNvSpPr/>
          <p:nvPr/>
        </p:nvSpPr>
        <p:spPr>
          <a:xfrm>
            <a:off x="6400800" y="3886200"/>
            <a:ext cx="17526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Custom 19">
            <a:hlinkClick r:id="rId3" action="ppaction://hlinksldjump" highlightClick="1"/>
          </p:cNvPr>
          <p:cNvSpPr/>
          <p:nvPr/>
        </p:nvSpPr>
        <p:spPr>
          <a:xfrm>
            <a:off x="6324600" y="4800600"/>
            <a:ext cx="6858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ction Button: Custom 20">
            <a:hlinkClick r:id="rId3" action="ppaction://hlinksldjump" highlightClick="1"/>
          </p:cNvPr>
          <p:cNvSpPr/>
          <p:nvPr/>
        </p:nvSpPr>
        <p:spPr>
          <a:xfrm>
            <a:off x="5715000" y="5257800"/>
            <a:ext cx="16764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Click the correct form of the verb, given in the preterit and imperfect tenses, that best fits within each sentence or phrase.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dirty="0" smtClean="0"/>
              <a:t>	Poco después, los tres osos </a:t>
            </a:r>
            <a:r>
              <a:rPr lang="es-MX" dirty="0" smtClean="0">
                <a:solidFill>
                  <a:srgbClr val="FFC000"/>
                </a:solidFill>
              </a:rPr>
              <a:t>(volvieron, volvían) </a:t>
            </a:r>
            <a:r>
              <a:rPr lang="es-MX" dirty="0" smtClean="0"/>
              <a:t>del bosque dispuestos a comer la sopa. Cuando vieron la puerta abierta, el plato vacío, y la silla rota, los osos </a:t>
            </a:r>
            <a:r>
              <a:rPr lang="es-MX" dirty="0" smtClean="0">
                <a:solidFill>
                  <a:srgbClr val="FFC000"/>
                </a:solidFill>
              </a:rPr>
              <a:t>(supieron, sabían) </a:t>
            </a:r>
            <a:r>
              <a:rPr lang="es-MX" dirty="0" smtClean="0"/>
              <a:t>que alguien </a:t>
            </a:r>
            <a:r>
              <a:rPr lang="es-MX" dirty="0" smtClean="0">
                <a:solidFill>
                  <a:srgbClr val="FFC000"/>
                </a:solidFill>
              </a:rPr>
              <a:t>(estuvo, estaba) </a:t>
            </a:r>
            <a:r>
              <a:rPr lang="es-MX" dirty="0" smtClean="0"/>
              <a:t>en su casa en ese momento. No </a:t>
            </a:r>
            <a:r>
              <a:rPr lang="es-MX" dirty="0" smtClean="0">
                <a:solidFill>
                  <a:srgbClr val="FFC000"/>
                </a:solidFill>
              </a:rPr>
              <a:t>(supieron, sabían) </a:t>
            </a:r>
            <a:r>
              <a:rPr lang="es-MX" dirty="0" smtClean="0"/>
              <a:t>qué pensar.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Action Button: Custom 3">
            <a:hlinkClick r:id="rId2" action="ppaction://hlinksldjump" highlightClick="1">
              <a:snd r:embed="rId3" name="applause.wav" builtIn="1"/>
            </a:hlinkClick>
          </p:cNvPr>
          <p:cNvSpPr/>
          <p:nvPr/>
        </p:nvSpPr>
        <p:spPr>
          <a:xfrm>
            <a:off x="5562600" y="1752600"/>
            <a:ext cx="15240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Custom 4">
            <a:hlinkClick r:id="rId2" action="ppaction://hlinksldjump" highlightClick="1">
              <a:snd r:embed="rId3" name="applause.wav" builtIn="1"/>
            </a:hlinkClick>
          </p:cNvPr>
          <p:cNvSpPr/>
          <p:nvPr/>
        </p:nvSpPr>
        <p:spPr>
          <a:xfrm>
            <a:off x="5715000" y="3276600"/>
            <a:ext cx="15240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Custom 5">
            <a:hlinkClick r:id="rId2" action="ppaction://hlinksldjump" highlightClick="1">
              <a:snd r:embed="rId3" name="applause.wav" builtIn="1"/>
            </a:hlinkClick>
          </p:cNvPr>
          <p:cNvSpPr/>
          <p:nvPr/>
        </p:nvSpPr>
        <p:spPr>
          <a:xfrm>
            <a:off x="4267200" y="3733800"/>
            <a:ext cx="11430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rId2" action="ppaction://hlinksldjump" highlightClick="1">
              <a:snd r:embed="rId3" name="applause.wav" builtIn="1"/>
            </a:hlinkClick>
          </p:cNvPr>
          <p:cNvSpPr/>
          <p:nvPr/>
        </p:nvSpPr>
        <p:spPr>
          <a:xfrm>
            <a:off x="4953000" y="4191000"/>
            <a:ext cx="12192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Custom 7">
            <a:hlinkClick r:id="rId4" action="ppaction://hlinksldjump" highlightClick="1"/>
          </p:cNvPr>
          <p:cNvSpPr/>
          <p:nvPr/>
        </p:nvSpPr>
        <p:spPr>
          <a:xfrm>
            <a:off x="838200" y="2209800"/>
            <a:ext cx="1219200" cy="381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Custom 8">
            <a:hlinkClick r:id="rId4" action="ppaction://hlinksldjump" highlightClick="1"/>
          </p:cNvPr>
          <p:cNvSpPr/>
          <p:nvPr/>
        </p:nvSpPr>
        <p:spPr>
          <a:xfrm>
            <a:off x="7315200" y="3124200"/>
            <a:ext cx="1219200" cy="381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Custom 9">
            <a:hlinkClick r:id="rId4" action="ppaction://hlinksldjump" highlightClick="1"/>
          </p:cNvPr>
          <p:cNvSpPr/>
          <p:nvPr/>
        </p:nvSpPr>
        <p:spPr>
          <a:xfrm>
            <a:off x="2971800" y="3657600"/>
            <a:ext cx="1219200" cy="381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Custom 10">
            <a:hlinkClick r:id="rId4" action="ppaction://hlinksldjump" highlightClick="1"/>
          </p:cNvPr>
          <p:cNvSpPr/>
          <p:nvPr/>
        </p:nvSpPr>
        <p:spPr>
          <a:xfrm>
            <a:off x="3429000" y="4191000"/>
            <a:ext cx="1371600" cy="381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Click the correct form of the verb, given in the preterit and imperfect tenses, that best fits within each sentence or phrase.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s-MX" dirty="0" smtClean="0"/>
              <a:t> Ellos </a:t>
            </a:r>
            <a:r>
              <a:rPr lang="es-MX" dirty="0" smtClean="0">
                <a:solidFill>
                  <a:srgbClr val="FFC000"/>
                </a:solidFill>
              </a:rPr>
              <a:t>(fueron, iban) </a:t>
            </a:r>
            <a:r>
              <a:rPr lang="es-MX" dirty="0" smtClean="0"/>
              <a:t>a la alcoba. ¡Qué sorpresa </a:t>
            </a:r>
            <a:r>
              <a:rPr lang="es-MX" dirty="0" smtClean="0">
                <a:solidFill>
                  <a:srgbClr val="FFC000"/>
                </a:solidFill>
              </a:rPr>
              <a:t>(tuvieron, tenían) </a:t>
            </a:r>
            <a:r>
              <a:rPr lang="es-MX" dirty="0" smtClean="0"/>
              <a:t>allí! </a:t>
            </a:r>
            <a:r>
              <a:rPr lang="es-MX" dirty="0" smtClean="0">
                <a:solidFill>
                  <a:srgbClr val="FFC000"/>
                </a:solidFill>
              </a:rPr>
              <a:t>(Hubo, Había) </a:t>
            </a:r>
            <a:r>
              <a:rPr lang="es-MX" dirty="0" smtClean="0"/>
              <a:t>una chica en la cama de Bebé Oso! Ella </a:t>
            </a:r>
            <a:r>
              <a:rPr lang="es-MX" dirty="0" smtClean="0">
                <a:solidFill>
                  <a:srgbClr val="FFC000"/>
                </a:solidFill>
              </a:rPr>
              <a:t>(durmió, dormía) </a:t>
            </a:r>
            <a:r>
              <a:rPr lang="es-MX" dirty="0" smtClean="0"/>
              <a:t>pero cuando </a:t>
            </a:r>
            <a:r>
              <a:rPr lang="es-MX" dirty="0" smtClean="0">
                <a:solidFill>
                  <a:srgbClr val="FFC000"/>
                </a:solidFill>
              </a:rPr>
              <a:t>(oyó, oía) </a:t>
            </a:r>
            <a:r>
              <a:rPr lang="es-MX" dirty="0" smtClean="0"/>
              <a:t>las voces </a:t>
            </a:r>
            <a:r>
              <a:rPr lang="es-MX" dirty="0" smtClean="0">
                <a:solidFill>
                  <a:srgbClr val="FFC000"/>
                </a:solidFill>
              </a:rPr>
              <a:t>(se despertó, se despertaba) </a:t>
            </a:r>
            <a:r>
              <a:rPr lang="es-MX" dirty="0" smtClean="0"/>
              <a:t>asustada. La niña </a:t>
            </a:r>
            <a:r>
              <a:rPr lang="es-MX" dirty="0" smtClean="0">
                <a:solidFill>
                  <a:srgbClr val="FFC000"/>
                </a:solidFill>
              </a:rPr>
              <a:t>(dio , daba) </a:t>
            </a:r>
            <a:r>
              <a:rPr lang="es-MX" dirty="0" smtClean="0"/>
              <a:t>un salto y </a:t>
            </a:r>
            <a:r>
              <a:rPr lang="es-MX" dirty="0" smtClean="0">
                <a:solidFill>
                  <a:srgbClr val="FFC000"/>
                </a:solidFill>
              </a:rPr>
              <a:t>(huyó , huía) </a:t>
            </a:r>
            <a:r>
              <a:rPr lang="es-MX" dirty="0" smtClean="0"/>
              <a:t>de la casa. Ricitos de Oro </a:t>
            </a:r>
            <a:r>
              <a:rPr lang="es-MX" dirty="0" smtClean="0">
                <a:solidFill>
                  <a:srgbClr val="FFC000"/>
                </a:solidFill>
              </a:rPr>
              <a:t>(siguió, seguía) </a:t>
            </a:r>
            <a:r>
              <a:rPr lang="es-MX" dirty="0" smtClean="0"/>
              <a:t>una senda conocida en el bosque hasta encontrar su propia casa. </a:t>
            </a:r>
            <a:endParaRPr lang="en-US" dirty="0"/>
          </a:p>
        </p:txBody>
      </p:sp>
      <p:sp>
        <p:nvSpPr>
          <p:cNvPr id="4" name="Action Button: Custom 3">
            <a:hlinkClick r:id="rId2" action="ppaction://hlinksldjump" highlightClick="1">
              <a:snd r:embed="rId3" name="applause.wav" builtIn="1"/>
            </a:hlinkClick>
          </p:cNvPr>
          <p:cNvSpPr/>
          <p:nvPr/>
        </p:nvSpPr>
        <p:spPr>
          <a:xfrm>
            <a:off x="1905000" y="1752600"/>
            <a:ext cx="11430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Custom 4">
            <a:hlinkClick r:id="rId2" action="ppaction://hlinksldjump" highlightClick="1">
              <a:snd r:embed="rId3" name="applause.wav" builtIn="1"/>
            </a:hlinkClick>
          </p:cNvPr>
          <p:cNvSpPr/>
          <p:nvPr/>
        </p:nvSpPr>
        <p:spPr>
          <a:xfrm>
            <a:off x="990600" y="2209800"/>
            <a:ext cx="14478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Custom 5">
            <a:hlinkClick r:id="rId2" action="ppaction://hlinksldjump" highlightClick="1">
              <a:snd r:embed="rId3" name="applause.wav" builtIn="1"/>
            </a:hlinkClick>
          </p:cNvPr>
          <p:cNvSpPr/>
          <p:nvPr/>
        </p:nvSpPr>
        <p:spPr>
          <a:xfrm>
            <a:off x="5791200" y="2209800"/>
            <a:ext cx="11430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rId2" action="ppaction://hlinksldjump" highlightClick="1">
              <a:snd r:embed="rId3" name="applause.wav" builtIn="1"/>
            </a:hlinkClick>
          </p:cNvPr>
          <p:cNvSpPr/>
          <p:nvPr/>
        </p:nvSpPr>
        <p:spPr>
          <a:xfrm>
            <a:off x="7315200" y="2743200"/>
            <a:ext cx="11430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Custom 7">
            <a:hlinkClick r:id="rId2" action="ppaction://hlinksldjump" highlightClick="1">
              <a:snd r:embed="rId3" name="applause.wav" builtIn="1"/>
            </a:hlinkClick>
          </p:cNvPr>
          <p:cNvSpPr/>
          <p:nvPr/>
        </p:nvSpPr>
        <p:spPr>
          <a:xfrm>
            <a:off x="3124200" y="3200400"/>
            <a:ext cx="6096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Custom 8">
            <a:hlinkClick r:id="rId2" action="ppaction://hlinksldjump" highlightClick="1">
              <a:snd r:embed="rId3" name="applause.wav" builtIn="1"/>
            </a:hlinkClick>
          </p:cNvPr>
          <p:cNvSpPr/>
          <p:nvPr/>
        </p:nvSpPr>
        <p:spPr>
          <a:xfrm>
            <a:off x="6324600" y="3200400"/>
            <a:ext cx="19050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Custom 9">
            <a:hlinkClick r:id="rId2" action="ppaction://hlinksldjump" highlightClick="1">
              <a:snd r:embed="rId3" name="applause.wav" builtIn="1"/>
            </a:hlinkClick>
          </p:cNvPr>
          <p:cNvSpPr/>
          <p:nvPr/>
        </p:nvSpPr>
        <p:spPr>
          <a:xfrm>
            <a:off x="6400800" y="3657600"/>
            <a:ext cx="6096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Custom 10">
            <a:hlinkClick r:id="rId2" action="ppaction://hlinksldjump" highlightClick="1">
              <a:snd r:embed="rId3" name="applause.wav" builtIn="1"/>
            </a:hlinkClick>
          </p:cNvPr>
          <p:cNvSpPr/>
          <p:nvPr/>
        </p:nvSpPr>
        <p:spPr>
          <a:xfrm>
            <a:off x="2819400" y="4191000"/>
            <a:ext cx="6096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Custom 11">
            <a:hlinkClick r:id="rId2" action="ppaction://hlinksldjump" highlightClick="1">
              <a:snd r:embed="rId3" name="applause.wav" builtIn="1"/>
            </a:hlinkClick>
          </p:cNvPr>
          <p:cNvSpPr/>
          <p:nvPr/>
        </p:nvSpPr>
        <p:spPr>
          <a:xfrm>
            <a:off x="2895600" y="4724400"/>
            <a:ext cx="11430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Custom 12">
            <a:hlinkClick r:id="rId4" action="ppaction://hlinksldjump" highlightClick="1"/>
          </p:cNvPr>
          <p:cNvSpPr/>
          <p:nvPr/>
        </p:nvSpPr>
        <p:spPr>
          <a:xfrm>
            <a:off x="3200400" y="1752600"/>
            <a:ext cx="8382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Custom 13">
            <a:hlinkClick r:id="rId4" action="ppaction://hlinksldjump" highlightClick="1"/>
          </p:cNvPr>
          <p:cNvSpPr/>
          <p:nvPr/>
        </p:nvSpPr>
        <p:spPr>
          <a:xfrm>
            <a:off x="2667000" y="2286000"/>
            <a:ext cx="9906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Custom 14">
            <a:hlinkClick r:id="rId4" action="ppaction://hlinksldjump" highlightClick="1"/>
          </p:cNvPr>
          <p:cNvSpPr/>
          <p:nvPr/>
        </p:nvSpPr>
        <p:spPr>
          <a:xfrm>
            <a:off x="4724400" y="2286000"/>
            <a:ext cx="8382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Custom 15">
            <a:hlinkClick r:id="rId4" action="ppaction://hlinksldjump" highlightClick="1"/>
          </p:cNvPr>
          <p:cNvSpPr/>
          <p:nvPr/>
        </p:nvSpPr>
        <p:spPr>
          <a:xfrm>
            <a:off x="5791200" y="2743200"/>
            <a:ext cx="12192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Custom 16">
            <a:hlinkClick r:id="rId4" action="ppaction://hlinksldjump" highlightClick="1"/>
          </p:cNvPr>
          <p:cNvSpPr/>
          <p:nvPr/>
        </p:nvSpPr>
        <p:spPr>
          <a:xfrm>
            <a:off x="4038600" y="3200400"/>
            <a:ext cx="6096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ction Button: Custom 17">
            <a:hlinkClick r:id="rId4" action="ppaction://hlinksldjump" highlightClick="1"/>
          </p:cNvPr>
          <p:cNvSpPr/>
          <p:nvPr/>
        </p:nvSpPr>
        <p:spPr>
          <a:xfrm>
            <a:off x="914400" y="3733800"/>
            <a:ext cx="25146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ction Button: Custom 18">
            <a:hlinkClick r:id="rId4" action="ppaction://hlinksldjump" highlightClick="1"/>
          </p:cNvPr>
          <p:cNvSpPr/>
          <p:nvPr/>
        </p:nvSpPr>
        <p:spPr>
          <a:xfrm>
            <a:off x="7391400" y="3733800"/>
            <a:ext cx="8382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Custom 19">
            <a:hlinkClick r:id="rId4" action="ppaction://hlinksldjump" highlightClick="1"/>
          </p:cNvPr>
          <p:cNvSpPr/>
          <p:nvPr/>
        </p:nvSpPr>
        <p:spPr>
          <a:xfrm>
            <a:off x="3810000" y="4191000"/>
            <a:ext cx="8382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ction Button: Custom 20">
            <a:hlinkClick r:id="rId4" action="ppaction://hlinksldjump" highlightClick="1"/>
          </p:cNvPr>
          <p:cNvSpPr/>
          <p:nvPr/>
        </p:nvSpPr>
        <p:spPr>
          <a:xfrm>
            <a:off x="1676400" y="4724400"/>
            <a:ext cx="9906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lipart1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133600"/>
            <a:ext cx="8358491" cy="24003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276600" y="6096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C0000"/>
                </a:solidFill>
              </a:rPr>
              <a:t>¡</a:t>
            </a:r>
            <a:r>
              <a:rPr lang="en-US" sz="4000" b="1" dirty="0" err="1" smtClean="0">
                <a:solidFill>
                  <a:srgbClr val="CC0000"/>
                </a:solidFill>
              </a:rPr>
              <a:t>Muy</a:t>
            </a:r>
            <a:r>
              <a:rPr lang="en-US" sz="4000" b="1" dirty="0" smtClean="0">
                <a:solidFill>
                  <a:srgbClr val="CC0000"/>
                </a:solidFill>
              </a:rPr>
              <a:t> </a:t>
            </a:r>
            <a:r>
              <a:rPr lang="en-US" sz="4000" b="1" dirty="0" err="1" smtClean="0">
                <a:solidFill>
                  <a:srgbClr val="CC0000"/>
                </a:solidFill>
              </a:rPr>
              <a:t>bien</a:t>
            </a:r>
            <a:r>
              <a:rPr lang="en-US" sz="4000" b="1" dirty="0" smtClean="0">
                <a:solidFill>
                  <a:srgbClr val="CC0000"/>
                </a:solidFill>
              </a:rPr>
              <a:t>!</a:t>
            </a:r>
            <a:endParaRPr lang="en-US" sz="4000" b="1" dirty="0" smtClean="0">
              <a:solidFill>
                <a:srgbClr val="CC0000"/>
              </a:solidFill>
            </a:endParaRPr>
          </a:p>
        </p:txBody>
      </p:sp>
      <p:sp>
        <p:nvSpPr>
          <p:cNvPr id="8" name="Action Button: Custom 7">
            <a:hlinkClick r:id="" action="ppaction://hlinkshowjump?jump=lastslideviewed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ipart2.jpg"/>
          <p:cNvPicPr>
            <a:picLocks noChangeAspect="1"/>
          </p:cNvPicPr>
          <p:nvPr/>
        </p:nvPicPr>
        <p:blipFill>
          <a:blip r:embed="rId2"/>
          <a:srcRect l="10000" t="19325" r="11667" b="34999"/>
          <a:stretch>
            <a:fillRect/>
          </a:stretch>
        </p:blipFill>
        <p:spPr>
          <a:xfrm>
            <a:off x="1066800" y="2286000"/>
            <a:ext cx="7162800" cy="1981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3124200" y="6096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¡Lo </a:t>
            </a:r>
            <a:r>
              <a:rPr lang="en-US" sz="4800" dirty="0" err="1" smtClean="0">
                <a:solidFill>
                  <a:srgbClr val="FFFF00"/>
                </a:solidFill>
              </a:rPr>
              <a:t>siento</a:t>
            </a:r>
            <a:r>
              <a:rPr lang="en-US" sz="4800" dirty="0" smtClean="0">
                <a:solidFill>
                  <a:srgbClr val="FFFF00"/>
                </a:solidFill>
              </a:rPr>
              <a:t>!</a:t>
            </a:r>
            <a:endParaRPr lang="en-US" sz="4800" dirty="0" smtClean="0">
              <a:solidFill>
                <a:srgbClr val="FFFF00"/>
              </a:solidFill>
            </a:endParaRPr>
          </a:p>
        </p:txBody>
      </p:sp>
      <p:sp>
        <p:nvSpPr>
          <p:cNvPr id="6" name="Action Button: Custom 5">
            <a:hlinkClick r:id="" action="ppaction://hlinkshowjump?jump=lastslideviewed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¿</a:t>
            </a:r>
            <a:r>
              <a:rPr lang="en-US" dirty="0" err="1" smtClean="0">
                <a:solidFill>
                  <a:srgbClr val="FFFF00"/>
                </a:solidFill>
              </a:rPr>
              <a:t>Cómo</a:t>
            </a:r>
            <a:r>
              <a:rPr lang="en-US" dirty="0" smtClean="0">
                <a:solidFill>
                  <a:srgbClr val="FFFF00"/>
                </a:solidFill>
              </a:rPr>
              <a:t> se llama </a:t>
            </a:r>
            <a:r>
              <a:rPr lang="en-US" dirty="0" err="1" smtClean="0">
                <a:solidFill>
                  <a:srgbClr val="FFFF00"/>
                </a:solidFill>
              </a:rPr>
              <a:t>este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cuento</a:t>
            </a:r>
            <a:r>
              <a:rPr lang="en-US" dirty="0" smtClean="0">
                <a:solidFill>
                  <a:srgbClr val="FFFF00"/>
                </a:solidFill>
              </a:rPr>
              <a:t>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209800"/>
            <a:ext cx="5715000" cy="609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Goldie Locks and the Three Bears</a:t>
            </a:r>
            <a:endParaRPr lang="en-US" dirty="0"/>
          </a:p>
        </p:txBody>
      </p:sp>
      <p:pic>
        <p:nvPicPr>
          <p:cNvPr id="6" name="Picture 5" descr="3bea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895600"/>
            <a:ext cx="3227987" cy="351190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Table of Contents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P</a:t>
            </a:r>
            <a:r>
              <a:rPr lang="en-US" dirty="0" err="1" smtClean="0"/>
              <a:t>reterito</a:t>
            </a:r>
            <a:r>
              <a:rPr lang="en-US" dirty="0" smtClean="0"/>
              <a:t> ……………………………….Slides </a:t>
            </a:r>
            <a:r>
              <a:rPr lang="en-US" dirty="0" smtClean="0">
                <a:solidFill>
                  <a:schemeClr val="bg1"/>
                </a:solidFill>
              </a:rPr>
              <a:t>3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bg1"/>
                </a:solidFill>
              </a:rPr>
              <a:t>4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Imperfecto</a:t>
            </a:r>
            <a:r>
              <a:rPr lang="en-US" dirty="0" smtClean="0"/>
              <a:t>…………………………….Slides </a:t>
            </a:r>
            <a:r>
              <a:rPr lang="en-US" dirty="0" smtClean="0">
                <a:solidFill>
                  <a:schemeClr val="bg1"/>
                </a:solidFill>
              </a:rPr>
              <a:t>5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bg1"/>
                </a:solidFill>
              </a:rPr>
              <a:t>6</a:t>
            </a:r>
          </a:p>
          <a:p>
            <a:r>
              <a:rPr lang="en-US" dirty="0" err="1" smtClean="0"/>
              <a:t>Vocabulario</a:t>
            </a:r>
            <a:r>
              <a:rPr lang="en-US" dirty="0" smtClean="0"/>
              <a:t> ………………………….Slides </a:t>
            </a:r>
            <a:r>
              <a:rPr lang="en-US" dirty="0" smtClean="0">
                <a:solidFill>
                  <a:schemeClr val="bg1"/>
                </a:solidFill>
              </a:rPr>
              <a:t>7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1"/>
                </a:solidFill>
              </a:rPr>
              <a:t>8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bg1"/>
                </a:solidFill>
              </a:rPr>
              <a:t>9</a:t>
            </a:r>
          </a:p>
          <a:p>
            <a:r>
              <a:rPr lang="en-US" dirty="0" err="1" smtClean="0"/>
              <a:t>Cuento</a:t>
            </a:r>
            <a:r>
              <a:rPr lang="en-US" dirty="0" smtClean="0"/>
              <a:t>………………………………….....Slides </a:t>
            </a:r>
            <a:r>
              <a:rPr lang="en-US" dirty="0" smtClean="0">
                <a:solidFill>
                  <a:schemeClr val="bg1"/>
                </a:solidFill>
              </a:rPr>
              <a:t>10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chemeClr val="bg1"/>
                </a:solidFill>
              </a:rPr>
              <a:t>16</a:t>
            </a:r>
          </a:p>
          <a:p>
            <a:r>
              <a:rPr lang="en-US" dirty="0" err="1" smtClean="0"/>
              <a:t>Correcto</a:t>
            </a:r>
            <a:r>
              <a:rPr lang="en-US" dirty="0" smtClean="0"/>
              <a:t>……………………………………….……Slide </a:t>
            </a:r>
            <a:r>
              <a:rPr lang="en-US" dirty="0" smtClean="0">
                <a:solidFill>
                  <a:schemeClr val="bg1"/>
                </a:solidFill>
              </a:rPr>
              <a:t>17</a:t>
            </a:r>
          </a:p>
          <a:p>
            <a:r>
              <a:rPr lang="en-US" dirty="0" err="1" smtClean="0"/>
              <a:t>Incorrecto</a:t>
            </a:r>
            <a:r>
              <a:rPr lang="en-US" dirty="0" smtClean="0"/>
              <a:t>………………………………………….Slide </a:t>
            </a:r>
            <a:r>
              <a:rPr lang="en-US" dirty="0" smtClean="0">
                <a:solidFill>
                  <a:schemeClr val="bg1"/>
                </a:solidFill>
              </a:rPr>
              <a:t>18</a:t>
            </a:r>
          </a:p>
          <a:p>
            <a:r>
              <a:rPr lang="en-US" dirty="0" smtClean="0"/>
              <a:t>What is this story?................................Slide </a:t>
            </a:r>
            <a:r>
              <a:rPr lang="en-US" dirty="0" smtClean="0">
                <a:solidFill>
                  <a:schemeClr val="bg1"/>
                </a:solidFill>
              </a:rPr>
              <a:t>19</a:t>
            </a:r>
          </a:p>
          <a:p>
            <a:r>
              <a:rPr lang="en-US" dirty="0" smtClean="0"/>
              <a:t>More practice…………………………………….Slide </a:t>
            </a:r>
            <a:r>
              <a:rPr lang="en-US" dirty="0" smtClean="0">
                <a:solidFill>
                  <a:schemeClr val="bg1"/>
                </a:solidFill>
              </a:rPr>
              <a:t>20</a:t>
            </a:r>
          </a:p>
          <a:p>
            <a:r>
              <a:rPr lang="en-US" dirty="0" smtClean="0"/>
              <a:t>Index………………………………………………….Slide </a:t>
            </a:r>
            <a:r>
              <a:rPr lang="en-US" dirty="0" smtClean="0">
                <a:solidFill>
                  <a:schemeClr val="bg1"/>
                </a:solidFill>
              </a:rPr>
              <a:t>21</a:t>
            </a: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6781800" y="1524000"/>
            <a:ext cx="381000" cy="4572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Custom 4">
            <a:hlinkClick r:id="rId3" action="ppaction://hlinksldjump" highlightClick="1"/>
          </p:cNvPr>
          <p:cNvSpPr/>
          <p:nvPr/>
        </p:nvSpPr>
        <p:spPr>
          <a:xfrm>
            <a:off x="7772400" y="1600200"/>
            <a:ext cx="381000" cy="4572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Custom 5">
            <a:hlinkClick r:id="rId4" action="ppaction://hlinksldjump" highlightClick="1"/>
          </p:cNvPr>
          <p:cNvSpPr/>
          <p:nvPr/>
        </p:nvSpPr>
        <p:spPr>
          <a:xfrm>
            <a:off x="6858000" y="2057400"/>
            <a:ext cx="381000" cy="4572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rId5" action="ppaction://hlinksldjump" highlightClick="1"/>
          </p:cNvPr>
          <p:cNvSpPr/>
          <p:nvPr/>
        </p:nvSpPr>
        <p:spPr>
          <a:xfrm>
            <a:off x="7772400" y="1981200"/>
            <a:ext cx="381000" cy="4572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Custom 7">
            <a:hlinkClick r:id="rId6" action="ppaction://hlinksldjump" highlightClick="1"/>
          </p:cNvPr>
          <p:cNvSpPr/>
          <p:nvPr/>
        </p:nvSpPr>
        <p:spPr>
          <a:xfrm>
            <a:off x="6477000" y="2438400"/>
            <a:ext cx="381000" cy="4572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Custom 8">
            <a:hlinkClick r:id="rId7" action="ppaction://hlinksldjump" highlightClick="1"/>
          </p:cNvPr>
          <p:cNvSpPr/>
          <p:nvPr/>
        </p:nvSpPr>
        <p:spPr>
          <a:xfrm>
            <a:off x="6781800" y="2438400"/>
            <a:ext cx="381000" cy="4572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Custom 9">
            <a:hlinkClick r:id="rId8" action="ppaction://hlinksldjump" highlightClick="1"/>
          </p:cNvPr>
          <p:cNvSpPr/>
          <p:nvPr/>
        </p:nvSpPr>
        <p:spPr>
          <a:xfrm>
            <a:off x="7696200" y="2514600"/>
            <a:ext cx="381000" cy="4572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Custom 10">
            <a:hlinkClick r:id="rId9" action="ppaction://hlinksldjump" highlightClick="1"/>
          </p:cNvPr>
          <p:cNvSpPr/>
          <p:nvPr/>
        </p:nvSpPr>
        <p:spPr>
          <a:xfrm>
            <a:off x="6858000" y="2971800"/>
            <a:ext cx="381000" cy="4572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Custom 11">
            <a:hlinkClick r:id="rId10" action="ppaction://hlinksldjump" highlightClick="1"/>
          </p:cNvPr>
          <p:cNvSpPr/>
          <p:nvPr/>
        </p:nvSpPr>
        <p:spPr>
          <a:xfrm>
            <a:off x="7620000" y="3048000"/>
            <a:ext cx="381000" cy="304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Custom 12">
            <a:hlinkClick r:id="rId11" action="ppaction://hlinksldjump" highlightClick="1"/>
          </p:cNvPr>
          <p:cNvSpPr/>
          <p:nvPr/>
        </p:nvSpPr>
        <p:spPr>
          <a:xfrm>
            <a:off x="7620000" y="3505200"/>
            <a:ext cx="381000" cy="228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Custom 13">
            <a:hlinkClick r:id="rId12" action="ppaction://hlinksldjump" highlightClick="1"/>
          </p:cNvPr>
          <p:cNvSpPr/>
          <p:nvPr/>
        </p:nvSpPr>
        <p:spPr>
          <a:xfrm>
            <a:off x="7696200" y="3886200"/>
            <a:ext cx="304800" cy="381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Custom 14">
            <a:hlinkClick r:id="rId13" action="ppaction://hlinksldjump" highlightClick="1"/>
          </p:cNvPr>
          <p:cNvSpPr/>
          <p:nvPr/>
        </p:nvSpPr>
        <p:spPr>
          <a:xfrm>
            <a:off x="7696200" y="4343400"/>
            <a:ext cx="304800" cy="381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Custom 15">
            <a:hlinkClick r:id="rId14" action="ppaction://hlinksldjump" highlightClick="1"/>
          </p:cNvPr>
          <p:cNvSpPr/>
          <p:nvPr/>
        </p:nvSpPr>
        <p:spPr>
          <a:xfrm>
            <a:off x="7772400" y="4800600"/>
            <a:ext cx="304800" cy="381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Custom 16">
            <a:hlinkClick r:id="rId15" action="ppaction://hlinksldjump" highlightClick="1"/>
          </p:cNvPr>
          <p:cNvSpPr/>
          <p:nvPr/>
        </p:nvSpPr>
        <p:spPr>
          <a:xfrm>
            <a:off x="7696200" y="5257800"/>
            <a:ext cx="304800" cy="381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¡</a:t>
            </a:r>
            <a:r>
              <a:rPr lang="en-US" dirty="0" err="1" smtClean="0">
                <a:solidFill>
                  <a:srgbClr val="FFFF00"/>
                </a:solidFill>
              </a:rPr>
              <a:t>Más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Practica</a:t>
            </a:r>
            <a:r>
              <a:rPr lang="en-US" dirty="0" smtClean="0">
                <a:solidFill>
                  <a:srgbClr val="FFFF00"/>
                </a:solidFill>
              </a:rPr>
              <a:t>!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on the following link to continue practicing with the Preterit and Imperfect tenses in Spanish!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http://www.spanishspanish.com/verb/practice_pret_imperf_web.html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Index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imperfecto</a:t>
            </a:r>
            <a:r>
              <a:rPr lang="en-US" dirty="0" smtClean="0"/>
              <a:t>………………………………………Slide </a:t>
            </a:r>
            <a:r>
              <a:rPr lang="en-US" dirty="0" smtClean="0">
                <a:solidFill>
                  <a:schemeClr val="bg1"/>
                </a:solidFill>
              </a:rPr>
              <a:t>5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preterito</a:t>
            </a:r>
            <a:r>
              <a:rPr lang="en-US" dirty="0" smtClean="0"/>
              <a:t>….……………………………………..Slide </a:t>
            </a:r>
            <a:r>
              <a:rPr lang="en-US" dirty="0" smtClean="0">
                <a:solidFill>
                  <a:schemeClr val="bg1"/>
                </a:solidFill>
              </a:rPr>
              <a:t>3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irregulares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imperfecto</a:t>
            </a:r>
            <a:r>
              <a:rPr lang="en-US" dirty="0" smtClean="0"/>
              <a:t>……………………………………………Slide </a:t>
            </a:r>
            <a:r>
              <a:rPr lang="en-US" dirty="0" smtClean="0">
                <a:solidFill>
                  <a:schemeClr val="bg1"/>
                </a:solidFill>
              </a:rPr>
              <a:t>6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preterito</a:t>
            </a:r>
            <a:r>
              <a:rPr lang="en-US" dirty="0" smtClean="0"/>
              <a:t>………………………………………………Slide </a:t>
            </a:r>
            <a:r>
              <a:rPr lang="en-US" dirty="0" smtClean="0">
                <a:solidFill>
                  <a:schemeClr val="bg1"/>
                </a:solidFill>
              </a:rPr>
              <a:t>4</a:t>
            </a:r>
          </a:p>
          <a:p>
            <a:r>
              <a:rPr lang="en-US" sz="2800" dirty="0" smtClean="0"/>
              <a:t>More practice……………………………………………..Slide </a:t>
            </a:r>
            <a:r>
              <a:rPr lang="en-US" sz="2800" dirty="0" smtClean="0">
                <a:solidFill>
                  <a:schemeClr val="bg1"/>
                </a:solidFill>
              </a:rPr>
              <a:t>20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El </a:t>
            </a:r>
            <a:r>
              <a:rPr lang="en-US" dirty="0" err="1" smtClean="0">
                <a:solidFill>
                  <a:srgbClr val="FFFF00"/>
                </a:solidFill>
              </a:rPr>
              <a:t>Preterito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Uses/meanings: “-</a:t>
            </a:r>
            <a:r>
              <a:rPr lang="en-US" dirty="0" err="1" smtClean="0"/>
              <a:t>ed</a:t>
            </a:r>
            <a:r>
              <a:rPr lang="en-US" dirty="0" smtClean="0"/>
              <a:t>”; did something</a:t>
            </a:r>
          </a:p>
          <a:p>
            <a:pPr lvl="1"/>
            <a:r>
              <a:rPr lang="en-US" dirty="0" smtClean="0"/>
              <a:t>Completed passed actions</a:t>
            </a:r>
          </a:p>
          <a:p>
            <a:r>
              <a:rPr lang="en-US" dirty="0" smtClean="0"/>
              <a:t>-AR endings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-ER and –IR endings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362200" y="3322320"/>
          <a:ext cx="50292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</a:tblGrid>
              <a:tr h="355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Yo</a:t>
                      </a:r>
                      <a:r>
                        <a:rPr lang="en-US" dirty="0" smtClean="0"/>
                        <a:t>        </a:t>
                      </a:r>
                      <a:r>
                        <a:rPr lang="en-US" dirty="0" smtClean="0"/>
                        <a:t>-</a:t>
                      </a:r>
                      <a:r>
                        <a:rPr lang="en-US" sz="1800" dirty="0" smtClean="0"/>
                        <a:t>é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r>
                        <a:rPr lang="en-US" dirty="0" smtClean="0"/>
                        <a:t>        -</a:t>
                      </a:r>
                      <a:r>
                        <a:rPr lang="en-US" dirty="0" err="1" smtClean="0"/>
                        <a:t>amos</a:t>
                      </a:r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</a:t>
                      </a:r>
                      <a:r>
                        <a:rPr lang="en-US" dirty="0" smtClean="0"/>
                        <a:t>        -</a:t>
                      </a:r>
                      <a:r>
                        <a:rPr lang="en-US" dirty="0" err="1" smtClean="0"/>
                        <a:t>aste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El         -</a:t>
                      </a:r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ó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r>
                        <a:rPr lang="en-US" baseline="0" dirty="0" smtClean="0"/>
                        <a:t>                -</a:t>
                      </a:r>
                      <a:r>
                        <a:rPr lang="en-US" baseline="0" dirty="0" err="1" smtClean="0"/>
                        <a:t>aron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362200" y="5105400"/>
          <a:ext cx="50292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</a:tblGrid>
              <a:tr h="355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Yo</a:t>
                      </a:r>
                      <a:r>
                        <a:rPr lang="en-US" dirty="0" smtClean="0"/>
                        <a:t>        -</a:t>
                      </a:r>
                      <a:r>
                        <a:rPr lang="en-US" sz="1800" dirty="0" smtClean="0"/>
                        <a:t>í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r>
                        <a:rPr lang="en-US" dirty="0" smtClean="0"/>
                        <a:t>        -</a:t>
                      </a:r>
                      <a:r>
                        <a:rPr lang="en-US" dirty="0" err="1" smtClean="0"/>
                        <a:t>imos</a:t>
                      </a:r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</a:t>
                      </a:r>
                      <a:r>
                        <a:rPr lang="en-US" dirty="0" smtClean="0"/>
                        <a:t>        -</a:t>
                      </a:r>
                      <a:r>
                        <a:rPr lang="en-US" dirty="0" err="1" smtClean="0"/>
                        <a:t>iste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El         -</a:t>
                      </a:r>
                      <a:r>
                        <a:rPr lang="en-US" dirty="0" err="1" smtClean="0"/>
                        <a:t>i</a:t>
                      </a:r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ó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r>
                        <a:rPr lang="en-US" baseline="0" dirty="0" smtClean="0"/>
                        <a:t>                -</a:t>
                      </a:r>
                      <a:r>
                        <a:rPr lang="en-US" baseline="0" dirty="0" err="1" smtClean="0"/>
                        <a:t>ieron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9" name="ir endings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267200" y="4648200"/>
            <a:ext cx="304800" cy="304800"/>
          </a:xfrm>
          <a:prstGeom prst="rect">
            <a:avLst/>
          </a:prstGeom>
        </p:spPr>
      </p:pic>
      <p:pic>
        <p:nvPicPr>
          <p:cNvPr id="20" name="ar endings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3048000" y="2895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13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713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El </a:t>
            </a:r>
            <a:r>
              <a:rPr lang="en-US" dirty="0" err="1" smtClean="0">
                <a:solidFill>
                  <a:srgbClr val="FFFF00"/>
                </a:solidFill>
              </a:rPr>
              <a:t>Preterito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Los </a:t>
            </a:r>
            <a:r>
              <a:rPr lang="en-US" dirty="0" err="1" smtClean="0">
                <a:solidFill>
                  <a:schemeClr val="bg1"/>
                </a:solidFill>
              </a:rPr>
              <a:t>irregulares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en-US" sz="2400" dirty="0" smtClean="0"/>
              <a:t>Dar (</a:t>
            </a:r>
            <a:r>
              <a:rPr lang="en-US" sz="2400" dirty="0" err="1" smtClean="0"/>
              <a:t>di</a:t>
            </a:r>
            <a:r>
              <a:rPr lang="en-US" sz="2400" dirty="0" smtClean="0"/>
              <a:t>, </a:t>
            </a:r>
            <a:r>
              <a:rPr lang="en-US" sz="2400" dirty="0" err="1" smtClean="0"/>
              <a:t>diste</a:t>
            </a:r>
            <a:r>
              <a:rPr lang="en-US" sz="2400" dirty="0" smtClean="0"/>
              <a:t>, </a:t>
            </a:r>
            <a:r>
              <a:rPr lang="en-US" sz="2400" dirty="0" err="1" smtClean="0"/>
              <a:t>dio</a:t>
            </a:r>
            <a:r>
              <a:rPr lang="en-US" sz="2400" dirty="0" smtClean="0"/>
              <a:t>, </a:t>
            </a:r>
            <a:r>
              <a:rPr lang="en-US" sz="2400" dirty="0" err="1" smtClean="0"/>
              <a:t>dimos</a:t>
            </a:r>
            <a:r>
              <a:rPr lang="en-US" sz="2400" dirty="0" smtClean="0"/>
              <a:t>, </a:t>
            </a:r>
            <a:r>
              <a:rPr lang="en-US" sz="2400" dirty="0" err="1" smtClean="0"/>
              <a:t>dieron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Ser/</a:t>
            </a:r>
            <a:r>
              <a:rPr lang="en-US" sz="2400" dirty="0" err="1" smtClean="0"/>
              <a:t>Ir</a:t>
            </a:r>
            <a:r>
              <a:rPr lang="en-US" sz="2400" dirty="0" smtClean="0"/>
              <a:t> (</a:t>
            </a:r>
            <a:r>
              <a:rPr lang="en-US" sz="2400" dirty="0" err="1" smtClean="0"/>
              <a:t>fui</a:t>
            </a:r>
            <a:r>
              <a:rPr lang="en-US" sz="2400" dirty="0" smtClean="0"/>
              <a:t>, </a:t>
            </a:r>
            <a:r>
              <a:rPr lang="en-US" sz="2400" dirty="0" err="1" smtClean="0"/>
              <a:t>fuiste</a:t>
            </a:r>
            <a:r>
              <a:rPr lang="en-US" sz="2400" dirty="0" smtClean="0"/>
              <a:t>, </a:t>
            </a:r>
            <a:r>
              <a:rPr lang="en-US" sz="2400" dirty="0" err="1" smtClean="0"/>
              <a:t>fue</a:t>
            </a:r>
            <a:r>
              <a:rPr lang="en-US" sz="2400" dirty="0" smtClean="0"/>
              <a:t>, </a:t>
            </a:r>
            <a:r>
              <a:rPr lang="en-US" sz="2400" dirty="0" err="1" smtClean="0"/>
              <a:t>fuimos</a:t>
            </a:r>
            <a:r>
              <a:rPr lang="en-US" sz="2400" dirty="0" smtClean="0"/>
              <a:t>, </a:t>
            </a:r>
            <a:r>
              <a:rPr lang="en-US" sz="2400" dirty="0" err="1" smtClean="0"/>
              <a:t>fueron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err="1" smtClean="0"/>
              <a:t>Ver</a:t>
            </a:r>
            <a:r>
              <a:rPr lang="en-US" sz="2400" dirty="0" smtClean="0"/>
              <a:t> (vi, </a:t>
            </a:r>
            <a:r>
              <a:rPr lang="en-US" sz="2400" dirty="0" err="1" smtClean="0"/>
              <a:t>viste</a:t>
            </a:r>
            <a:r>
              <a:rPr lang="en-US" sz="2400" dirty="0" smtClean="0"/>
              <a:t>, </a:t>
            </a:r>
            <a:r>
              <a:rPr lang="en-US" sz="2400" dirty="0" err="1" smtClean="0"/>
              <a:t>vio</a:t>
            </a:r>
            <a:r>
              <a:rPr lang="en-US" sz="2400" dirty="0" smtClean="0"/>
              <a:t>, </a:t>
            </a:r>
            <a:r>
              <a:rPr lang="en-US" sz="2400" dirty="0" err="1" smtClean="0"/>
              <a:t>vimos</a:t>
            </a:r>
            <a:r>
              <a:rPr lang="en-US" sz="2400" dirty="0" smtClean="0"/>
              <a:t>, </a:t>
            </a:r>
            <a:r>
              <a:rPr lang="en-US" sz="2400" dirty="0" err="1" smtClean="0"/>
              <a:t>vieron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“J” group (</a:t>
            </a:r>
            <a:r>
              <a:rPr lang="en-US" sz="2400" dirty="0" err="1" smtClean="0"/>
              <a:t>ej</a:t>
            </a:r>
            <a:r>
              <a:rPr lang="en-US" sz="2400" dirty="0" smtClean="0"/>
              <a:t>. </a:t>
            </a:r>
            <a:r>
              <a:rPr lang="en-US" sz="2400" dirty="0" err="1" smtClean="0"/>
              <a:t>Decir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dije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dijiste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dijo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dijimos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dijeron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“Y” group (</a:t>
            </a:r>
            <a:r>
              <a:rPr lang="en-US" sz="2400" dirty="0" err="1" smtClean="0">
                <a:sym typeface="Wingdings" pitchFamily="2" charset="2"/>
              </a:rPr>
              <a:t>ej</a:t>
            </a:r>
            <a:r>
              <a:rPr lang="en-US" sz="2400" dirty="0" smtClean="0">
                <a:sym typeface="Wingdings" pitchFamily="2" charset="2"/>
              </a:rPr>
              <a:t>. Leer  lei, </a:t>
            </a:r>
            <a:r>
              <a:rPr lang="en-US" sz="2400" dirty="0" err="1" smtClean="0">
                <a:sym typeface="Wingdings" pitchFamily="2" charset="2"/>
              </a:rPr>
              <a:t>leiste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le</a:t>
            </a:r>
            <a:r>
              <a:rPr lang="en-US" sz="2400" b="1" u="sng" dirty="0" err="1" smtClean="0">
                <a:sym typeface="Wingdings" pitchFamily="2" charset="2"/>
              </a:rPr>
              <a:t>y</a:t>
            </a:r>
            <a:r>
              <a:rPr lang="en-US" sz="2400" dirty="0" err="1" smtClean="0">
                <a:sym typeface="Wingdings" pitchFamily="2" charset="2"/>
              </a:rPr>
              <a:t>o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leimos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le</a:t>
            </a:r>
            <a:r>
              <a:rPr lang="en-US" sz="2400" b="1" u="sng" dirty="0" err="1" smtClean="0">
                <a:sym typeface="Wingdings" pitchFamily="2" charset="2"/>
              </a:rPr>
              <a:t>y</a:t>
            </a:r>
            <a:r>
              <a:rPr lang="en-US" sz="2400" dirty="0" err="1" smtClean="0">
                <a:sym typeface="Wingdings" pitchFamily="2" charset="2"/>
              </a:rPr>
              <a:t>eron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-Car, -Gar, -</a:t>
            </a:r>
            <a:r>
              <a:rPr lang="en-US" sz="2400" dirty="0" err="1" smtClean="0">
                <a:sym typeface="Wingdings" pitchFamily="2" charset="2"/>
              </a:rPr>
              <a:t>Zar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verbos</a:t>
            </a:r>
            <a:r>
              <a:rPr lang="en-US" sz="2400" dirty="0" smtClean="0">
                <a:sym typeface="Wingdings" pitchFamily="2" charset="2"/>
              </a:rPr>
              <a:t>  -</a:t>
            </a:r>
            <a:r>
              <a:rPr lang="en-US" sz="2400" dirty="0" err="1" smtClean="0">
                <a:sym typeface="Wingdings" pitchFamily="2" charset="2"/>
              </a:rPr>
              <a:t>Que</a:t>
            </a:r>
            <a:r>
              <a:rPr lang="en-US" sz="2400" dirty="0" smtClean="0">
                <a:sym typeface="Wingdings" pitchFamily="2" charset="2"/>
              </a:rPr>
              <a:t>, -</a:t>
            </a:r>
            <a:r>
              <a:rPr lang="en-US" sz="2400" dirty="0" err="1" smtClean="0">
                <a:sym typeface="Wingdings" pitchFamily="2" charset="2"/>
              </a:rPr>
              <a:t>Gue</a:t>
            </a:r>
            <a:r>
              <a:rPr lang="en-US" sz="2400" dirty="0" smtClean="0">
                <a:sym typeface="Wingdings" pitchFamily="2" charset="2"/>
              </a:rPr>
              <a:t>, -</a:t>
            </a:r>
            <a:r>
              <a:rPr lang="en-US" sz="2400" dirty="0" err="1" smtClean="0">
                <a:sym typeface="Wingdings" pitchFamily="2" charset="2"/>
              </a:rPr>
              <a:t>Ce</a:t>
            </a:r>
            <a:r>
              <a:rPr lang="en-US" sz="2400" dirty="0" smtClean="0">
                <a:sym typeface="Wingdings" pitchFamily="2" charset="2"/>
              </a:rPr>
              <a:t> (in “</a:t>
            </a:r>
            <a:r>
              <a:rPr lang="en-US" sz="2400" dirty="0" err="1" smtClean="0">
                <a:sym typeface="Wingdings" pitchFamily="2" charset="2"/>
              </a:rPr>
              <a:t>yo</a:t>
            </a:r>
            <a:r>
              <a:rPr lang="en-US" sz="2400" dirty="0" smtClean="0">
                <a:sym typeface="Wingdings" pitchFamily="2" charset="2"/>
              </a:rPr>
              <a:t>” form)</a:t>
            </a:r>
          </a:p>
          <a:p>
            <a:r>
              <a:rPr lang="en-US" dirty="0" smtClean="0">
                <a:sym typeface="Wingdings" pitchFamily="2" charset="2"/>
              </a:rPr>
              <a:t>Hic-, Vin-, Sup-, Cup-, </a:t>
            </a:r>
            <a:r>
              <a:rPr lang="en-US" dirty="0" err="1" smtClean="0">
                <a:sym typeface="Wingdings" pitchFamily="2" charset="2"/>
              </a:rPr>
              <a:t>Anduv</a:t>
            </a:r>
            <a:r>
              <a:rPr lang="en-US" dirty="0" smtClean="0">
                <a:sym typeface="Wingdings" pitchFamily="2" charset="2"/>
              </a:rPr>
              <a:t>-, </a:t>
            </a:r>
            <a:r>
              <a:rPr lang="en-US" dirty="0" err="1" smtClean="0">
                <a:sym typeface="Wingdings" pitchFamily="2" charset="2"/>
              </a:rPr>
              <a:t>Estuv</a:t>
            </a:r>
            <a:r>
              <a:rPr lang="en-US" dirty="0" smtClean="0">
                <a:sym typeface="Wingdings" pitchFamily="2" charset="2"/>
              </a:rPr>
              <a:t>-, </a:t>
            </a:r>
            <a:r>
              <a:rPr lang="en-US" dirty="0" err="1" smtClean="0">
                <a:sym typeface="Wingdings" pitchFamily="2" charset="2"/>
              </a:rPr>
              <a:t>Tuv</a:t>
            </a:r>
            <a:r>
              <a:rPr lang="en-US" dirty="0" smtClean="0">
                <a:sym typeface="Wingdings" pitchFamily="2" charset="2"/>
              </a:rPr>
              <a:t>-, </a:t>
            </a:r>
            <a:r>
              <a:rPr lang="en-US" dirty="0" err="1" smtClean="0">
                <a:sym typeface="Wingdings" pitchFamily="2" charset="2"/>
              </a:rPr>
              <a:t>Pud</a:t>
            </a:r>
            <a:r>
              <a:rPr lang="en-US" dirty="0" smtClean="0">
                <a:sym typeface="Wingdings" pitchFamily="2" charset="2"/>
              </a:rPr>
              <a:t>-, Pus-, </a:t>
            </a:r>
            <a:r>
              <a:rPr lang="en-US" dirty="0" err="1" smtClean="0">
                <a:sym typeface="Wingdings" pitchFamily="2" charset="2"/>
              </a:rPr>
              <a:t>Quis</a:t>
            </a:r>
            <a:r>
              <a:rPr lang="en-US" dirty="0" smtClean="0">
                <a:sym typeface="Wingdings" pitchFamily="2" charset="2"/>
              </a:rPr>
              <a:t>-, Hub-</a:t>
            </a:r>
          </a:p>
          <a:p>
            <a:r>
              <a:rPr lang="en-US" sz="2600" dirty="0" err="1" smtClean="0">
                <a:sym typeface="Wingdings" pitchFamily="2" charset="2"/>
              </a:rPr>
              <a:t>Verbos</a:t>
            </a:r>
            <a:r>
              <a:rPr lang="en-US" sz="2600" dirty="0" smtClean="0">
                <a:sym typeface="Wingdings" pitchFamily="2" charset="2"/>
              </a:rPr>
              <a:t> </a:t>
            </a:r>
            <a:r>
              <a:rPr lang="en-US" sz="2600" dirty="0" err="1" smtClean="0">
                <a:sym typeface="Wingdings" pitchFamily="2" charset="2"/>
              </a:rPr>
              <a:t>Zapatos</a:t>
            </a:r>
            <a:r>
              <a:rPr lang="en-US" sz="2600" dirty="0" smtClean="0">
                <a:sym typeface="Wingdings" pitchFamily="2" charset="2"/>
              </a:rPr>
              <a:t> (</a:t>
            </a:r>
            <a:r>
              <a:rPr lang="en-US" sz="2600" dirty="0" err="1" smtClean="0">
                <a:sym typeface="Wingdings" pitchFamily="2" charset="2"/>
              </a:rPr>
              <a:t>ej</a:t>
            </a:r>
            <a:r>
              <a:rPr lang="en-US" sz="2600" dirty="0" smtClean="0">
                <a:sym typeface="Wingdings" pitchFamily="2" charset="2"/>
              </a:rPr>
              <a:t>. </a:t>
            </a:r>
            <a:r>
              <a:rPr lang="en-US" sz="2600" dirty="0" err="1" smtClean="0">
                <a:sym typeface="Wingdings" pitchFamily="2" charset="2"/>
              </a:rPr>
              <a:t>Dormir</a:t>
            </a:r>
            <a:r>
              <a:rPr lang="en-US" sz="2600" dirty="0" smtClean="0">
                <a:sym typeface="Wingdings" pitchFamily="2" charset="2"/>
              </a:rPr>
              <a:t>  </a:t>
            </a:r>
            <a:r>
              <a:rPr lang="en-US" sz="2600" dirty="0" err="1" smtClean="0">
                <a:sym typeface="Wingdings" pitchFamily="2" charset="2"/>
              </a:rPr>
              <a:t>dormi</a:t>
            </a:r>
            <a:r>
              <a:rPr lang="en-US" sz="2600" dirty="0" smtClean="0">
                <a:sym typeface="Wingdings" pitchFamily="2" charset="2"/>
              </a:rPr>
              <a:t>, </a:t>
            </a:r>
            <a:r>
              <a:rPr lang="en-US" sz="2600" dirty="0" err="1" smtClean="0">
                <a:sym typeface="Wingdings" pitchFamily="2" charset="2"/>
              </a:rPr>
              <a:t>dormiste</a:t>
            </a:r>
            <a:r>
              <a:rPr lang="en-US" sz="2600" dirty="0" smtClean="0">
                <a:sym typeface="Wingdings" pitchFamily="2" charset="2"/>
              </a:rPr>
              <a:t>, </a:t>
            </a:r>
            <a:r>
              <a:rPr lang="en-US" sz="2600" dirty="0" err="1" smtClean="0">
                <a:sym typeface="Wingdings" pitchFamily="2" charset="2"/>
              </a:rPr>
              <a:t>d</a:t>
            </a:r>
            <a:r>
              <a:rPr lang="en-US" sz="2600" b="1" u="sng" dirty="0" err="1" smtClean="0">
                <a:sym typeface="Wingdings" pitchFamily="2" charset="2"/>
              </a:rPr>
              <a:t>u</a:t>
            </a:r>
            <a:r>
              <a:rPr lang="en-US" sz="2600" dirty="0" err="1" smtClean="0">
                <a:sym typeface="Wingdings" pitchFamily="2" charset="2"/>
              </a:rPr>
              <a:t>rmio</a:t>
            </a:r>
            <a:r>
              <a:rPr lang="en-US" sz="2600" dirty="0" smtClean="0">
                <a:sym typeface="Wingdings" pitchFamily="2" charset="2"/>
              </a:rPr>
              <a:t>, </a:t>
            </a:r>
            <a:r>
              <a:rPr lang="en-US" sz="2600" dirty="0" err="1" smtClean="0">
                <a:sym typeface="Wingdings" pitchFamily="2" charset="2"/>
              </a:rPr>
              <a:t>dormimos</a:t>
            </a:r>
            <a:r>
              <a:rPr lang="en-US" sz="2600" dirty="0" smtClean="0">
                <a:sym typeface="Wingdings" pitchFamily="2" charset="2"/>
              </a:rPr>
              <a:t>, </a:t>
            </a:r>
            <a:r>
              <a:rPr lang="en-US" sz="2600" dirty="0" err="1" smtClean="0">
                <a:sym typeface="Wingdings" pitchFamily="2" charset="2"/>
              </a:rPr>
              <a:t>d</a:t>
            </a:r>
            <a:r>
              <a:rPr lang="en-US" sz="2600" b="1" u="sng" dirty="0" err="1" smtClean="0">
                <a:sym typeface="Wingdings" pitchFamily="2" charset="2"/>
              </a:rPr>
              <a:t>u</a:t>
            </a:r>
            <a:r>
              <a:rPr lang="en-US" sz="2600" dirty="0" err="1" smtClean="0">
                <a:sym typeface="Wingdings" pitchFamily="2" charset="2"/>
              </a:rPr>
              <a:t>rmieron</a:t>
            </a:r>
            <a:r>
              <a:rPr lang="en-US" sz="2600" dirty="0" smtClean="0">
                <a:sym typeface="Wingdings" pitchFamily="2" charset="2"/>
              </a:rPr>
              <a:t>)</a:t>
            </a:r>
            <a:endParaRPr lang="en-US" sz="2600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El </a:t>
            </a:r>
            <a:r>
              <a:rPr lang="en-US" dirty="0" err="1" smtClean="0">
                <a:solidFill>
                  <a:srgbClr val="FFFF00"/>
                </a:solidFill>
              </a:rPr>
              <a:t>Imperfecto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Uses/meanings: “-</a:t>
            </a:r>
            <a:r>
              <a:rPr lang="en-US" dirty="0" err="1" smtClean="0"/>
              <a:t>ing</a:t>
            </a:r>
            <a:r>
              <a:rPr lang="en-US" dirty="0" smtClean="0"/>
              <a:t>”; was doing something</a:t>
            </a:r>
          </a:p>
          <a:p>
            <a:pPr lvl="1"/>
            <a:r>
              <a:rPr lang="en-US" dirty="0" smtClean="0"/>
              <a:t>Habitual passed actions</a:t>
            </a:r>
          </a:p>
          <a:p>
            <a:r>
              <a:rPr lang="en-US" dirty="0" smtClean="0"/>
              <a:t>-AR endings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-ER and –IR endings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33528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r>
                        <a:rPr lang="en-US" dirty="0" smtClean="0"/>
                        <a:t>        -</a:t>
                      </a:r>
                      <a:r>
                        <a:rPr lang="en-US" dirty="0" err="1" smtClean="0"/>
                        <a:t>aba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Nosotros</a:t>
                      </a:r>
                      <a:r>
                        <a:rPr lang="en-US" dirty="0" smtClean="0"/>
                        <a:t>        -</a:t>
                      </a:r>
                      <a:r>
                        <a:rPr lang="en-US" sz="1800" dirty="0" err="1" smtClean="0"/>
                        <a:t>á</a:t>
                      </a:r>
                      <a:r>
                        <a:rPr lang="en-US" dirty="0" err="1" smtClean="0"/>
                        <a:t>bamos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</a:t>
                      </a:r>
                      <a:r>
                        <a:rPr lang="en-US" dirty="0" smtClean="0"/>
                        <a:t>        -</a:t>
                      </a:r>
                      <a:r>
                        <a:rPr lang="en-US" dirty="0" err="1" smtClean="0"/>
                        <a:t>abas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         -</a:t>
                      </a:r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aba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r>
                        <a:rPr lang="en-US" baseline="0" dirty="0" smtClean="0"/>
                        <a:t>                -</a:t>
                      </a:r>
                      <a:r>
                        <a:rPr lang="en-US" baseline="0" dirty="0" err="1" smtClean="0"/>
                        <a:t>aban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05000" y="50292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Yo</a:t>
                      </a:r>
                      <a:r>
                        <a:rPr lang="en-US" dirty="0" smtClean="0"/>
                        <a:t>        -</a:t>
                      </a:r>
                      <a:r>
                        <a:rPr lang="en-US" sz="1800" dirty="0" err="1" smtClean="0"/>
                        <a:t>í</a:t>
                      </a:r>
                      <a:r>
                        <a:rPr lang="en-US" dirty="0" err="1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Nosotros</a:t>
                      </a:r>
                      <a:r>
                        <a:rPr lang="en-US" dirty="0" smtClean="0"/>
                        <a:t>        -</a:t>
                      </a:r>
                      <a:r>
                        <a:rPr lang="en-US" sz="1800" dirty="0" err="1" smtClean="0"/>
                        <a:t>í</a:t>
                      </a:r>
                      <a:r>
                        <a:rPr lang="en-US" dirty="0" err="1" smtClean="0"/>
                        <a:t>amos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Tu</a:t>
                      </a:r>
                      <a:r>
                        <a:rPr lang="en-US" dirty="0" smtClean="0"/>
                        <a:t>        -</a:t>
                      </a:r>
                      <a:r>
                        <a:rPr lang="en-US" sz="1800" dirty="0" err="1" smtClean="0"/>
                        <a:t>í</a:t>
                      </a:r>
                      <a:r>
                        <a:rPr lang="en-US" dirty="0" err="1" smtClean="0"/>
                        <a:t>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El         -</a:t>
                      </a:r>
                      <a:r>
                        <a:rPr lang="en-US" sz="1800" dirty="0" smtClean="0"/>
                        <a:t>í</a:t>
                      </a:r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Ellos</a:t>
                      </a:r>
                      <a:r>
                        <a:rPr lang="en-US" baseline="0" dirty="0" smtClean="0"/>
                        <a:t>                -</a:t>
                      </a:r>
                      <a:r>
                        <a:rPr lang="en-US" sz="1800" dirty="0" err="1" smtClean="0"/>
                        <a:t>í</a:t>
                      </a:r>
                      <a:r>
                        <a:rPr lang="en-US" baseline="0" dirty="0" err="1" smtClean="0"/>
                        <a:t>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ab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971800" y="2895600"/>
            <a:ext cx="304800" cy="304800"/>
          </a:xfrm>
          <a:prstGeom prst="rect">
            <a:avLst/>
          </a:prstGeom>
        </p:spPr>
      </p:pic>
      <p:pic>
        <p:nvPicPr>
          <p:cNvPr id="11" name="ia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4343400" y="4648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3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922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El </a:t>
            </a:r>
            <a:r>
              <a:rPr lang="en-US" dirty="0" err="1" smtClean="0">
                <a:solidFill>
                  <a:srgbClr val="FFFF00"/>
                </a:solidFill>
              </a:rPr>
              <a:t>Imperfecto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Los </a:t>
            </a:r>
            <a:r>
              <a:rPr lang="en-US" dirty="0" err="1" smtClean="0">
                <a:solidFill>
                  <a:schemeClr val="bg1"/>
                </a:solidFill>
              </a:rPr>
              <a:t>irregulares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dirty="0" smtClean="0"/>
              <a:t>Ser (to be)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Ver</a:t>
            </a:r>
            <a:r>
              <a:rPr lang="en-US" dirty="0" smtClean="0"/>
              <a:t> (to see)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Ir</a:t>
            </a:r>
            <a:r>
              <a:rPr lang="en-US" dirty="0" smtClean="0"/>
              <a:t> (to go)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19400" y="2209800"/>
          <a:ext cx="48006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/>
                <a:gridCol w="2400300"/>
              </a:tblGrid>
              <a:tr h="3962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r>
                        <a:rPr lang="en-US" dirty="0" smtClean="0"/>
                        <a:t>                 era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r>
                        <a:rPr lang="en-US" dirty="0" smtClean="0"/>
                        <a:t>           </a:t>
                      </a:r>
                      <a:r>
                        <a:rPr lang="en-US" sz="1800" dirty="0" err="1" smtClean="0"/>
                        <a:t>é</a:t>
                      </a:r>
                      <a:r>
                        <a:rPr lang="en-US" dirty="0" err="1" smtClean="0"/>
                        <a:t>ramos</a:t>
                      </a:r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</a:t>
                      </a:r>
                      <a:r>
                        <a:rPr lang="en-US" dirty="0" smtClean="0"/>
                        <a:t>                 eras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dirty="0" smtClean="0"/>
                        <a:t>El                  era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                   </a:t>
                      </a:r>
                      <a:r>
                        <a:rPr lang="en-US" dirty="0" err="1" smtClean="0"/>
                        <a:t>eran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971800" y="3733800"/>
          <a:ext cx="50292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</a:tblGrid>
              <a:tr h="3962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r>
                        <a:rPr lang="en-US" dirty="0" smtClean="0"/>
                        <a:t>                 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sz="1800" dirty="0" err="1" smtClean="0"/>
                        <a:t>í</a:t>
                      </a:r>
                      <a:r>
                        <a:rPr lang="en-US" dirty="0" err="1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r>
                        <a:rPr lang="en-US" dirty="0" smtClean="0"/>
                        <a:t>           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sz="1800" dirty="0" err="1" smtClean="0"/>
                        <a:t>í</a:t>
                      </a:r>
                      <a:r>
                        <a:rPr lang="en-US" dirty="0" err="1" smtClean="0"/>
                        <a:t>amos</a:t>
                      </a:r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</a:t>
                      </a:r>
                      <a:r>
                        <a:rPr lang="en-US" dirty="0" smtClean="0"/>
                        <a:t>                 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sz="1800" dirty="0" err="1" smtClean="0"/>
                        <a:t>í</a:t>
                      </a:r>
                      <a:r>
                        <a:rPr lang="en-US" dirty="0" err="1" smtClean="0"/>
                        <a:t>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dirty="0" smtClean="0"/>
                        <a:t>El                  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sz="1800" dirty="0" err="1" smtClean="0"/>
                        <a:t>í</a:t>
                      </a:r>
                      <a:r>
                        <a:rPr lang="en-US" dirty="0" err="1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                   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sz="1800" dirty="0" err="1" smtClean="0"/>
                        <a:t>í</a:t>
                      </a:r>
                      <a:r>
                        <a:rPr lang="en-US" dirty="0" err="1" smtClean="0"/>
                        <a:t>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19400" y="5334000"/>
          <a:ext cx="4724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r>
                        <a:rPr lang="en-US" dirty="0" smtClean="0"/>
                        <a:t>                 </a:t>
                      </a:r>
                      <a:r>
                        <a:rPr lang="en-US" dirty="0" err="1" smtClean="0"/>
                        <a:t>iba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r>
                        <a:rPr lang="en-US" dirty="0" smtClean="0"/>
                        <a:t>           </a:t>
                      </a:r>
                      <a:r>
                        <a:rPr lang="en-US" sz="1800" dirty="0" err="1" smtClean="0"/>
                        <a:t>í</a:t>
                      </a:r>
                      <a:r>
                        <a:rPr lang="en-US" dirty="0" err="1" smtClean="0"/>
                        <a:t>bamos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</a:t>
                      </a:r>
                      <a:r>
                        <a:rPr lang="en-US" dirty="0" smtClean="0"/>
                        <a:t>                 </a:t>
                      </a:r>
                      <a:r>
                        <a:rPr lang="en-US" dirty="0" err="1" smtClean="0"/>
                        <a:t>ibas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                  </a:t>
                      </a:r>
                      <a:r>
                        <a:rPr lang="en-US" dirty="0" err="1" smtClean="0"/>
                        <a:t>iba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                   </a:t>
                      </a:r>
                      <a:r>
                        <a:rPr lang="en-US" dirty="0" err="1" smtClean="0"/>
                        <a:t>iban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Vocabulario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Importante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Haber</a:t>
            </a:r>
          </a:p>
          <a:p>
            <a:r>
              <a:rPr lang="en-US" dirty="0" err="1" smtClean="0"/>
              <a:t>Volver</a:t>
            </a:r>
            <a:endParaRPr lang="en-US" dirty="0" smtClean="0"/>
          </a:p>
          <a:p>
            <a:r>
              <a:rPr lang="en-US" dirty="0" err="1" smtClean="0"/>
              <a:t>Vivir</a:t>
            </a:r>
            <a:r>
              <a:rPr lang="en-US" dirty="0" smtClean="0"/>
              <a:t>	</a:t>
            </a:r>
          </a:p>
          <a:p>
            <a:r>
              <a:rPr lang="en-US" dirty="0" err="1" smtClean="0"/>
              <a:t>Hacer</a:t>
            </a:r>
            <a:endParaRPr lang="en-US" dirty="0" smtClean="0"/>
          </a:p>
          <a:p>
            <a:r>
              <a:rPr lang="en-US" dirty="0" err="1" smtClean="0"/>
              <a:t>Tener</a:t>
            </a:r>
            <a:endParaRPr lang="en-US" dirty="0" smtClean="0"/>
          </a:p>
          <a:p>
            <a:r>
              <a:rPr lang="en-US" dirty="0" err="1" smtClean="0"/>
              <a:t>Poner</a:t>
            </a:r>
            <a:r>
              <a:rPr lang="en-US" dirty="0" smtClean="0"/>
              <a:t>		</a:t>
            </a:r>
          </a:p>
          <a:p>
            <a:r>
              <a:rPr lang="en-US" dirty="0" smtClean="0"/>
              <a:t>Ser			</a:t>
            </a:r>
          </a:p>
          <a:p>
            <a:r>
              <a:rPr lang="en-US" dirty="0" err="1" smtClean="0"/>
              <a:t>Sentarse</a:t>
            </a:r>
            <a:endParaRPr lang="en-US" dirty="0" smtClean="0"/>
          </a:p>
          <a:p>
            <a:r>
              <a:rPr lang="en-US" dirty="0" err="1" smtClean="0"/>
              <a:t>Probarse</a:t>
            </a:r>
            <a:r>
              <a:rPr lang="en-US" dirty="0" smtClean="0"/>
              <a:t>	</a:t>
            </a:r>
          </a:p>
          <a:p>
            <a:r>
              <a:rPr lang="en-US" dirty="0" err="1" smtClean="0"/>
              <a:t>Decir</a:t>
            </a:r>
            <a:endParaRPr lang="en-US" dirty="0" smtClean="0"/>
          </a:p>
          <a:p>
            <a:r>
              <a:rPr lang="en-US" dirty="0" err="1" smtClean="0"/>
              <a:t>Querer</a:t>
            </a:r>
            <a:endParaRPr lang="en-US" dirty="0" smtClean="0"/>
          </a:p>
          <a:p>
            <a:r>
              <a:rPr lang="en-US" dirty="0" smtClean="0"/>
              <a:t>Dar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38600" y="1600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Haber - There is, there are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19050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Vovler</a:t>
            </a:r>
            <a:r>
              <a:rPr lang="en-US" dirty="0" smtClean="0">
                <a:solidFill>
                  <a:srgbClr val="FFFF00"/>
                </a:solidFill>
              </a:rPr>
              <a:t> – to return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8600" y="2286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Vivir</a:t>
            </a:r>
            <a:r>
              <a:rPr lang="en-US" dirty="0" smtClean="0">
                <a:solidFill>
                  <a:srgbClr val="FFFF00"/>
                </a:solidFill>
              </a:rPr>
              <a:t> – to live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2667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Tener</a:t>
            </a:r>
            <a:r>
              <a:rPr lang="en-US" dirty="0" smtClean="0">
                <a:solidFill>
                  <a:srgbClr val="FFFF00"/>
                </a:solidFill>
              </a:rPr>
              <a:t> – to have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8600" y="3048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Poner</a:t>
            </a:r>
            <a:r>
              <a:rPr lang="en-US" dirty="0" smtClean="0">
                <a:solidFill>
                  <a:srgbClr val="FFFF00"/>
                </a:solidFill>
              </a:rPr>
              <a:t> – to put, to place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3429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Ser – to be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8600" y="3810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Sentar</a:t>
            </a:r>
            <a:r>
              <a:rPr lang="en-US" dirty="0" smtClean="0">
                <a:solidFill>
                  <a:srgbClr val="FFFF00"/>
                </a:solidFill>
              </a:rPr>
              <a:t>(se) – to feel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191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Probar</a:t>
            </a:r>
            <a:r>
              <a:rPr lang="en-US" dirty="0" smtClean="0">
                <a:solidFill>
                  <a:srgbClr val="FFFF00"/>
                </a:solidFill>
              </a:rPr>
              <a:t>(se) – to try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38600" y="4648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Decir</a:t>
            </a:r>
            <a:r>
              <a:rPr lang="en-US" dirty="0" smtClean="0">
                <a:solidFill>
                  <a:srgbClr val="FFFF00"/>
                </a:solidFill>
              </a:rPr>
              <a:t> – to say, to tell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38600" y="5029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Querer</a:t>
            </a:r>
            <a:r>
              <a:rPr lang="en-US" dirty="0" smtClean="0">
                <a:solidFill>
                  <a:srgbClr val="FFFF00"/>
                </a:solidFill>
              </a:rPr>
              <a:t> – to want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38600" y="5410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Dar – to give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Vocabulario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Importante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29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Decidir</a:t>
            </a:r>
            <a:endParaRPr lang="en-US" dirty="0" smtClean="0"/>
          </a:p>
          <a:p>
            <a:r>
              <a:rPr lang="en-US" dirty="0" err="1" smtClean="0"/>
              <a:t>Poder</a:t>
            </a:r>
            <a:endParaRPr lang="en-US" dirty="0" smtClean="0"/>
          </a:p>
          <a:p>
            <a:r>
              <a:rPr lang="en-US" dirty="0" err="1" smtClean="0"/>
              <a:t>Ir</a:t>
            </a:r>
            <a:endParaRPr lang="en-US" dirty="0" smtClean="0"/>
          </a:p>
          <a:p>
            <a:r>
              <a:rPr lang="en-US" dirty="0" err="1" smtClean="0"/>
              <a:t>Acercarse</a:t>
            </a:r>
            <a:endParaRPr lang="en-US" dirty="0" smtClean="0"/>
          </a:p>
          <a:p>
            <a:r>
              <a:rPr lang="en-US" dirty="0" err="1" smtClean="0"/>
              <a:t>Perder</a:t>
            </a:r>
            <a:endParaRPr lang="en-US" dirty="0" smtClean="0"/>
          </a:p>
          <a:p>
            <a:r>
              <a:rPr lang="en-US" dirty="0" err="1" smtClean="0"/>
              <a:t>Jugar</a:t>
            </a:r>
            <a:endParaRPr lang="en-US" dirty="0" smtClean="0"/>
          </a:p>
          <a:p>
            <a:r>
              <a:rPr lang="en-US" dirty="0" err="1" smtClean="0"/>
              <a:t>Llamarse</a:t>
            </a:r>
            <a:endParaRPr lang="en-US" dirty="0" smtClean="0"/>
          </a:p>
          <a:p>
            <a:r>
              <a:rPr lang="en-US" dirty="0" err="1" smtClean="0"/>
              <a:t>Divertirse</a:t>
            </a:r>
            <a:endParaRPr lang="en-US" dirty="0" smtClean="0"/>
          </a:p>
          <a:p>
            <a:r>
              <a:rPr lang="en-US" dirty="0" err="1" smtClean="0"/>
              <a:t>Llegar</a:t>
            </a:r>
            <a:endParaRPr lang="en-US" dirty="0" smtClean="0"/>
          </a:p>
          <a:p>
            <a:r>
              <a:rPr lang="en-US" dirty="0" smtClean="0"/>
              <a:t>Comer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1524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Decidir</a:t>
            </a:r>
            <a:r>
              <a:rPr lang="en-US" dirty="0" smtClean="0">
                <a:solidFill>
                  <a:srgbClr val="FFFF00"/>
                </a:solidFill>
              </a:rPr>
              <a:t> – to decide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1905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Poder</a:t>
            </a:r>
            <a:r>
              <a:rPr lang="en-US" dirty="0" smtClean="0">
                <a:solidFill>
                  <a:srgbClr val="FFFF00"/>
                </a:solidFill>
              </a:rPr>
              <a:t> – to be able to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800" y="2362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Ir</a:t>
            </a:r>
            <a:r>
              <a:rPr lang="en-US" dirty="0" smtClean="0">
                <a:solidFill>
                  <a:srgbClr val="FFFF00"/>
                </a:solidFill>
              </a:rPr>
              <a:t> – to go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2819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Acercarse</a:t>
            </a:r>
            <a:r>
              <a:rPr lang="en-US" dirty="0" smtClean="0">
                <a:solidFill>
                  <a:srgbClr val="FFFF00"/>
                </a:solidFill>
              </a:rPr>
              <a:t> – to get close to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3200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Perder</a:t>
            </a:r>
            <a:r>
              <a:rPr lang="en-US" dirty="0" smtClean="0">
                <a:solidFill>
                  <a:srgbClr val="FFFF00"/>
                </a:solidFill>
              </a:rPr>
              <a:t> – to lose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4800" y="3581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Jugar</a:t>
            </a:r>
            <a:r>
              <a:rPr lang="en-US" dirty="0" smtClean="0">
                <a:solidFill>
                  <a:srgbClr val="FFFF00"/>
                </a:solidFill>
              </a:rPr>
              <a:t> – to play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14800" y="4038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Llamar</a:t>
            </a:r>
            <a:r>
              <a:rPr lang="en-US" dirty="0" smtClean="0">
                <a:solidFill>
                  <a:srgbClr val="FFFF00"/>
                </a:solidFill>
              </a:rPr>
              <a:t>(se) – to call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4419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Divertir</a:t>
            </a:r>
            <a:r>
              <a:rPr lang="en-US" dirty="0" smtClean="0">
                <a:solidFill>
                  <a:srgbClr val="FFFF00"/>
                </a:solidFill>
              </a:rPr>
              <a:t>(se) – to have fun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4800" y="4800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Llegar</a:t>
            </a:r>
            <a:r>
              <a:rPr lang="en-US" dirty="0" smtClean="0">
                <a:solidFill>
                  <a:srgbClr val="FFFF00"/>
                </a:solidFill>
              </a:rPr>
              <a:t> – to arrive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14800" y="5257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Comer – to eat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Vocabulario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Importante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004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Abrir</a:t>
            </a:r>
            <a:endParaRPr lang="en-US" dirty="0" smtClean="0"/>
          </a:p>
          <a:p>
            <a:r>
              <a:rPr lang="en-US" dirty="0" err="1" smtClean="0"/>
              <a:t>Huir</a:t>
            </a:r>
            <a:endParaRPr lang="en-US" dirty="0" smtClean="0"/>
          </a:p>
          <a:p>
            <a:r>
              <a:rPr lang="en-US" dirty="0" err="1" smtClean="0"/>
              <a:t>Oir</a:t>
            </a:r>
            <a:endParaRPr lang="en-US" dirty="0"/>
          </a:p>
          <a:p>
            <a:r>
              <a:rPr lang="en-US" dirty="0" err="1" smtClean="0"/>
              <a:t>Dormir</a:t>
            </a:r>
            <a:endParaRPr lang="en-US" dirty="0" smtClean="0"/>
          </a:p>
          <a:p>
            <a:r>
              <a:rPr lang="en-US" dirty="0" err="1" smtClean="0"/>
              <a:t>Mirar</a:t>
            </a:r>
            <a:endParaRPr lang="en-US" dirty="0" smtClean="0"/>
          </a:p>
          <a:p>
            <a:r>
              <a:rPr lang="en-US" dirty="0" err="1" smtClean="0"/>
              <a:t>Caer</a:t>
            </a:r>
            <a:endParaRPr lang="en-US" dirty="0" smtClean="0"/>
          </a:p>
          <a:p>
            <a:r>
              <a:rPr lang="en-US" dirty="0" err="1" smtClean="0"/>
              <a:t>Acostarse</a:t>
            </a:r>
            <a:endParaRPr lang="en-US" dirty="0" smtClean="0"/>
          </a:p>
          <a:p>
            <a:r>
              <a:rPr lang="en-US" dirty="0" err="1" smtClean="0"/>
              <a:t>Gustar</a:t>
            </a:r>
            <a:endParaRPr lang="en-US" dirty="0" smtClean="0"/>
          </a:p>
          <a:p>
            <a:r>
              <a:rPr lang="en-US" dirty="0" err="1" smtClean="0"/>
              <a:t>Ver</a:t>
            </a:r>
            <a:endParaRPr lang="en-US" dirty="0" smtClean="0"/>
          </a:p>
          <a:p>
            <a:r>
              <a:rPr lang="en-US" dirty="0" err="1" smtClean="0"/>
              <a:t>Entrar</a:t>
            </a:r>
            <a:endParaRPr lang="en-US" dirty="0" smtClean="0"/>
          </a:p>
          <a:p>
            <a:r>
              <a:rPr lang="en-US" dirty="0" err="1" smtClean="0"/>
              <a:t>Alegrarse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114800" y="1600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Abrir</a:t>
            </a:r>
            <a:r>
              <a:rPr lang="en-US" dirty="0" smtClean="0">
                <a:solidFill>
                  <a:srgbClr val="FFFF00"/>
                </a:solidFill>
              </a:rPr>
              <a:t> – to open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5410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Alegrar</a:t>
            </a:r>
            <a:r>
              <a:rPr lang="en-US" dirty="0" smtClean="0">
                <a:solidFill>
                  <a:srgbClr val="FFFF00"/>
                </a:solidFill>
              </a:rPr>
              <a:t>(se) – to be happy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4800" y="5029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Entrar</a:t>
            </a:r>
            <a:r>
              <a:rPr lang="en-US" dirty="0" smtClean="0">
                <a:solidFill>
                  <a:srgbClr val="FFFF00"/>
                </a:solidFill>
              </a:rPr>
              <a:t> – to enter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4648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Ver</a:t>
            </a:r>
            <a:r>
              <a:rPr lang="en-US" dirty="0" smtClean="0">
                <a:solidFill>
                  <a:srgbClr val="FFFF00"/>
                </a:solidFill>
              </a:rPr>
              <a:t> – to see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4267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Gustar</a:t>
            </a:r>
            <a:r>
              <a:rPr lang="en-US" dirty="0" smtClean="0">
                <a:solidFill>
                  <a:srgbClr val="FFFF00"/>
                </a:solidFill>
              </a:rPr>
              <a:t> – to be pleasing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3886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Acostar</a:t>
            </a:r>
            <a:r>
              <a:rPr lang="en-US" dirty="0" smtClean="0">
                <a:solidFill>
                  <a:srgbClr val="FFFF00"/>
                </a:solidFill>
              </a:rPr>
              <a:t>(se) – to go to bed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3352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Caer</a:t>
            </a:r>
            <a:r>
              <a:rPr lang="en-US" dirty="0" smtClean="0">
                <a:solidFill>
                  <a:srgbClr val="FFFF00"/>
                </a:solidFill>
              </a:rPr>
              <a:t> – to fall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4800" y="3048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Mirar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– to watch, look at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14800" y="2667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Dormir</a:t>
            </a:r>
            <a:r>
              <a:rPr lang="en-US" dirty="0" smtClean="0">
                <a:solidFill>
                  <a:srgbClr val="FFFF00"/>
                </a:solidFill>
              </a:rPr>
              <a:t> – to sleep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2286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Oir</a:t>
            </a:r>
            <a:r>
              <a:rPr lang="en-US" dirty="0" smtClean="0">
                <a:solidFill>
                  <a:srgbClr val="FFFF00"/>
                </a:solidFill>
              </a:rPr>
              <a:t> – to hear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4800" y="1905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Huir</a:t>
            </a:r>
            <a:r>
              <a:rPr lang="en-US" dirty="0" smtClean="0">
                <a:solidFill>
                  <a:srgbClr val="FFFF00"/>
                </a:solidFill>
              </a:rPr>
              <a:t> – to flee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819</Words>
  <Application>Microsoft Office PowerPoint</Application>
  <PresentationFormat>On-screen Show (4:3)</PresentationFormat>
  <Paragraphs>181</Paragraphs>
  <Slides>21</Slides>
  <Notes>0</Notes>
  <HiddenSlides>2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El Preterito v. El Imperfecto</vt:lpstr>
      <vt:lpstr>Table of Contents</vt:lpstr>
      <vt:lpstr>El Preterito</vt:lpstr>
      <vt:lpstr>El Preterito</vt:lpstr>
      <vt:lpstr>El Imperfecto</vt:lpstr>
      <vt:lpstr>El Imperfecto</vt:lpstr>
      <vt:lpstr>Vocabulario Importante</vt:lpstr>
      <vt:lpstr>Vocabulario Importante</vt:lpstr>
      <vt:lpstr>Vocabulario Importante</vt:lpstr>
      <vt:lpstr>Click the correct form of the verb, given in the preterit and imperfect tenses, that best fits within each sentence or phrase.</vt:lpstr>
      <vt:lpstr>Click the correct form of the verb, given in the preterit and imperfect tenses, that best fits within each sentence or phrase.</vt:lpstr>
      <vt:lpstr>Click the correct form of the verb, given in the preterit and imperfect tenses, that best fits within each sentence or phrase.</vt:lpstr>
      <vt:lpstr>Click the correct form of the verb, given in the preterit and imperfect tenses, that best fits within each sentence or phrase.</vt:lpstr>
      <vt:lpstr>Click the correct form of the verb, given in the preterit and imperfect tenses, that best fits within each sentence or phrase.</vt:lpstr>
      <vt:lpstr>Click the correct form of the verb, given in the preterit and imperfect tenses, that best fits within each sentence or phrase.</vt:lpstr>
      <vt:lpstr>Click the correct form of the verb, given in the preterit and imperfect tenses, that best fits within each sentence or phrase.</vt:lpstr>
      <vt:lpstr>Slide 17</vt:lpstr>
      <vt:lpstr>Slide 18</vt:lpstr>
      <vt:lpstr>¿Cómo se llama este cuento?</vt:lpstr>
      <vt:lpstr>¡Más Practica!</vt:lpstr>
      <vt:lpstr>Index</vt:lpstr>
    </vt:vector>
  </TitlesOfParts>
  <Company>SUNY Cortland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Preterito v. El Imperfecto</dc:title>
  <dc:creator>Labman</dc:creator>
  <cp:lastModifiedBy>ACS</cp:lastModifiedBy>
  <cp:revision>53</cp:revision>
  <dcterms:created xsi:type="dcterms:W3CDTF">2008-11-11T20:10:07Z</dcterms:created>
  <dcterms:modified xsi:type="dcterms:W3CDTF">2008-11-13T21:50:05Z</dcterms:modified>
</cp:coreProperties>
</file>