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80" r:id="rId23"/>
    <p:sldId id="269" r:id="rId24"/>
    <p:sldId id="281" r:id="rId25"/>
    <p:sldId id="277" r:id="rId26"/>
    <p:sldId id="282" r:id="rId27"/>
    <p:sldId id="278" r:id="rId28"/>
    <p:sldId id="287" r:id="rId29"/>
    <p:sldId id="279" r:id="rId30"/>
    <p:sldId id="288" r:id="rId31"/>
    <p:sldId id="283" r:id="rId32"/>
    <p:sldId id="289" r:id="rId33"/>
    <p:sldId id="284" r:id="rId34"/>
    <p:sldId id="290" r:id="rId35"/>
    <p:sldId id="285" r:id="rId36"/>
    <p:sldId id="294" r:id="rId37"/>
    <p:sldId id="286" r:id="rId38"/>
    <p:sldId id="295" r:id="rId39"/>
    <p:sldId id="291" r:id="rId40"/>
    <p:sldId id="296" r:id="rId41"/>
    <p:sldId id="292" r:id="rId42"/>
    <p:sldId id="298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F9D2-5106-0749-9A28-0A4E75420025}" type="datetimeFigureOut">
              <a:rPr lang="en-US" smtClean="0"/>
              <a:pPr/>
              <a:t>12/8/08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29F2-0BE7-F547-AF4E-215E1EF7A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18" i="1" dirty="0" smtClean="0"/>
              <a:t>Reflection:</a:t>
            </a:r>
          </a:p>
          <a:p>
            <a:pPr>
              <a:buNone/>
            </a:pPr>
            <a:r>
              <a:rPr lang="en-US" sz="2118" i="1" dirty="0" smtClean="0"/>
              <a:t>	This artifact demonstrates my understanding of basic geometry definitions.  It also provides </a:t>
            </a:r>
            <a:r>
              <a:rPr lang="en-US" sz="2118" i="1" dirty="0" smtClean="0"/>
              <a:t>an example of a </a:t>
            </a:r>
            <a:r>
              <a:rPr lang="en-US" sz="2118" i="1" dirty="0" smtClean="0"/>
              <a:t>creative approach to teaching students basic geometry concepts by demonstrating to the students that we are surrounded by geometric features in all aspects of our lives.</a:t>
            </a:r>
          </a:p>
          <a:p>
            <a:pPr>
              <a:buNone/>
            </a:pPr>
            <a:endParaRPr lang="en-US" sz="2118" i="1" dirty="0" smtClean="0"/>
          </a:p>
          <a:p>
            <a:pPr>
              <a:buNone/>
            </a:pPr>
            <a:r>
              <a:rPr lang="en-US" sz="2118" i="1" dirty="0" smtClean="0"/>
              <a:t>	This task required me to review the definitions of certain geometric features.  I also spent a considerable amount of time learning the finer points of Power Point, which I’m certain will benefit me in the future. </a:t>
            </a:r>
            <a:r>
              <a:rPr lang="en-US" sz="2118" i="1" dirty="0" smtClean="0"/>
              <a:t> </a:t>
            </a:r>
            <a:r>
              <a:rPr lang="en-US" sz="2118" i="1" smtClean="0"/>
              <a:t>Additionally, I </a:t>
            </a:r>
            <a:r>
              <a:rPr lang="en-US" sz="2118" i="1" dirty="0" smtClean="0"/>
              <a:t>now have a better appreciation of how I can use technology to enhance my lessons.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congruent 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ongruent angles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have the same angle in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two pairs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congruent angles 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/>
              </a:rPr>
            </a:br>
            <a:endParaRPr lang="en-US" sz="24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3276600" y="4191000"/>
            <a:ext cx="457200" cy="4572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09900" y="4914900"/>
            <a:ext cx="533400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733403" y="4191397"/>
            <a:ext cx="457994" cy="4572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67100" y="4915694"/>
            <a:ext cx="533400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6794" y="2439194"/>
            <a:ext cx="3048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5181600" y="2591594"/>
            <a:ext cx="1066006" cy="45640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314700" y="4000500"/>
            <a:ext cx="381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04406" y="3429000"/>
            <a:ext cx="914400" cy="3817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adjacent supplementary 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Adjacent supplementary angles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are two angles next to each other that add up to 180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two pairs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adjacent supplementary angles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191000" y="3200400"/>
            <a:ext cx="1676400" cy="2286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91000" y="2667000"/>
            <a:ext cx="1981200" cy="76200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048000" y="3430587"/>
            <a:ext cx="1143004" cy="22701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429003" y="4419599"/>
            <a:ext cx="1523998" cy="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619500" y="4229100"/>
            <a:ext cx="609600" cy="533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pair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parallel lines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Parallel lines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are lines that never intersect (i.e. they have the same slope).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parallel lines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724401" y="4115593"/>
            <a:ext cx="914400" cy="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38600" y="4115593"/>
            <a:ext cx="914401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43002" y="4117580"/>
            <a:ext cx="916788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238500" y="4229100"/>
            <a:ext cx="533400" cy="4572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95700" y="4229100"/>
            <a:ext cx="533400" cy="4572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pair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non-perpendicular lines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Non-perpendicular lines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are lines that do not form congruent, adjacent angles at their point of intersection.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non-perpendicular lines 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/>
              </a:rPr>
            </a:br>
            <a:endParaRPr lang="en-US" sz="24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19600" y="1295400"/>
            <a:ext cx="1752600" cy="914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040187" y="3506789"/>
            <a:ext cx="4037810" cy="22621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543300" y="4229100"/>
            <a:ext cx="685800" cy="6096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3276600" y="4876800"/>
            <a:ext cx="914400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pair of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perpendicular lines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Perpendicular lines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are lines that form congruent, adjacent angles at their point of intersection.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perpendicular lines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4344194" y="4039394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1" y="4497384"/>
            <a:ext cx="1066801" cy="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2" y="3432176"/>
            <a:ext cx="609598" cy="150812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56214" y="3964780"/>
            <a:ext cx="763584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Geometry Lesson Plan</a:t>
            </a:r>
            <a:br>
              <a:rPr lang="en-US" sz="2400" kern="0" dirty="0" smtClean="0">
                <a:latin typeface="Times New Roman"/>
              </a:rPr>
            </a:br>
            <a:r>
              <a:rPr lang="en-US" sz="2400" kern="0" dirty="0" smtClean="0">
                <a:latin typeface="Times New Roman"/>
              </a:rPr>
              <a:t>by Mike Cecere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457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/>
              </a:rPr>
              <a:t>411 Auburn Street, Ithaca, NY, 14850</a:t>
            </a:r>
            <a:endParaRPr lang="en-US" sz="1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isosceles triangles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An isosceles triangle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has two sides that are equal in length.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an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isosceles triangle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95800" y="1295400"/>
            <a:ext cx="1676400" cy="914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162300" y="1409700"/>
            <a:ext cx="1447800" cy="12192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76600" y="2209800"/>
            <a:ext cx="2895600" cy="533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right triangles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right triangle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 triangle with one angle that is exactly 90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right triangle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267200" y="2743200"/>
            <a:ext cx="1752600" cy="685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3200400"/>
            <a:ext cx="1752600" cy="22860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91200" y="2971800"/>
            <a:ext cx="4572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rectangles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rectangle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 quadrilateral that has four 90 degree angles 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rectangle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191000" y="3581400"/>
            <a:ext cx="10668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620294" y="4153694"/>
            <a:ext cx="1141412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0206" y="4725194"/>
            <a:ext cx="1067594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685109" y="4154091"/>
            <a:ext cx="1145382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rhombuses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rhombus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 four-sided polygon in which every side has the same length.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rhombus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3695700" y="4229100"/>
            <a:ext cx="533400" cy="4572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29000" y="5029200"/>
            <a:ext cx="6096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733006" y="4876800"/>
            <a:ext cx="457994" cy="4579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848100" y="4533900"/>
            <a:ext cx="6858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squares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square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 four-sided polygon with four equal sides and four 90 degree angles.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squares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95800" y="3962400"/>
            <a:ext cx="3048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06094" y="4153694"/>
            <a:ext cx="379412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10497" y="4154091"/>
            <a:ext cx="380206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006" y="4344194"/>
            <a:ext cx="306388" cy="7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1394" y="3962400"/>
            <a:ext cx="304006" cy="238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914106" y="3772694"/>
            <a:ext cx="382588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800600" y="3582194"/>
            <a:ext cx="304006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09306" y="3772694"/>
            <a:ext cx="381794" cy="7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/>
              </a:rPr>
              <a:t>In this lesson we will locate hidden geometric features in the previous photo.</a:t>
            </a:r>
          </a:p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We will find the following:</a:t>
            </a:r>
          </a:p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a. Acute, right, obtuse, congruent, and adjacent supplementary angles</a:t>
            </a:r>
          </a:p>
          <a:p>
            <a:pPr>
              <a:buNone/>
            </a:pPr>
            <a:r>
              <a:rPr lang="en-US" sz="2000" dirty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b</a:t>
            </a:r>
            <a:r>
              <a:rPr lang="en-US" sz="2000" dirty="0" smtClean="0">
                <a:latin typeface="Times New Roman"/>
              </a:rPr>
              <a:t>. Parallel, non-perpendicular and perpendicular lines</a:t>
            </a:r>
          </a:p>
          <a:p>
            <a:pPr>
              <a:buNone/>
            </a:pPr>
            <a:r>
              <a:rPr lang="en-US" sz="2000" dirty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c</a:t>
            </a:r>
            <a:r>
              <a:rPr lang="en-US" sz="2000" dirty="0" smtClean="0">
                <a:latin typeface="Times New Roman"/>
              </a:rPr>
              <a:t>. Isosceles, and right triangles</a:t>
            </a:r>
          </a:p>
          <a:p>
            <a:pPr>
              <a:buNone/>
            </a:pPr>
            <a:r>
              <a:rPr lang="en-US" sz="2000" dirty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d</a:t>
            </a:r>
            <a:r>
              <a:rPr lang="en-US" sz="2000" dirty="0" smtClean="0">
                <a:latin typeface="Times New Roman"/>
              </a:rPr>
              <a:t>. Rectangle, rhombus, and square quadrilaterals</a:t>
            </a:r>
          </a:p>
          <a:p>
            <a:pPr>
              <a:buNone/>
            </a:pPr>
            <a:r>
              <a:rPr lang="en-US" sz="2000" dirty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e</a:t>
            </a:r>
            <a:r>
              <a:rPr lang="en-US" sz="2000" dirty="0" smtClean="0">
                <a:latin typeface="Times New Roman"/>
              </a:rPr>
              <a:t>. Pentagon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f</a:t>
            </a:r>
            <a:r>
              <a:rPr lang="en-US" sz="2000" dirty="0" smtClean="0">
                <a:latin typeface="Times New Roman"/>
              </a:rPr>
              <a:t>. Symmetric, non-symmetric, and concave polygons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g</a:t>
            </a:r>
            <a:r>
              <a:rPr lang="en-US" sz="2000" dirty="0" smtClean="0">
                <a:latin typeface="Times New Roman"/>
              </a:rPr>
              <a:t>. Polygon composed by two (or more) smaller polygons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</a:t>
            </a:r>
            <a:r>
              <a:rPr lang="en-US" sz="2000" dirty="0" err="1" smtClean="0">
                <a:latin typeface="Times New Roman"/>
              </a:rPr>
              <a:t>h</a:t>
            </a:r>
            <a:r>
              <a:rPr lang="en-US" sz="2000" dirty="0" smtClean="0">
                <a:latin typeface="Times New Roman"/>
              </a:rPr>
              <a:t>. Mirror image</a:t>
            </a:r>
          </a:p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   </a:t>
            </a:r>
          </a:p>
          <a:p>
            <a:pPr>
              <a:buNone/>
            </a:pPr>
            <a:endParaRPr lang="en-US" sz="2000" dirty="0"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pentagons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pentagon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 five-sided polygon.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pentagon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95800" y="1295400"/>
            <a:ext cx="1524000" cy="914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52800" y="1447800"/>
            <a:ext cx="1295400" cy="9906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125391" y="2972196"/>
            <a:ext cx="761206" cy="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00303" y="2628503"/>
            <a:ext cx="837406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05200" y="3048000"/>
            <a:ext cx="2514600" cy="304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symmetric polygons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symmetric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polygon is a polygon that has at least one plane of symmetry.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symmetric polygons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191000" y="3429000"/>
            <a:ext cx="1066800" cy="152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19500" y="4152900"/>
            <a:ext cx="1143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09703" y="4077097"/>
            <a:ext cx="1296194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0206" y="4725194"/>
            <a:ext cx="1068388" cy="7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200400" y="1447800"/>
            <a:ext cx="1447800" cy="11430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1295400"/>
            <a:ext cx="1676400" cy="914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352800" y="2209800"/>
            <a:ext cx="2819400" cy="533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non-symmetric polygons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non-symmetric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polygon is a polygon that doesn’t have a plane of symmetry.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non-symmetric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polygon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343400" y="2743200"/>
            <a:ext cx="1676400" cy="685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91200" y="2971800"/>
            <a:ext cx="4572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43400" y="3201194"/>
            <a:ext cx="1675606" cy="22780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concave polygons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704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 concave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polygon is a polygon that has at least one angle greater than 180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concave polygon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267200" y="2743200"/>
            <a:ext cx="1752600" cy="6858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733802" y="4725196"/>
            <a:ext cx="533399" cy="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895202" y="3886598"/>
            <a:ext cx="1677195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33005" y="2743200"/>
            <a:ext cx="2286795" cy="3055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619104" y="4077098"/>
            <a:ext cx="1296195" cy="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polygon composed by two (or more) smaller polygons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is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polygon composed by more than two smaller polygons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191000" y="3505200"/>
            <a:ext cx="914400" cy="152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4419600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810000" y="4038600"/>
            <a:ext cx="762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648200" y="3962400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4006" y="4039394"/>
            <a:ext cx="763588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339035" y="3965179"/>
            <a:ext cx="918368" cy="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0206" y="3962400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acute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4572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acute 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an angle that measures less than 90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polygon that is a mirror image of another polygon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>`</a:t>
            </a: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two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polygons that are a mirror image of one another -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3810000" y="4038600"/>
            <a:ext cx="762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8200" y="3963194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90206" y="3506788"/>
            <a:ext cx="914400" cy="15160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795" y="4420394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795" y="3962400"/>
            <a:ext cx="912811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/>
              </a:rPr>
              <a:t>Some geometry standards targeted in this assignment are: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3.G.1  Define and use correct terminology when referring to shapes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4.G.1  Identify and name polygons, recognizing that their names are 		  related to the number of sides and angles</a:t>
            </a:r>
          </a:p>
          <a:p>
            <a:pPr>
              <a:buNone/>
            </a:pPr>
            <a:endParaRPr lang="en-US" sz="1081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4.G.2  Identify points and line segments when drawing plane figures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4.G.6 Draw and identify intersecting, perpendicular, and parallel lines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4.G.8  Classify angles as acute, obtuse, right, and straight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	5.G.4  Classify quadrilaterals by properties of their angles and sides</a:t>
            </a:r>
          </a:p>
          <a:p>
            <a:pPr>
              <a:buNone/>
            </a:pPr>
            <a:endParaRPr lang="en-US" sz="1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 	5.G.6  Classify triangles by properties of their angles and sides  </a:t>
            </a:r>
          </a:p>
          <a:p>
            <a:pPr>
              <a:buNone/>
            </a:pPr>
            <a:endParaRPr lang="en-US" sz="2000" dirty="0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 algn="ctr">
              <a:buNone/>
            </a:pPr>
            <a:r>
              <a:rPr lang="en-US" sz="2000" b="1" i="1" dirty="0" smtClean="0">
                <a:latin typeface="Times New Roman"/>
              </a:rPr>
              <a:t>Final Thought</a:t>
            </a:r>
          </a:p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We are surrounded by geometric shapes in our everyday lives.  Use a critical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geometry-seeking eye to find angles and shapes the next time you are walking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around town.  Look at buildings/homes, traffic signs, playgrounds, </a:t>
            </a: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automobiles, etc.  </a:t>
            </a:r>
          </a:p>
          <a:p>
            <a:pPr>
              <a:buNone/>
            </a:pPr>
            <a:endParaRPr lang="en-US" sz="2000" dirty="0" smtClean="0">
              <a:latin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</a:rPr>
              <a:t>   </a:t>
            </a:r>
          </a:p>
          <a:p>
            <a:pPr>
              <a:buNone/>
            </a:pPr>
            <a:endParaRPr lang="en-US" sz="2000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acute</a:t>
            </a:r>
            <a:r>
              <a:rPr lang="en-US" sz="2400" kern="0" dirty="0" smtClean="0"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angles -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 flipV="1">
            <a:off x="4267200" y="2743200"/>
            <a:ext cx="1752600" cy="6858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67200" y="3200400"/>
            <a:ext cx="1752600" cy="22860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1295400"/>
            <a:ext cx="1143000" cy="609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733800" y="1905000"/>
            <a:ext cx="1828800" cy="4572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925094" y="4915694"/>
            <a:ext cx="379412" cy="30480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61606" y="5257801"/>
            <a:ext cx="305596" cy="79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right 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right 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an angle that measures exactly 90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right angles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3352800" y="4114800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09206" y="4572794"/>
            <a:ext cx="305594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334794" y="3429397"/>
            <a:ext cx="457200" cy="15319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685308" y="4077295"/>
            <a:ext cx="1295797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2362203" y="4648200"/>
            <a:ext cx="609596" cy="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67000" y="4343402"/>
            <a:ext cx="381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Can you find one or more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obtuse angles</a:t>
            </a:r>
            <a:r>
              <a:rPr lang="en-US" sz="2400" kern="0" dirty="0" smtClean="0">
                <a:latin typeface="Times New Roman"/>
              </a:rPr>
              <a:t>?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19750"/>
            <a:ext cx="64008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obtuse angle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is an angle that measures greater than 90 degrees.</a:t>
            </a: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2928938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841375"/>
          </a:xfrm>
        </p:spPr>
        <p:txBody>
          <a:bodyPr>
            <a:noAutofit/>
          </a:bodyPr>
          <a:lstStyle/>
          <a:p>
            <a:r>
              <a:rPr lang="en-US" sz="2400" kern="0" dirty="0" smtClean="0">
                <a:latin typeface="Times New Roman"/>
              </a:rPr>
              <a:t>Here are some </a:t>
            </a:r>
            <a:r>
              <a:rPr lang="en-US" sz="2400" kern="0" dirty="0" smtClean="0">
                <a:solidFill>
                  <a:srgbClr val="FF0000"/>
                </a:solidFill>
                <a:latin typeface="Times New Roman"/>
              </a:rPr>
              <a:t>obtuse angles -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endParaRPr lang="en-US" sz="2400" dirty="0">
              <a:latin typeface="Times New Roman"/>
            </a:endParaRPr>
          </a:p>
        </p:txBody>
      </p:sp>
      <p:pic>
        <p:nvPicPr>
          <p:cNvPr id="4" name="Picture 3" descr="IMG_2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3950"/>
            <a:ext cx="4114800" cy="5486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5791200" y="2438400"/>
            <a:ext cx="4572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267200" y="2667794"/>
            <a:ext cx="1753394" cy="76120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276600" y="4267200"/>
            <a:ext cx="457200" cy="3810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899" y="4914900"/>
            <a:ext cx="533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352800" y="1447800"/>
            <a:ext cx="1219200" cy="9144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43200" y="3276600"/>
            <a:ext cx="15240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1027</Words>
  <Application>Microsoft Macintosh PowerPoint</Application>
  <PresentationFormat>On-screen Show (4:3)</PresentationFormat>
  <Paragraphs>99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Geometry Lesson Plan by Mike Cecere </vt:lpstr>
      <vt:lpstr>Slide 3</vt:lpstr>
      <vt:lpstr>Can you find one or more acute angles? </vt:lpstr>
      <vt:lpstr>Here are some acute angles - </vt:lpstr>
      <vt:lpstr>Can you find one or more right angles? </vt:lpstr>
      <vt:lpstr>Here are some right angles -  </vt:lpstr>
      <vt:lpstr>Can you find one or more obtuse angles? </vt:lpstr>
      <vt:lpstr>Here are some obtuse angles -  </vt:lpstr>
      <vt:lpstr>Can you find one or more congruent angles? </vt:lpstr>
      <vt:lpstr>Here are two pairs of congruent angles -  </vt:lpstr>
      <vt:lpstr>Can you find one or more adjacent supplementary angles? `</vt:lpstr>
      <vt:lpstr>Here are two pairs of adjacent supplementary angles -  </vt:lpstr>
      <vt:lpstr>Can you find one or more pair of parallel lines? `</vt:lpstr>
      <vt:lpstr>Here are some parallel lines -  </vt:lpstr>
      <vt:lpstr>Can you find one or more pair of non-perpendicular lines? `</vt:lpstr>
      <vt:lpstr>Here are some non-perpendicular lines -  </vt:lpstr>
      <vt:lpstr>Can you find one or more pair of perpendicular lines? `</vt:lpstr>
      <vt:lpstr>Here are some perpendicular lines -  </vt:lpstr>
      <vt:lpstr>Can you find one or more isosceles triangles? `</vt:lpstr>
      <vt:lpstr>Here is an isosceles triangle -  </vt:lpstr>
      <vt:lpstr>Can you find one or more right triangles? `</vt:lpstr>
      <vt:lpstr>Here is a right triangle -  </vt:lpstr>
      <vt:lpstr>Can you find one or more rectangles? `</vt:lpstr>
      <vt:lpstr>Here is a rectangle -  </vt:lpstr>
      <vt:lpstr>Can you find one or more rhombuses? `</vt:lpstr>
      <vt:lpstr>Here is a rhombus -  </vt:lpstr>
      <vt:lpstr>Can you find one or more squares? `</vt:lpstr>
      <vt:lpstr>Here are some squares -  </vt:lpstr>
      <vt:lpstr>Can you find one or more pentagons? `</vt:lpstr>
      <vt:lpstr>Here is a pentagon -  </vt:lpstr>
      <vt:lpstr>Can you find one or more symmetric polygons? `</vt:lpstr>
      <vt:lpstr>Here are some symmetric polygons -  </vt:lpstr>
      <vt:lpstr>Can you find one or more non-symmetric polygons? `</vt:lpstr>
      <vt:lpstr>Here is a non-symmetric polygon -  </vt:lpstr>
      <vt:lpstr>Can you find one or more concave polygons? `</vt:lpstr>
      <vt:lpstr>Here is a concave polygon -  </vt:lpstr>
      <vt:lpstr>Can you find a polygon composed by two (or more) smaller polygons? `</vt:lpstr>
      <vt:lpstr>Here is a polygon composed by more than two smaller polygons -  </vt:lpstr>
      <vt:lpstr>Can you find a polygon that is a mirror image of another polygon? `</vt:lpstr>
      <vt:lpstr>Here are two polygons that are a mirror image of one another -  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cecere</dc:creator>
  <cp:lastModifiedBy>mike cecere</cp:lastModifiedBy>
  <cp:revision>65</cp:revision>
  <dcterms:created xsi:type="dcterms:W3CDTF">2008-12-08T15:38:10Z</dcterms:created>
  <dcterms:modified xsi:type="dcterms:W3CDTF">2008-12-08T15:40:28Z</dcterms:modified>
</cp:coreProperties>
</file>