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9" r:id="rId4"/>
    <p:sldId id="272" r:id="rId5"/>
    <p:sldId id="274" r:id="rId6"/>
    <p:sldId id="257" r:id="rId7"/>
    <p:sldId id="263" r:id="rId8"/>
    <p:sldId id="268" r:id="rId9"/>
    <p:sldId id="275" r:id="rId10"/>
    <p:sldId id="276" r:id="rId11"/>
    <p:sldId id="278" r:id="rId12"/>
    <p:sldId id="279" r:id="rId13"/>
    <p:sldId id="280" r:id="rId14"/>
    <p:sldId id="281" r:id="rId15"/>
    <p:sldId id="271" r:id="rId16"/>
    <p:sldId id="260" r:id="rId17"/>
    <p:sldId id="261" r:id="rId18"/>
    <p:sldId id="262" r:id="rId19"/>
    <p:sldId id="266" r:id="rId20"/>
    <p:sldId id="273" r:id="rId21"/>
    <p:sldId id="265" r:id="rId22"/>
    <p:sldId id="26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96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" Target="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eg"/><Relationship Id="rId5" Type="http://schemas.openxmlformats.org/officeDocument/2006/relationships/image" Target="../media/image26.png"/><Relationship Id="rId4" Type="http://schemas.openxmlformats.org/officeDocument/2006/relationships/slide" Target="slide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10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Relationship Id="rId6" Type="http://schemas.openxmlformats.org/officeDocument/2006/relationships/slide" Target="slide21.xml"/><Relationship Id="rId5" Type="http://schemas.openxmlformats.org/officeDocument/2006/relationships/slide" Target="slide22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136359"/>
            <a:ext cx="7196328" cy="960824"/>
          </a:xfrm>
        </p:spPr>
        <p:txBody>
          <a:bodyPr/>
          <a:lstStyle/>
          <a:p>
            <a:r>
              <a:rPr lang="en-US" dirty="0" smtClean="0"/>
              <a:t>Pronoun Baseball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12" y="4097183"/>
            <a:ext cx="7196328" cy="987552"/>
          </a:xfrm>
        </p:spPr>
        <p:txBody>
          <a:bodyPr/>
          <a:lstStyle/>
          <a:p>
            <a:r>
              <a:rPr lang="en-US" dirty="0" smtClean="0"/>
              <a:t>Created by Sasha Endo for ICC 523, SUNY Cortland</a:t>
            </a:r>
          </a:p>
          <a:p>
            <a:r>
              <a:rPr lang="en-US" dirty="0" smtClean="0"/>
              <a:t>October 29, 2012</a:t>
            </a:r>
            <a:endParaRPr lang="en-US" dirty="0"/>
          </a:p>
        </p:txBody>
      </p:sp>
      <p:sp>
        <p:nvSpPr>
          <p:cNvPr id="5" name="Action Button: Custom 4">
            <a:hlinkClick r:id="" action="ppaction://noaction" highlightClick="1"/>
          </p:cNvPr>
          <p:cNvSpPr/>
          <p:nvPr/>
        </p:nvSpPr>
        <p:spPr>
          <a:xfrm>
            <a:off x="696975" y="5329376"/>
            <a:ext cx="2253673" cy="415637"/>
          </a:xfrm>
          <a:prstGeom prst="actionButtonBlank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hlinkClick r:id="rId2" action="ppaction://hlinksldjump"/>
              </a:rPr>
              <a:t>Baseball vocabulary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3417451" y="5315523"/>
            <a:ext cx="2253673" cy="443345"/>
          </a:xfrm>
          <a:prstGeom prst="actionButtonBlank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  <a:hlinkClick r:id="rId3" action="ppaction://hlinksldjump"/>
              </a:rPr>
              <a:t>Parts of a Sentence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Action Button: Custom 6">
            <a:hlinkClick r:id="" action="ppaction://noaction" highlightClick="1"/>
          </p:cNvPr>
          <p:cNvSpPr/>
          <p:nvPr/>
        </p:nvSpPr>
        <p:spPr>
          <a:xfrm>
            <a:off x="6169886" y="5301669"/>
            <a:ext cx="2253673" cy="443345"/>
          </a:xfrm>
          <a:prstGeom prst="actionButtonBlank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  <a:hlinkClick r:id="rId4" action="ppaction://hlinksldjump"/>
              </a:rPr>
              <a:t>Pronouns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8423559" y="6188365"/>
            <a:ext cx="526463" cy="563416"/>
          </a:xfrm>
          <a:prstGeom prst="actionButtonForwardNext">
            <a:avLst/>
          </a:prstGeom>
          <a:blipFill dpi="0" rotWithShape="1">
            <a:blip r:embed="rId5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9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Decide which pronoun should replace each noun </a:t>
            </a:r>
            <a:r>
              <a:rPr lang="en-US" sz="3200" dirty="0" smtClean="0"/>
              <a:t>below.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701" y="5753334"/>
            <a:ext cx="7917171" cy="97184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60000"/>
              </a:lnSpc>
              <a:buNone/>
            </a:pPr>
            <a:r>
              <a:rPr lang="en-US" sz="3200" dirty="0" smtClean="0"/>
              <a:t>_________ slides into ______.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batter </a:t>
            </a:r>
            <a:r>
              <a:rPr lang="en-US" sz="3200" dirty="0"/>
              <a:t>s</a:t>
            </a:r>
            <a:r>
              <a:rPr lang="en-US" sz="3200" dirty="0" smtClean="0"/>
              <a:t>lides into 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plate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05998" y="1875217"/>
            <a:ext cx="3822213" cy="2621195"/>
          </a:xfrm>
        </p:spPr>
        <p:txBody>
          <a:bodyPr>
            <a:noAutofit/>
          </a:bodyPr>
          <a:lstStyle/>
          <a:p>
            <a:pPr marL="0" indent="0" algn="ctr">
              <a:lnSpc>
                <a:spcPct val="30000"/>
              </a:lnSpc>
              <a:buNone/>
            </a:pPr>
            <a:r>
              <a:rPr lang="en-US" sz="2400" u="sng" dirty="0" smtClean="0">
                <a:solidFill>
                  <a:schemeClr val="accent2"/>
                </a:solidFill>
              </a:rPr>
              <a:t>Subject Pronouns: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 smtClean="0">
                <a:solidFill>
                  <a:schemeClr val="accent2"/>
                </a:solidFill>
              </a:rPr>
              <a:t>I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</a:rPr>
              <a:t>y</a:t>
            </a:r>
            <a:r>
              <a:rPr lang="en-US" sz="2400" b="1" dirty="0" smtClean="0">
                <a:solidFill>
                  <a:schemeClr val="accent2"/>
                </a:solidFill>
              </a:rPr>
              <a:t>ou</a:t>
            </a:r>
            <a:endParaRPr lang="en-US" sz="2400" b="1" dirty="0">
              <a:solidFill>
                <a:schemeClr val="accent2"/>
              </a:solidFill>
            </a:endParaRP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</a:rPr>
              <a:t>h</a:t>
            </a:r>
            <a:r>
              <a:rPr lang="en-US" sz="2400" b="1" dirty="0" smtClean="0">
                <a:solidFill>
                  <a:schemeClr val="accent2"/>
                </a:solidFill>
              </a:rPr>
              <a:t>e / she / it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</a:rPr>
              <a:t>w</a:t>
            </a:r>
            <a:r>
              <a:rPr lang="en-US" sz="2400" b="1" dirty="0" smtClean="0">
                <a:solidFill>
                  <a:schemeClr val="accent2"/>
                </a:solidFill>
              </a:rPr>
              <a:t>e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</a:rPr>
              <a:t>t</a:t>
            </a:r>
            <a:r>
              <a:rPr lang="en-US" sz="2400" b="1" dirty="0" smtClean="0">
                <a:solidFill>
                  <a:schemeClr val="accent2"/>
                </a:solidFill>
              </a:rPr>
              <a:t>hey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36266" y="1925205"/>
            <a:ext cx="3657600" cy="2800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30000"/>
              </a:lnSpc>
              <a:buNone/>
            </a:pPr>
            <a:r>
              <a:rPr lang="en-US" sz="2400" u="sng" dirty="0" smtClean="0">
                <a:solidFill>
                  <a:schemeClr val="accent1"/>
                </a:solidFill>
              </a:rPr>
              <a:t>Object pronouns: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me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you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him / her / it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us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them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5875" y="5597552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She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3333" y="5597266"/>
            <a:ext cx="415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 descr="SoftballSliding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46" y="4040068"/>
            <a:ext cx="5440406" cy="1556846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8445640" y="157680"/>
            <a:ext cx="526463" cy="563416"/>
          </a:xfrm>
          <a:prstGeom prst="actionButtonForwardNext">
            <a:avLst/>
          </a:prstGeom>
          <a:blipFill dpi="0" rotWithShape="1">
            <a:blip r:embed="rId3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125428" y="172524"/>
            <a:ext cx="561975" cy="563416"/>
          </a:xfrm>
          <a:prstGeom prst="actionButtonBackPrevious">
            <a:avLst/>
          </a:prstGeom>
          <a:blipFill dpi="0" rotWithShape="1">
            <a:blip r:embed="rId3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2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Decide which pronoun should replace each noun below.</a:t>
            </a:r>
            <a:br>
              <a:rPr lang="en-US" sz="32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</a:br>
            <a:r>
              <a:rPr lang="en-US" sz="20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Click on the options </a:t>
            </a:r>
            <a:r>
              <a:rPr lang="en-US" sz="2000" dirty="0" smtClean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in the lists to </a:t>
            </a:r>
            <a:r>
              <a:rPr lang="en-US" sz="20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check your answers.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5753334"/>
            <a:ext cx="7917171" cy="97184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60000"/>
              </a:lnSpc>
              <a:buNone/>
            </a:pPr>
            <a:r>
              <a:rPr lang="en-US" sz="3200" dirty="0" smtClean="0"/>
              <a:t>__________ catches _______.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en-US" sz="3200" b="1" dirty="0" smtClean="0">
                <a:solidFill>
                  <a:schemeClr val="bg2"/>
                </a:solidFill>
              </a:rPr>
              <a:t>The catcher </a:t>
            </a:r>
            <a:r>
              <a:rPr lang="en-US" sz="3200" dirty="0" smtClean="0"/>
              <a:t>catches </a:t>
            </a:r>
            <a:r>
              <a:rPr lang="en-US" sz="3200" b="1" dirty="0" smtClean="0">
                <a:solidFill>
                  <a:schemeClr val="bg2"/>
                </a:solidFill>
              </a:rPr>
              <a:t>the ball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05998" y="1875217"/>
            <a:ext cx="3822213" cy="2621195"/>
          </a:xfrm>
        </p:spPr>
        <p:txBody>
          <a:bodyPr>
            <a:noAutofit/>
          </a:bodyPr>
          <a:lstStyle/>
          <a:p>
            <a:pPr marL="0" indent="0" algn="ctr">
              <a:lnSpc>
                <a:spcPct val="30000"/>
              </a:lnSpc>
              <a:buNone/>
            </a:pPr>
            <a:r>
              <a:rPr lang="en-US" sz="2400" u="sng" dirty="0" smtClean="0">
                <a:solidFill>
                  <a:schemeClr val="accent2"/>
                </a:solidFill>
                <a:hlinkClick r:id="rId2" action="ppaction://hlinksldjump"/>
              </a:rPr>
              <a:t>Subject Pronouns: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 smtClean="0">
                <a:solidFill>
                  <a:schemeClr val="accent2"/>
                </a:solidFill>
                <a:hlinkClick r:id="rId2" action="ppaction://hlinksldjump"/>
              </a:rPr>
              <a:t>I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hlinkClick r:id="rId2" action="ppaction://hlinksldjump"/>
              </a:rPr>
              <a:t>y</a:t>
            </a:r>
            <a:r>
              <a:rPr lang="en-US" sz="2400" b="1" dirty="0" smtClean="0">
                <a:solidFill>
                  <a:schemeClr val="accent2"/>
                </a:solidFill>
                <a:hlinkClick r:id="rId2" action="ppaction://hlinksldjump"/>
              </a:rPr>
              <a:t>ou</a:t>
            </a:r>
            <a:endParaRPr lang="en-US" sz="2400" b="1" dirty="0">
              <a:solidFill>
                <a:schemeClr val="accent2"/>
              </a:solidFill>
              <a:hlinkClick r:id="rId2" action="ppaction://hlinksldjump"/>
            </a:endParaRP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hlinkClick r:id="rId2" action="ppaction://hlinksldjump"/>
              </a:rPr>
              <a:t>h</a:t>
            </a:r>
            <a:r>
              <a:rPr lang="en-US" sz="2400" b="1" dirty="0" smtClean="0">
                <a:solidFill>
                  <a:schemeClr val="accent2"/>
                </a:solidFill>
                <a:hlinkClick r:id="rId2" action="ppaction://hlinksldjump"/>
              </a:rPr>
              <a:t>e / she / it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hlinkClick r:id="rId2" action="ppaction://hlinksldjump"/>
              </a:rPr>
              <a:t>w</a:t>
            </a:r>
            <a:r>
              <a:rPr lang="en-US" sz="2400" b="1" dirty="0" smtClean="0">
                <a:solidFill>
                  <a:schemeClr val="accent2"/>
                </a:solidFill>
                <a:hlinkClick r:id="rId2" action="ppaction://hlinksldjump"/>
              </a:rPr>
              <a:t>e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hlinkClick r:id="rId2" action="ppaction://hlinksldjump"/>
              </a:rPr>
              <a:t>t</a:t>
            </a:r>
            <a:r>
              <a:rPr lang="en-US" sz="2400" b="1" dirty="0" smtClean="0">
                <a:solidFill>
                  <a:schemeClr val="accent2"/>
                </a:solidFill>
                <a:hlinkClick r:id="rId2" action="ppaction://hlinksldjump"/>
              </a:rPr>
              <a:t>hey</a:t>
            </a:r>
            <a:endParaRPr lang="en-US" sz="2400" b="1" dirty="0">
              <a:solidFill>
                <a:schemeClr val="accent2"/>
              </a:solidFill>
              <a:hlinkClick r:id="rId2" action="ppaction://hlinksldjump"/>
            </a:endParaRPr>
          </a:p>
        </p:txBody>
      </p:sp>
      <p:sp>
        <p:nvSpPr>
          <p:cNvPr id="6" name="Content Placeholder 3">
            <a:hlinkClick r:id="rId2" action="ppaction://hlinksldjump"/>
          </p:cNvPr>
          <p:cNvSpPr txBox="1">
            <a:spLocks/>
          </p:cNvSpPr>
          <p:nvPr/>
        </p:nvSpPr>
        <p:spPr>
          <a:xfrm>
            <a:off x="4836266" y="1925205"/>
            <a:ext cx="3657600" cy="2800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30000"/>
              </a:lnSpc>
              <a:buNone/>
            </a:pPr>
            <a:r>
              <a:rPr lang="en-US" sz="2400" u="sng" dirty="0" smtClean="0">
                <a:solidFill>
                  <a:schemeClr val="accent1"/>
                </a:solidFill>
              </a:rPr>
              <a:t>Object pronouns: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me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  <a:hlinkClick r:id="rId2" action="ppaction://hlinksldjump"/>
              </a:rPr>
              <a:t>you</a:t>
            </a:r>
            <a:endParaRPr lang="en-US" sz="2400" b="1" dirty="0" smtClean="0">
              <a:solidFill>
                <a:schemeClr val="accent1"/>
              </a:solidFill>
            </a:endParaRP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him / her / it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us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them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9" name="Action Button: Custom 8">
            <a:hlinkClick r:id="" action="ppaction://noaction" highlightClick="1"/>
          </p:cNvPr>
          <p:cNvSpPr/>
          <p:nvPr/>
        </p:nvSpPr>
        <p:spPr>
          <a:xfrm>
            <a:off x="2236763" y="2869809"/>
            <a:ext cx="520505" cy="281354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95864" y="5597266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She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1690" y="5597266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Action Button: Custom 13">
            <a:hlinkClick r:id="" action="ppaction://noaction" highlightClick="1"/>
          </p:cNvPr>
          <p:cNvSpPr/>
          <p:nvPr/>
        </p:nvSpPr>
        <p:spPr>
          <a:xfrm>
            <a:off x="7272997" y="2869809"/>
            <a:ext cx="295421" cy="455777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oftballFlying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103" y="3351502"/>
            <a:ext cx="2412643" cy="1790750"/>
          </a:xfrm>
          <a:prstGeom prst="rect">
            <a:avLst/>
          </a:prstGeom>
        </p:spPr>
      </p:pic>
      <p:pic>
        <p:nvPicPr>
          <p:cNvPr id="8" name="Picture 7" descr="SoftballFlyingShadow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192" y="5385330"/>
            <a:ext cx="1435649" cy="191420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8493866" y="168565"/>
            <a:ext cx="526463" cy="563416"/>
          </a:xfrm>
          <a:prstGeom prst="actionButtonForwardNext">
            <a:avLst/>
          </a:prstGeom>
          <a:blipFill dpi="0" rotWithShape="1">
            <a:blip r:embed="rId5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Back or Previous 14">
            <a:hlinkClick r:id="" action="ppaction://hlinkshowjump?jump=previousslide" highlightClick="1"/>
          </p:cNvPr>
          <p:cNvSpPr/>
          <p:nvPr/>
        </p:nvSpPr>
        <p:spPr>
          <a:xfrm>
            <a:off x="125428" y="168565"/>
            <a:ext cx="561975" cy="563416"/>
          </a:xfrm>
          <a:prstGeom prst="actionButtonBackPrevious">
            <a:avLst/>
          </a:prstGeom>
          <a:blipFill dpi="0" rotWithShape="1">
            <a:blip r:embed="rId5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54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05998" y="1875217"/>
            <a:ext cx="3822213" cy="2621195"/>
          </a:xfrm>
        </p:spPr>
        <p:txBody>
          <a:bodyPr>
            <a:noAutofit/>
          </a:bodyPr>
          <a:lstStyle/>
          <a:p>
            <a:pPr marL="0" indent="0" algn="ctr">
              <a:lnSpc>
                <a:spcPct val="30000"/>
              </a:lnSpc>
              <a:buNone/>
            </a:pPr>
            <a:r>
              <a:rPr lang="en-US" sz="2400" u="sng" dirty="0" smtClean="0">
                <a:solidFill>
                  <a:schemeClr val="accent2"/>
                </a:solidFill>
                <a:hlinkClick r:id="rId2" action="ppaction://hlinksldjump"/>
              </a:rPr>
              <a:t>Subject Pronouns: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 smtClean="0">
                <a:solidFill>
                  <a:schemeClr val="accent2"/>
                </a:solidFill>
                <a:hlinkClick r:id="rId2" action="ppaction://hlinksldjump"/>
              </a:rPr>
              <a:t>I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hlinkClick r:id="rId2" action="ppaction://hlinksldjump"/>
              </a:rPr>
              <a:t>y</a:t>
            </a:r>
            <a:r>
              <a:rPr lang="en-US" sz="2400" b="1" dirty="0" smtClean="0">
                <a:solidFill>
                  <a:schemeClr val="accent2"/>
                </a:solidFill>
                <a:hlinkClick r:id="rId2" action="ppaction://hlinksldjump"/>
              </a:rPr>
              <a:t>ou</a:t>
            </a:r>
            <a:endParaRPr lang="en-US" sz="2400" b="1" dirty="0">
              <a:solidFill>
                <a:schemeClr val="accent2"/>
              </a:solidFill>
              <a:hlinkClick r:id="rId2" action="ppaction://hlinksldjump"/>
            </a:endParaRP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hlinkClick r:id="rId2" action="ppaction://hlinksldjump"/>
              </a:rPr>
              <a:t>h</a:t>
            </a:r>
            <a:r>
              <a:rPr lang="en-US" sz="2400" b="1" dirty="0" smtClean="0">
                <a:solidFill>
                  <a:schemeClr val="accent2"/>
                </a:solidFill>
                <a:hlinkClick r:id="rId2" action="ppaction://hlinksldjump"/>
              </a:rPr>
              <a:t>e / she / it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hlinkClick r:id="rId2" action="ppaction://hlinksldjump"/>
              </a:rPr>
              <a:t>w</a:t>
            </a:r>
            <a:r>
              <a:rPr lang="en-US" sz="2400" b="1" dirty="0" smtClean="0">
                <a:solidFill>
                  <a:schemeClr val="accent2"/>
                </a:solidFill>
                <a:hlinkClick r:id="rId2" action="ppaction://hlinksldjump"/>
              </a:rPr>
              <a:t>e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hlinkClick r:id="rId2" action="ppaction://hlinksldjump"/>
              </a:rPr>
              <a:t>t</a:t>
            </a:r>
            <a:r>
              <a:rPr lang="en-US" sz="2400" b="1" dirty="0" smtClean="0">
                <a:solidFill>
                  <a:schemeClr val="accent2"/>
                </a:solidFill>
                <a:hlinkClick r:id="rId2" action="ppaction://hlinksldjump"/>
              </a:rPr>
              <a:t>hey</a:t>
            </a:r>
            <a:endParaRPr lang="en-US" sz="2400" b="1" dirty="0">
              <a:solidFill>
                <a:schemeClr val="accent2"/>
              </a:solidFill>
              <a:hlinkClick r:id="rId2" action="ppaction://hlinksldjump"/>
            </a:endParaRPr>
          </a:p>
        </p:txBody>
      </p:sp>
      <p:sp>
        <p:nvSpPr>
          <p:cNvPr id="6" name="Content Placeholder 3">
            <a:hlinkClick r:id="rId2" action="ppaction://hlinksldjump"/>
          </p:cNvPr>
          <p:cNvSpPr txBox="1">
            <a:spLocks/>
          </p:cNvSpPr>
          <p:nvPr/>
        </p:nvSpPr>
        <p:spPr>
          <a:xfrm>
            <a:off x="4836266" y="1925205"/>
            <a:ext cx="3657600" cy="2800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30000"/>
              </a:lnSpc>
              <a:buNone/>
            </a:pPr>
            <a:r>
              <a:rPr lang="en-US" sz="2400" u="sng" dirty="0" smtClean="0">
                <a:solidFill>
                  <a:schemeClr val="accent1"/>
                </a:solidFill>
              </a:rPr>
              <a:t>Object pronouns: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me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  <a:hlinkClick r:id="rId2" action="ppaction://hlinksldjump"/>
              </a:rPr>
              <a:t>you</a:t>
            </a:r>
            <a:endParaRPr lang="en-US" sz="2400" b="1" dirty="0" smtClean="0">
              <a:solidFill>
                <a:schemeClr val="accent1"/>
              </a:solidFill>
            </a:endParaRP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him / her / it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us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them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9" name="Action Button: Custom 8">
            <a:hlinkClick r:id="" action="ppaction://noaction" highlightClick="1"/>
          </p:cNvPr>
          <p:cNvSpPr/>
          <p:nvPr/>
        </p:nvSpPr>
        <p:spPr>
          <a:xfrm>
            <a:off x="2236763" y="2869809"/>
            <a:ext cx="520505" cy="281354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43283" y="5553319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She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05016" y="5550867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Action Button: Custom 13">
            <a:hlinkClick r:id="" action="ppaction://noaction" highlightClick="1"/>
          </p:cNvPr>
          <p:cNvSpPr/>
          <p:nvPr/>
        </p:nvSpPr>
        <p:spPr>
          <a:xfrm>
            <a:off x="7272997" y="2869809"/>
            <a:ext cx="295421" cy="455777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211016" y="5753334"/>
            <a:ext cx="8792307" cy="971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buFont typeface="Wingdings 2" pitchFamily="18" charset="2"/>
              <a:buNone/>
            </a:pPr>
            <a:r>
              <a:rPr lang="en-US" sz="3200" dirty="0" smtClean="0"/>
              <a:t>___________________ tags _________ with _______.</a:t>
            </a:r>
          </a:p>
          <a:p>
            <a:pPr marL="0" indent="0" algn="ctr">
              <a:lnSpc>
                <a:spcPct val="60000"/>
              </a:lnSpc>
              <a:buFont typeface="Wingdings 2" pitchFamily="18" charset="2"/>
              <a:buNone/>
            </a:pPr>
            <a:r>
              <a:rPr lang="en-US" sz="3200" b="1" dirty="0" smtClean="0">
                <a:solidFill>
                  <a:schemeClr val="bg2"/>
                </a:solidFill>
              </a:rPr>
              <a:t>The first basewoman </a:t>
            </a:r>
            <a:r>
              <a:rPr lang="en-US" sz="3200" dirty="0" smtClean="0"/>
              <a:t>tags </a:t>
            </a:r>
            <a:r>
              <a:rPr lang="en-US" sz="3200" b="1" dirty="0" smtClean="0">
                <a:solidFill>
                  <a:schemeClr val="bg2"/>
                </a:solidFill>
              </a:rPr>
              <a:t>the batter </a:t>
            </a:r>
            <a:r>
              <a:rPr lang="en-US" sz="3200" dirty="0" smtClean="0">
                <a:solidFill>
                  <a:prstClr val="white"/>
                </a:solidFill>
              </a:rPr>
              <a:t>with the ball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5312311" y="5604685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him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Action Button: Custom 7">
            <a:hlinkClick r:id="" action="ppaction://noaction" highlightClick="1"/>
          </p:cNvPr>
          <p:cNvSpPr/>
          <p:nvPr/>
        </p:nvSpPr>
        <p:spPr>
          <a:xfrm>
            <a:off x="5719635" y="2869809"/>
            <a:ext cx="709300" cy="455777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oftballOu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176" y="4137470"/>
            <a:ext cx="1833489" cy="1615864"/>
          </a:xfrm>
          <a:prstGeom prst="rect">
            <a:avLst/>
          </a:prstGeom>
        </p:spPr>
      </p:pic>
      <p:pic>
        <p:nvPicPr>
          <p:cNvPr id="10" name="Picture 9" descr="SlidingRedSox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65" y="3608876"/>
            <a:ext cx="2358684" cy="1995809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881803" y="160173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Decide which pronoun should replace each noun below.</a:t>
            </a:r>
            <a:br>
              <a:rPr lang="en-US" sz="32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</a:br>
            <a:r>
              <a:rPr lang="en-US" sz="20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Click on the options </a:t>
            </a:r>
            <a:r>
              <a:rPr lang="en-US" sz="2000" dirty="0" smtClean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in the lists to </a:t>
            </a:r>
            <a:r>
              <a:rPr lang="en-US" sz="20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check your answers.</a:t>
            </a:r>
            <a:endParaRPr lang="en-US" sz="3200" dirty="0"/>
          </a:p>
        </p:txBody>
      </p:sp>
      <p:sp>
        <p:nvSpPr>
          <p:cNvPr id="17" name="Action Button: Forward or Next 16">
            <a:hlinkClick r:id="" action="ppaction://hlinkshowjump?jump=nextslide" highlightClick="1"/>
          </p:cNvPr>
          <p:cNvSpPr/>
          <p:nvPr/>
        </p:nvSpPr>
        <p:spPr>
          <a:xfrm>
            <a:off x="8476860" y="160173"/>
            <a:ext cx="526463" cy="563416"/>
          </a:xfrm>
          <a:prstGeom prst="actionButtonForwardNext">
            <a:avLst/>
          </a:prstGeom>
          <a:blipFill dpi="0" rotWithShape="1">
            <a:blip r:embed="rId5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Back or Previous 17">
            <a:hlinkClick r:id="" action="ppaction://hlinkshowjump?jump=previousslide" highlightClick="1"/>
          </p:cNvPr>
          <p:cNvSpPr/>
          <p:nvPr/>
        </p:nvSpPr>
        <p:spPr>
          <a:xfrm>
            <a:off x="114543" y="160173"/>
            <a:ext cx="561975" cy="563416"/>
          </a:xfrm>
          <a:prstGeom prst="actionButtonBackPrevious">
            <a:avLst/>
          </a:prstGeom>
          <a:blipFill dpi="0" rotWithShape="1">
            <a:blip r:embed="rId5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Decide which pronoun should replace </a:t>
            </a:r>
            <a:r>
              <a:rPr lang="en-US" sz="3200" dirty="0" smtClean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the noun </a:t>
            </a:r>
            <a:r>
              <a:rPr lang="en-US" sz="32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below.</a:t>
            </a:r>
            <a:br>
              <a:rPr lang="en-US" sz="32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</a:br>
            <a:r>
              <a:rPr lang="en-US" sz="2000" dirty="0" smtClean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Click on the noun to </a:t>
            </a:r>
            <a:r>
              <a:rPr lang="en-US" sz="20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check your </a:t>
            </a:r>
            <a:r>
              <a:rPr lang="en-US" sz="2000" dirty="0" smtClean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answer.</a:t>
            </a:r>
            <a:endParaRPr lang="en-US" sz="3200" dirty="0"/>
          </a:p>
        </p:txBody>
      </p:sp>
      <p:sp>
        <p:nvSpPr>
          <p:cNvPr id="9" name="Action Button: Custom 8">
            <a:hlinkClick r:id="" action="ppaction://noaction" highlightClick="1"/>
          </p:cNvPr>
          <p:cNvSpPr/>
          <p:nvPr/>
        </p:nvSpPr>
        <p:spPr>
          <a:xfrm>
            <a:off x="2039816" y="5165926"/>
            <a:ext cx="3742006" cy="1233457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18536" y="5259435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211014" y="5521045"/>
            <a:ext cx="8792307" cy="971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buFont typeface="Wingdings 2" pitchFamily="18" charset="2"/>
              <a:buNone/>
            </a:pPr>
            <a:r>
              <a:rPr lang="en-US" sz="3200" dirty="0" smtClean="0"/>
              <a:t>__________________ collide.</a:t>
            </a:r>
          </a:p>
          <a:p>
            <a:pPr marL="0" indent="0" algn="ctr">
              <a:lnSpc>
                <a:spcPct val="60000"/>
              </a:lnSpc>
              <a:buFont typeface="Wingdings 2" pitchFamily="18" charset="2"/>
              <a:buNone/>
            </a:pPr>
            <a:r>
              <a:rPr lang="en-US" sz="3200" b="1" dirty="0" smtClean="0">
                <a:solidFill>
                  <a:schemeClr val="bg2"/>
                </a:solidFill>
              </a:rPr>
              <a:t>The two outfielders </a:t>
            </a:r>
            <a:r>
              <a:rPr lang="en-US" sz="3200" dirty="0" smtClean="0"/>
              <a:t>collide.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747" y="2203254"/>
            <a:ext cx="2826143" cy="2962672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noaction" highlightClick="1"/>
          </p:cNvPr>
          <p:cNvSpPr/>
          <p:nvPr/>
        </p:nvSpPr>
        <p:spPr>
          <a:xfrm>
            <a:off x="2013386" y="2004291"/>
            <a:ext cx="3768436" cy="4618182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8412663" y="6186948"/>
            <a:ext cx="526463" cy="563416"/>
          </a:xfrm>
          <a:prstGeom prst="actionButtonForwardNext">
            <a:avLst/>
          </a:prstGeom>
          <a:blipFill dpi="0" rotWithShape="1">
            <a:blip r:embed="rId3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41528" y="6181572"/>
            <a:ext cx="561975" cy="563416"/>
          </a:xfrm>
          <a:prstGeom prst="actionButtonBackPrevious">
            <a:avLst/>
          </a:prstGeom>
          <a:blipFill dpi="0" rotWithShape="1">
            <a:blip r:embed="rId3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9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Decide which pronoun should replace each noun </a:t>
            </a:r>
            <a:r>
              <a:rPr lang="en-US" sz="3200" dirty="0" smtClean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in the listening example.</a:t>
            </a:r>
            <a:r>
              <a:rPr lang="en-US" sz="32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/>
            </a:r>
            <a:br>
              <a:rPr lang="en-US" sz="32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</a:br>
            <a:r>
              <a:rPr lang="en-US" sz="20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Click on the options in the lists to check your answers.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05998" y="1875217"/>
            <a:ext cx="3822213" cy="2621195"/>
          </a:xfrm>
        </p:spPr>
        <p:txBody>
          <a:bodyPr>
            <a:noAutofit/>
          </a:bodyPr>
          <a:lstStyle/>
          <a:p>
            <a:pPr marL="0" indent="0" algn="ctr">
              <a:lnSpc>
                <a:spcPct val="30000"/>
              </a:lnSpc>
              <a:buNone/>
            </a:pPr>
            <a:r>
              <a:rPr lang="en-US" sz="2400" u="sng" dirty="0" smtClean="0">
                <a:solidFill>
                  <a:schemeClr val="accent2"/>
                </a:solidFill>
                <a:hlinkClick r:id="rId4" action="ppaction://hlinksldjump"/>
              </a:rPr>
              <a:t>Subject Pronouns: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 smtClean="0">
                <a:solidFill>
                  <a:schemeClr val="accent2"/>
                </a:solidFill>
                <a:hlinkClick r:id="rId4" action="ppaction://hlinksldjump"/>
              </a:rPr>
              <a:t>I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hlinkClick r:id="rId4" action="ppaction://hlinksldjump"/>
              </a:rPr>
              <a:t>y</a:t>
            </a:r>
            <a:r>
              <a:rPr lang="en-US" sz="2400" b="1" dirty="0" smtClean="0">
                <a:solidFill>
                  <a:schemeClr val="accent2"/>
                </a:solidFill>
                <a:hlinkClick r:id="rId4" action="ppaction://hlinksldjump"/>
              </a:rPr>
              <a:t>ou</a:t>
            </a:r>
            <a:endParaRPr lang="en-US" sz="2400" b="1" dirty="0">
              <a:solidFill>
                <a:schemeClr val="accent2"/>
              </a:solidFill>
              <a:hlinkClick r:id="rId4" action="ppaction://hlinksldjump"/>
            </a:endParaRP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hlinkClick r:id="rId4" action="ppaction://hlinksldjump"/>
              </a:rPr>
              <a:t>h</a:t>
            </a:r>
            <a:r>
              <a:rPr lang="en-US" sz="2400" b="1" dirty="0" smtClean="0">
                <a:solidFill>
                  <a:schemeClr val="accent2"/>
                </a:solidFill>
                <a:hlinkClick r:id="rId4" action="ppaction://hlinksldjump"/>
              </a:rPr>
              <a:t>e / she / it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hlinkClick r:id="rId4" action="ppaction://hlinksldjump"/>
              </a:rPr>
              <a:t>w</a:t>
            </a:r>
            <a:r>
              <a:rPr lang="en-US" sz="2400" b="1" dirty="0" smtClean="0">
                <a:solidFill>
                  <a:schemeClr val="accent2"/>
                </a:solidFill>
                <a:hlinkClick r:id="rId4" action="ppaction://hlinksldjump"/>
              </a:rPr>
              <a:t>e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hlinkClick r:id="rId4" action="ppaction://hlinksldjump"/>
              </a:rPr>
              <a:t>t</a:t>
            </a:r>
            <a:r>
              <a:rPr lang="en-US" sz="2400" b="1" dirty="0" smtClean="0">
                <a:solidFill>
                  <a:schemeClr val="accent2"/>
                </a:solidFill>
                <a:hlinkClick r:id="rId4" action="ppaction://hlinksldjump"/>
              </a:rPr>
              <a:t>hey</a:t>
            </a:r>
            <a:endParaRPr lang="en-US" sz="2400" b="1" dirty="0">
              <a:solidFill>
                <a:schemeClr val="accent2"/>
              </a:solidFill>
              <a:hlinkClick r:id="rId4" action="ppaction://hlinksldjump"/>
            </a:endParaRPr>
          </a:p>
        </p:txBody>
      </p:sp>
      <p:sp>
        <p:nvSpPr>
          <p:cNvPr id="6" name="Content Placeholder 3">
            <a:hlinkClick r:id="rId4" action="ppaction://hlinksldjump"/>
          </p:cNvPr>
          <p:cNvSpPr txBox="1">
            <a:spLocks/>
          </p:cNvSpPr>
          <p:nvPr/>
        </p:nvSpPr>
        <p:spPr>
          <a:xfrm>
            <a:off x="4836266" y="1925205"/>
            <a:ext cx="3657600" cy="2800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30000"/>
              </a:lnSpc>
              <a:buNone/>
            </a:pPr>
            <a:r>
              <a:rPr lang="en-US" sz="2400" u="sng" dirty="0" smtClean="0">
                <a:solidFill>
                  <a:schemeClr val="accent1"/>
                </a:solidFill>
              </a:rPr>
              <a:t>Object pronouns: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me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  <a:hlinkClick r:id="rId4" action="ppaction://hlinksldjump"/>
              </a:rPr>
              <a:t>you</a:t>
            </a:r>
            <a:endParaRPr lang="en-US" sz="2400" b="1" dirty="0" smtClean="0">
              <a:solidFill>
                <a:schemeClr val="accent1"/>
              </a:solidFill>
            </a:endParaRP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him / her / it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us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them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9" name="Action Button: Custom 8">
            <a:hlinkClick r:id="" action="ppaction://noaction" highlightClick="1"/>
          </p:cNvPr>
          <p:cNvSpPr/>
          <p:nvPr/>
        </p:nvSpPr>
        <p:spPr>
          <a:xfrm>
            <a:off x="2236763" y="2869809"/>
            <a:ext cx="520505" cy="281354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57268" y="5538061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She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9186" y="5550867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Action Button: Custom 13">
            <a:hlinkClick r:id="" action="ppaction://noaction" highlightClick="1"/>
          </p:cNvPr>
          <p:cNvSpPr/>
          <p:nvPr/>
        </p:nvSpPr>
        <p:spPr>
          <a:xfrm>
            <a:off x="7272997" y="2869809"/>
            <a:ext cx="295421" cy="455777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211016" y="5753334"/>
            <a:ext cx="8792307" cy="971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buFont typeface="Wingdings 2" pitchFamily="18" charset="2"/>
              <a:buNone/>
            </a:pPr>
            <a:r>
              <a:rPr lang="en-US" sz="3200" dirty="0" smtClean="0"/>
              <a:t>_____________ catches ________.</a:t>
            </a:r>
          </a:p>
          <a:p>
            <a:pPr marL="0" indent="0" algn="ctr">
              <a:lnSpc>
                <a:spcPct val="60000"/>
              </a:lnSpc>
              <a:buFont typeface="Wingdings 2" pitchFamily="18" charset="2"/>
              <a:buNone/>
            </a:pPr>
            <a:r>
              <a:rPr lang="en-US" sz="3200" b="1" dirty="0" smtClean="0">
                <a:solidFill>
                  <a:schemeClr val="bg2"/>
                </a:solidFill>
              </a:rPr>
              <a:t>Subject (female)  </a:t>
            </a:r>
            <a:r>
              <a:rPr lang="en-US" sz="3200" dirty="0" smtClean="0"/>
              <a:t>verb   </a:t>
            </a:r>
            <a:r>
              <a:rPr lang="en-US" sz="3200" b="1" dirty="0" smtClean="0">
                <a:solidFill>
                  <a:schemeClr val="bg2"/>
                </a:solidFill>
              </a:rPr>
              <a:t>object</a:t>
            </a:r>
            <a:endParaRPr lang="en-US" sz="3200" dirty="0"/>
          </a:p>
        </p:txBody>
      </p:sp>
      <p:pic>
        <p:nvPicPr>
          <p:cNvPr id="15" name="ShortstopCatchesBall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211" y="3950898"/>
            <a:ext cx="609600" cy="609600"/>
          </a:xfrm>
        </p:spPr>
      </p:pic>
      <p:sp>
        <p:nvSpPr>
          <p:cNvPr id="16" name="Action Button: Forward or Next 15">
            <a:hlinkClick r:id="" action="ppaction://hlinkshowjump?jump=nextslide" highlightClick="1"/>
          </p:cNvPr>
          <p:cNvSpPr/>
          <p:nvPr/>
        </p:nvSpPr>
        <p:spPr>
          <a:xfrm>
            <a:off x="8423559" y="6188365"/>
            <a:ext cx="526463" cy="563416"/>
          </a:xfrm>
          <a:prstGeom prst="actionButtonForwardNext">
            <a:avLst/>
          </a:prstGeom>
          <a:blipFill dpi="0" rotWithShape="1">
            <a:blip r:embed="rId6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Back or Previous 16">
            <a:hlinkClick r:id="" action="ppaction://hlinkshowjump?jump=previousslide" highlightClick="1"/>
          </p:cNvPr>
          <p:cNvSpPr/>
          <p:nvPr/>
        </p:nvSpPr>
        <p:spPr>
          <a:xfrm>
            <a:off x="92771" y="6188365"/>
            <a:ext cx="561975" cy="563416"/>
          </a:xfrm>
          <a:prstGeom prst="actionButtonBackPrevious">
            <a:avLst/>
          </a:prstGeom>
          <a:blipFill dpi="0" rotWithShape="1">
            <a:blip r:embed="rId6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effectLst/>
              </a:rPr>
              <a:t>We</a:t>
            </a:r>
            <a:r>
              <a:rPr lang="en-US" dirty="0" smtClean="0">
                <a:effectLst/>
              </a:rPr>
              <a:t> </a:t>
            </a:r>
            <a:r>
              <a:rPr lang="en-US" dirty="0" smtClean="0"/>
              <a:t>win!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Thanks for playing!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r="3451"/>
          <a:stretch>
            <a:fillRect/>
          </a:stretch>
        </p:blipFill>
        <p:spPr/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423559" y="6188365"/>
            <a:ext cx="526463" cy="563416"/>
          </a:xfrm>
          <a:prstGeom prst="actionButtonForwardNext">
            <a:avLst/>
          </a:prstGeom>
          <a:blipFill dpi="0" rotWithShape="1">
            <a:blip r:embed="rId3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92331" y="6181438"/>
            <a:ext cx="561975" cy="563416"/>
          </a:xfrm>
          <a:prstGeom prst="actionButtonBackPrevious">
            <a:avLst/>
          </a:prstGeom>
          <a:blipFill dpi="0" rotWithShape="1">
            <a:blip r:embed="rId3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Works Cited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74" y="177800"/>
            <a:ext cx="1050271" cy="1236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5263" y="177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yankees.lhblogs.com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-content/uploads/2010/05/</a:t>
            </a:r>
            <a:r>
              <a:rPr lang="en-US" dirty="0" err="1"/>
              <a:t>Rivera.jpg</a:t>
            </a:r>
            <a:endParaRPr lang="en-US" dirty="0"/>
          </a:p>
        </p:txBody>
      </p:sp>
      <p:pic>
        <p:nvPicPr>
          <p:cNvPr id="1026" name="Picture 2" descr="http://2.bp.blogspot.com/_uB4XtJOIM5Y/TUXXys55U-I/AAAAAAAAATE/OgRdEHbsmlQ/s1600/jorgeposad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3" y="1727390"/>
            <a:ext cx="1426930" cy="94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17137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http://ihatelupica.blogspot.com/2011_01_01_archive.html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0" y="30075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http://llleaguesports.com/l-l-league-baseball-all-stars/19786/</a:t>
            </a:r>
          </a:p>
        </p:txBody>
      </p:sp>
      <p:pic>
        <p:nvPicPr>
          <p:cNvPr id="1028" name="Picture 4" descr="http://llleaguesports.com/wp-content/uploads/2012/05/Baseball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3" y="3007500"/>
            <a:ext cx="713465" cy="76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trbimg.com/img-50140feb/turbine/sns-mlb-pg-267/60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3" y="4141352"/>
            <a:ext cx="1426930" cy="101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66520" y="40215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http://www.chicagotribune.com/sns-mlb-pg-267,0,7537079.photo</a:t>
            </a:r>
          </a:p>
        </p:txBody>
      </p:sp>
      <p:pic>
        <p:nvPicPr>
          <p:cNvPr id="9" name="Picture 4" descr="http://espn.go.com/photo/2011/0302/mlb_g_kallish11_60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3" y="5424430"/>
            <a:ext cx="1426930" cy="95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03714" y="542443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http://espn.go.com/blog/boston/red-sox/post/_/id/17659/soxprospects-up-and-coming-outfielders</a:t>
            </a:r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8423559" y="6188365"/>
            <a:ext cx="526463" cy="563416"/>
          </a:xfrm>
          <a:prstGeom prst="actionButtonForwardNext">
            <a:avLst/>
          </a:prstGeom>
          <a:blipFill dpi="0" rotWithShape="1">
            <a:blip r:embed="rId7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Back or Previous 13">
            <a:hlinkClick r:id="" action="ppaction://hlinkshowjump?jump=previousslide" highlightClick="1"/>
          </p:cNvPr>
          <p:cNvSpPr/>
          <p:nvPr/>
        </p:nvSpPr>
        <p:spPr>
          <a:xfrm>
            <a:off x="7669228" y="6188365"/>
            <a:ext cx="561975" cy="563416"/>
          </a:xfrm>
          <a:prstGeom prst="actionButtonBackPrevious">
            <a:avLst/>
          </a:prstGeom>
          <a:blipFill dpi="0" rotWithShape="1">
            <a:blip r:embed="rId7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8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Works Cited</a:t>
            </a:r>
            <a:endParaRPr lang="en-US" dirty="0"/>
          </a:p>
        </p:txBody>
      </p:sp>
      <p:pic>
        <p:nvPicPr>
          <p:cNvPr id="2050" name="Picture 2" descr="http://ww3.hdnux.com/photos/12/76/26/2876838/3/628x47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4" y="337495"/>
            <a:ext cx="1163380" cy="97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11829" y="38743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http://www.timesunion.com/sports/article/Red-Sox-upbeat-despite-loss-3519839.php</a:t>
            </a:r>
          </a:p>
        </p:txBody>
      </p:sp>
      <p:pic>
        <p:nvPicPr>
          <p:cNvPr id="2052" name="Picture 4" descr="http://www.wbur.org/files/2011/08/0806_SOX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2" y="1505944"/>
            <a:ext cx="1734181" cy="11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03714" y="1505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http://www.wbur.org/2011/08/06/red-sox-59</a:t>
            </a:r>
          </a:p>
        </p:txBody>
      </p:sp>
      <p:pic>
        <p:nvPicPr>
          <p:cNvPr id="2054" name="Picture 6" descr="http://a.espncdn.com/travel/090424/travel_a_soxyanks09_57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4" y="2825303"/>
            <a:ext cx="1925380" cy="108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779485" y="28253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http://espn.go.com/espn/thelife/news/story?id=4105979</a:t>
            </a:r>
          </a:p>
        </p:txBody>
      </p:sp>
      <p:pic>
        <p:nvPicPr>
          <p:cNvPr id="2056" name="Picture 8" descr="http://media.nj.com/yankees_main/photo/11095588-larg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2" y="4181417"/>
            <a:ext cx="1426931" cy="98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312513" y="418141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http://www.nj.com/yankees/index.ssf/2012/05/yankees_narrowly_avoid_disaste.html</a:t>
            </a:r>
          </a:p>
        </p:txBody>
      </p:sp>
      <p:pic>
        <p:nvPicPr>
          <p:cNvPr id="2058" name="Picture 10" descr="Derek Jeter Derek Jeter #2 of the New York Yankees tags out Cody Ross #7 of the Boston Red Sox who was trying to steal during their game on October 3, 2012 at Yankee Stadium in the Bronx borough of New York City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4" y="5529943"/>
            <a:ext cx="1579067" cy="108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312513" y="5529943"/>
            <a:ext cx="5116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http://www.zimbio.com/pictures/BqYFuJ-dpZl/Boston+Red+Sox+v+New+York+Yankees/z22wPf8y23H/Derek+Jeter</a:t>
            </a:r>
          </a:p>
        </p:txBody>
      </p:sp>
      <p:sp>
        <p:nvSpPr>
          <p:cNvPr id="16" name="Action Button: Forward or Next 15">
            <a:hlinkClick r:id="" action="ppaction://hlinkshowjump?jump=nextslide" highlightClick="1"/>
          </p:cNvPr>
          <p:cNvSpPr/>
          <p:nvPr/>
        </p:nvSpPr>
        <p:spPr>
          <a:xfrm>
            <a:off x="8423559" y="6188365"/>
            <a:ext cx="526463" cy="563416"/>
          </a:xfrm>
          <a:prstGeom prst="actionButtonForwardNext">
            <a:avLst/>
          </a:prstGeom>
          <a:blipFill dpi="0" rotWithShape="1">
            <a:blip r:embed="rId7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Back or Previous 16">
            <a:hlinkClick r:id="" action="ppaction://hlinkshowjump?jump=previousslide" highlightClick="1"/>
          </p:cNvPr>
          <p:cNvSpPr/>
          <p:nvPr/>
        </p:nvSpPr>
        <p:spPr>
          <a:xfrm>
            <a:off x="7669228" y="6188365"/>
            <a:ext cx="561975" cy="563416"/>
          </a:xfrm>
          <a:prstGeom prst="actionButtonBackPrevious">
            <a:avLst/>
          </a:prstGeom>
          <a:blipFill dpi="0" rotWithShape="1">
            <a:blip r:embed="rId7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9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Works Cited</a:t>
            </a:r>
            <a:endParaRPr lang="en-US" dirty="0"/>
          </a:p>
        </p:txBody>
      </p:sp>
      <p:pic>
        <p:nvPicPr>
          <p:cNvPr id="3074" name="Picture 2" descr="http://bostondirtdogs.boston.com/Headline_Archives/BDD_9.14_ML_reu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30" y="493502"/>
            <a:ext cx="1304999" cy="103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2513" y="457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http://bostondirtdogs.boston.com/Headline_Archives/2006/09/cant_quit_strok.html</a:t>
            </a:r>
          </a:p>
        </p:txBody>
      </p:sp>
      <p:pic>
        <p:nvPicPr>
          <p:cNvPr id="3076" name="Picture 4" descr="http://i.dailymail.co.uk/i/pix/2009/11/05/article-0-071774CC000005DC-650_306x42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07" y="1686686"/>
            <a:ext cx="823680" cy="113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3657" y="1613489"/>
            <a:ext cx="5667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http://www.dailymail.co.uk/sport/othersports/article-1225383/Baseball-Hideki-Matsui-inspires-New-York-Yankees-win-World-Series-record-27th-time.html</a:t>
            </a:r>
          </a:p>
        </p:txBody>
      </p:sp>
      <p:pic>
        <p:nvPicPr>
          <p:cNvPr id="3078" name="Picture 6" descr="http://4.bp.blogspot.com/_E5shaOQjY9I/TSDJpIg9K0I/AAAAAAAAACI/WaiySf1NZRo/s1600/Tampa%252BBay%252BRays%252Bv%252BBoston%252BRed%252BSox%252B0R0OppDuica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4" y="3021043"/>
            <a:ext cx="1150549" cy="94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57400" y="2967335"/>
            <a:ext cx="48921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http://kennedyscommentary.blogspot.com/2011/01/red-sox-rotation-key-to-success-in-2011.html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31" y="4235987"/>
            <a:ext cx="1015176" cy="9209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42359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Baseball_positions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308" y="5395102"/>
            <a:ext cx="1567506" cy="10450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12513" y="5395102"/>
            <a:ext cx="4047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urbansavvy.com</a:t>
            </a:r>
            <a:r>
              <a:rPr lang="en-US" dirty="0"/>
              <a:t>/news/?p=25</a:t>
            </a:r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8423559" y="6188365"/>
            <a:ext cx="526463" cy="563416"/>
          </a:xfrm>
          <a:prstGeom prst="actionButtonForwardNext">
            <a:avLst/>
          </a:prstGeom>
          <a:blipFill dpi="0" rotWithShape="1">
            <a:blip r:embed="rId7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Back or Previous 13">
            <a:hlinkClick r:id="" action="ppaction://hlinkshowjump?jump=previousslide" highlightClick="1"/>
          </p:cNvPr>
          <p:cNvSpPr/>
          <p:nvPr/>
        </p:nvSpPr>
        <p:spPr>
          <a:xfrm>
            <a:off x="7669228" y="6188365"/>
            <a:ext cx="561975" cy="563416"/>
          </a:xfrm>
          <a:prstGeom prst="actionButtonBackPrevious">
            <a:avLst/>
          </a:prstGeom>
          <a:blipFill dpi="0" rotWithShape="1">
            <a:blip r:embed="rId7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1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Works Cited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64" y="457200"/>
            <a:ext cx="1385537" cy="9233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57400" y="4645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http://women.2701.us/2012/08/09/solo-parenting-three-strikes-</a:t>
            </a:r>
            <a:r>
              <a:rPr lang="en-US" dirty="0" err="1"/>
              <a:t>youre</a:t>
            </a:r>
            <a:r>
              <a:rPr lang="en-US" dirty="0"/>
              <a:t>-in/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64" y="1613489"/>
            <a:ext cx="1318216" cy="9392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6000" y="16134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www.sbyouthbaseball.com</a:t>
            </a:r>
            <a:r>
              <a:rPr lang="en-US" dirty="0"/>
              <a:t>/Home%20Run%20Club.aspx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64" y="2946752"/>
            <a:ext cx="1318216" cy="103699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86000" y="294671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articles.nydailynews.com</a:t>
            </a:r>
            <a:r>
              <a:rPr lang="en-US" dirty="0"/>
              <a:t>/2009-08-07/sports/17930220_1_phil-coke-yankee-stadium-burnett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64" y="4254051"/>
            <a:ext cx="13811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64" y="5395102"/>
            <a:ext cx="1381125" cy="93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26474" y="4252320"/>
            <a:ext cx="4233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http://www.stack.com/softball-drills/</a:t>
            </a:r>
          </a:p>
        </p:txBody>
      </p:sp>
      <p:sp>
        <p:nvSpPr>
          <p:cNvPr id="4" name="Rectangle 3"/>
          <p:cNvSpPr/>
          <p:nvPr/>
        </p:nvSpPr>
        <p:spPr>
          <a:xfrm>
            <a:off x="2382578" y="5395102"/>
            <a:ext cx="4177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http://patrickmeredith.blogspot.com/</a:t>
            </a:r>
          </a:p>
        </p:txBody>
      </p:sp>
      <p:sp>
        <p:nvSpPr>
          <p:cNvPr id="16" name="Action Button: Forward or Next 15">
            <a:hlinkClick r:id="" action="ppaction://hlinkshowjump?jump=nextslide" highlightClick="1"/>
          </p:cNvPr>
          <p:cNvSpPr/>
          <p:nvPr/>
        </p:nvSpPr>
        <p:spPr>
          <a:xfrm>
            <a:off x="8423559" y="6188365"/>
            <a:ext cx="526463" cy="563416"/>
          </a:xfrm>
          <a:prstGeom prst="actionButtonForwardNext">
            <a:avLst/>
          </a:prstGeom>
          <a:blipFill dpi="0" rotWithShape="1">
            <a:blip r:embed="rId7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Back or Previous 16">
            <a:hlinkClick r:id="" action="ppaction://hlinkshowjump?jump=previousslide" highlightClick="1"/>
          </p:cNvPr>
          <p:cNvSpPr/>
          <p:nvPr/>
        </p:nvSpPr>
        <p:spPr>
          <a:xfrm>
            <a:off x="7669228" y="6188365"/>
            <a:ext cx="561975" cy="563416"/>
          </a:xfrm>
          <a:prstGeom prst="actionButtonBackPrevious">
            <a:avLst/>
          </a:prstGeom>
          <a:blipFill dpi="0" rotWithShape="1">
            <a:blip r:embed="rId7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6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5697415"/>
            <a:ext cx="7612063" cy="1100138"/>
          </a:xfrm>
        </p:spPr>
        <p:txBody>
          <a:bodyPr/>
          <a:lstStyle/>
          <a:p>
            <a:r>
              <a:rPr lang="en-US" dirty="0" smtClean="0"/>
              <a:t>Baseball </a:t>
            </a:r>
            <a:r>
              <a:rPr lang="en-US" dirty="0" smtClean="0"/>
              <a:t>Positions</a:t>
            </a:r>
            <a:br>
              <a:rPr lang="en-US" dirty="0" smtClean="0"/>
            </a:br>
            <a:r>
              <a:rPr lang="en-US" sz="1800" dirty="0" smtClean="0"/>
              <a:t>Click the number to see the name</a:t>
            </a:r>
            <a:endParaRPr lang="en-US" sz="18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3753" b="3753"/>
          <a:stretch>
            <a:fillRect/>
          </a:stretch>
        </p:blipFill>
        <p:spPr>
          <a:xfrm rot="21414040">
            <a:off x="1436065" y="461964"/>
            <a:ext cx="6203950" cy="5205412"/>
          </a:xfrm>
        </p:spPr>
      </p:pic>
      <p:sp>
        <p:nvSpPr>
          <p:cNvPr id="10" name="Action Button: Custom 9">
            <a:hlinkClick r:id="" action="ppaction://noaction" highlightClick="1"/>
          </p:cNvPr>
          <p:cNvSpPr/>
          <p:nvPr/>
        </p:nvSpPr>
        <p:spPr>
          <a:xfrm>
            <a:off x="1684634" y="1192132"/>
            <a:ext cx="1360666" cy="479445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Custom 10">
            <a:hlinkClick r:id="" action="ppaction://noaction" highlightClick="1"/>
          </p:cNvPr>
          <p:cNvSpPr/>
          <p:nvPr/>
        </p:nvSpPr>
        <p:spPr>
          <a:xfrm>
            <a:off x="3767884" y="424517"/>
            <a:ext cx="1360666" cy="479445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Custom 11">
            <a:hlinkClick r:id="" action="ppaction://noaction" highlightClick="1"/>
          </p:cNvPr>
          <p:cNvSpPr/>
          <p:nvPr/>
        </p:nvSpPr>
        <p:spPr>
          <a:xfrm>
            <a:off x="5957909" y="955794"/>
            <a:ext cx="1360666" cy="479445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Custom 12">
            <a:hlinkClick r:id="" action="ppaction://noaction" highlightClick="1"/>
          </p:cNvPr>
          <p:cNvSpPr/>
          <p:nvPr/>
        </p:nvSpPr>
        <p:spPr>
          <a:xfrm>
            <a:off x="3045300" y="2303421"/>
            <a:ext cx="1360666" cy="479445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Custom 13">
            <a:hlinkClick r:id="" action="ppaction://noaction" highlightClick="1"/>
          </p:cNvPr>
          <p:cNvSpPr/>
          <p:nvPr/>
        </p:nvSpPr>
        <p:spPr>
          <a:xfrm>
            <a:off x="4597243" y="2212715"/>
            <a:ext cx="1360666" cy="479445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Custom 14">
            <a:hlinkClick r:id="" action="ppaction://noaction" highlightClick="1"/>
          </p:cNvPr>
          <p:cNvSpPr/>
          <p:nvPr/>
        </p:nvSpPr>
        <p:spPr>
          <a:xfrm>
            <a:off x="2705268" y="3456679"/>
            <a:ext cx="1360666" cy="479445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Custom 15">
            <a:hlinkClick r:id="" action="ppaction://noaction" highlightClick="1"/>
          </p:cNvPr>
          <p:cNvSpPr/>
          <p:nvPr/>
        </p:nvSpPr>
        <p:spPr>
          <a:xfrm>
            <a:off x="4065935" y="3560343"/>
            <a:ext cx="1062616" cy="479445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Custom 16">
            <a:hlinkClick r:id="" action="ppaction://noaction" highlightClick="1"/>
          </p:cNvPr>
          <p:cNvSpPr/>
          <p:nvPr/>
        </p:nvSpPr>
        <p:spPr>
          <a:xfrm>
            <a:off x="5277576" y="3320620"/>
            <a:ext cx="1360666" cy="479445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Custom 17">
            <a:hlinkClick r:id="" action="ppaction://noaction" highlightClick="1"/>
          </p:cNvPr>
          <p:cNvSpPr/>
          <p:nvPr/>
        </p:nvSpPr>
        <p:spPr>
          <a:xfrm>
            <a:off x="4065934" y="4830223"/>
            <a:ext cx="1360666" cy="479445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" action="ppaction://noaction" highlightClick="1"/>
          </p:cNvPr>
          <p:cNvSpPr/>
          <p:nvPr/>
        </p:nvSpPr>
        <p:spPr>
          <a:xfrm>
            <a:off x="3896751" y="298055"/>
            <a:ext cx="1125415" cy="113379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" action="ppaction://noaction" highlightClick="1"/>
          </p:cNvPr>
          <p:cNvSpPr/>
          <p:nvPr/>
        </p:nvSpPr>
        <p:spPr>
          <a:xfrm>
            <a:off x="1828800" y="1083212"/>
            <a:ext cx="1097280" cy="1129503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6063175" y="864954"/>
            <a:ext cx="1139483" cy="109045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Custom 6">
            <a:hlinkClick r:id="" action="ppaction://noaction" highlightClick="1"/>
          </p:cNvPr>
          <p:cNvSpPr/>
          <p:nvPr/>
        </p:nvSpPr>
        <p:spPr>
          <a:xfrm>
            <a:off x="3045300" y="2212715"/>
            <a:ext cx="1259414" cy="110790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Custom 7">
            <a:hlinkClick r:id="" action="ppaction://noaction" highlightClick="1"/>
          </p:cNvPr>
          <p:cNvSpPr/>
          <p:nvPr/>
        </p:nvSpPr>
        <p:spPr>
          <a:xfrm>
            <a:off x="4746267" y="2096086"/>
            <a:ext cx="1077758" cy="1111348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Custom 18">
            <a:hlinkClick r:id="" action="ppaction://noaction" highlightClick="1"/>
          </p:cNvPr>
          <p:cNvSpPr/>
          <p:nvPr/>
        </p:nvSpPr>
        <p:spPr>
          <a:xfrm>
            <a:off x="2926080" y="3456679"/>
            <a:ext cx="970671" cy="103091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Custom 19">
            <a:hlinkClick r:id="" action="ppaction://noaction" highlightClick="1"/>
          </p:cNvPr>
          <p:cNvSpPr/>
          <p:nvPr/>
        </p:nvSpPr>
        <p:spPr>
          <a:xfrm>
            <a:off x="4178105" y="3560342"/>
            <a:ext cx="844061" cy="1025726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Custom 20">
            <a:hlinkClick r:id="" action="ppaction://noaction" highlightClick="1"/>
          </p:cNvPr>
          <p:cNvSpPr/>
          <p:nvPr/>
        </p:nvSpPr>
        <p:spPr>
          <a:xfrm>
            <a:off x="5426600" y="3207434"/>
            <a:ext cx="1100809" cy="1153551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</p:cNvPr>
          <p:cNvSpPr/>
          <p:nvPr/>
        </p:nvSpPr>
        <p:spPr>
          <a:xfrm>
            <a:off x="4178105" y="4830223"/>
            <a:ext cx="1099471" cy="867192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910218912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892" y="6162813"/>
            <a:ext cx="487363" cy="487363"/>
          </a:xfrm>
          <a:prstGeom prst="rect">
            <a:avLst/>
          </a:prstGeom>
        </p:spPr>
      </p:pic>
      <p:sp>
        <p:nvSpPr>
          <p:cNvPr id="23" name="Action Button: Back or Previous 22">
            <a:hlinkClick r:id="" action="ppaction://hlinkshowjump?jump=previousslide" highlightClick="1"/>
          </p:cNvPr>
          <p:cNvSpPr/>
          <p:nvPr/>
        </p:nvSpPr>
        <p:spPr>
          <a:xfrm>
            <a:off x="7669228" y="6188365"/>
            <a:ext cx="561975" cy="563416"/>
          </a:xfrm>
          <a:prstGeom prst="actionButtonBackPrevious">
            <a:avLst/>
          </a:prstGeom>
          <a:blipFill dpi="0" rotWithShape="1">
            <a:blip r:embed="rId6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Forward or Next 23">
            <a:hlinkClick r:id="" action="ppaction://hlinkshowjump?jump=nextslide" highlightClick="1"/>
          </p:cNvPr>
          <p:cNvSpPr/>
          <p:nvPr/>
        </p:nvSpPr>
        <p:spPr>
          <a:xfrm>
            <a:off x="8423559" y="6188365"/>
            <a:ext cx="526463" cy="563416"/>
          </a:xfrm>
          <a:prstGeom prst="actionButtonForwardNext">
            <a:avLst/>
          </a:prstGeom>
          <a:blipFill dpi="0" rotWithShape="1">
            <a:blip r:embed="rId6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2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6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Works Cited</a:t>
            </a:r>
            <a:endParaRPr lang="en-US" dirty="0"/>
          </a:p>
        </p:txBody>
      </p:sp>
      <p:pic>
        <p:nvPicPr>
          <p:cNvPr id="2050" name="Picture 2" descr="Shortstop Natasha Watley is regarded as the fastest player in international softball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65" y="457091"/>
            <a:ext cx="1149324" cy="86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457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http://www.2008.nbcolympics.com/athletes/athlete=132/bio/index.html</a:t>
            </a:r>
          </a:p>
        </p:txBody>
      </p:sp>
      <p:pic>
        <p:nvPicPr>
          <p:cNvPr id="2052" name="Picture 4" descr="http://www.poyi.org/65/photos/06second/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64" y="1613489"/>
            <a:ext cx="1354637" cy="97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16134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http://www.poyi.org/65/06/second_01.php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9" y="2968345"/>
            <a:ext cx="1328153" cy="88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://d.yimg.com/i/ng/sp/ap_photo/20121001/all/l629011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9" y="4130675"/>
            <a:ext cx="1369219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0" y="41306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http://uk.eurosport.yahoo.com/01102012/5/photo/01102012001635.html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296834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http://latimesblogs.latimes.com/olympics_blog/softball/index.html</a:t>
            </a:r>
          </a:p>
        </p:txBody>
      </p:sp>
      <p:pic>
        <p:nvPicPr>
          <p:cNvPr id="4" name="Picture 3" descr="SlidingRedSox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49" y="5453478"/>
            <a:ext cx="1328153" cy="9363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95289" y="54534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asapblogs.typepad.com</a:t>
            </a:r>
            <a:r>
              <a:rPr lang="en-US" dirty="0"/>
              <a:t>/news/photo/</a:t>
            </a:r>
          </a:p>
        </p:txBody>
      </p:sp>
      <p:sp>
        <p:nvSpPr>
          <p:cNvPr id="13" name="Action Button: Back or Previous 12">
            <a:hlinkClick r:id="" action="ppaction://hlinkshowjump?jump=previousslide" highlightClick="1"/>
          </p:cNvPr>
          <p:cNvSpPr/>
          <p:nvPr/>
        </p:nvSpPr>
        <p:spPr>
          <a:xfrm>
            <a:off x="8442114" y="6234705"/>
            <a:ext cx="561975" cy="563416"/>
          </a:xfrm>
          <a:prstGeom prst="actionButtonBackPrevious">
            <a:avLst/>
          </a:prstGeom>
          <a:blipFill dpi="0" rotWithShape="1">
            <a:blip r:embed="rId7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6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Strike!!!!</a:t>
            </a:r>
            <a:endParaRPr lang="en-US" sz="4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 smtClean="0"/>
              <a:t>Try again.</a:t>
            </a:r>
            <a:endParaRPr lang="en-US" sz="28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122" r="2122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084" r="2084"/>
          <a:stretch>
            <a:fillRect/>
          </a:stretch>
        </p:blipFill>
        <p:spPr/>
      </p:pic>
      <p:sp>
        <p:nvSpPr>
          <p:cNvPr id="4" name="Action Button: Custom 3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9144000" cy="685800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	Click on the screen to return </a:t>
            </a:r>
          </a:p>
          <a:p>
            <a:r>
              <a:rPr lang="en-US" dirty="0"/>
              <a:t>	 </a:t>
            </a:r>
            <a:r>
              <a:rPr lang="en-US" dirty="0" smtClean="0"/>
              <a:t>     </a:t>
            </a:r>
            <a:r>
              <a:rPr lang="en-US" dirty="0" smtClean="0"/>
              <a:t>to the previous slide.</a:t>
            </a:r>
            <a:endParaRPr lang="en-US" dirty="0"/>
          </a:p>
        </p:txBody>
      </p:sp>
      <p:pic>
        <p:nvPicPr>
          <p:cNvPr id="5" name="MS910220131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146" y="6019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7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2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Home Run!!!</a:t>
            </a:r>
            <a:endParaRPr lang="en-US" sz="4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 smtClean="0"/>
              <a:t>You win a point for your team!</a:t>
            </a:r>
            <a:endParaRPr lang="en-US" sz="28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162" b="1162"/>
          <a:stretch>
            <a:fillRect/>
          </a:stretch>
        </p:blipFill>
        <p:spPr>
          <a:xfrm rot="307655">
            <a:off x="4355006" y="407887"/>
            <a:ext cx="4141140" cy="2881378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5784" b="5784"/>
          <a:stretch>
            <a:fillRect/>
          </a:stretch>
        </p:blipFill>
        <p:spPr>
          <a:xfrm rot="21414752">
            <a:off x="4622800" y="3578225"/>
            <a:ext cx="4141788" cy="2881313"/>
          </a:xfrm>
        </p:spPr>
      </p:pic>
      <p:sp>
        <p:nvSpPr>
          <p:cNvPr id="4" name="Action Button: Custom 3">
            <a:hlinkClick r:id="" action="ppaction://hlinkshowjump?jump=lastslideviewed" highlightClick="1"/>
          </p:cNvPr>
          <p:cNvSpPr/>
          <p:nvPr/>
        </p:nvSpPr>
        <p:spPr>
          <a:xfrm>
            <a:off x="0" y="0"/>
            <a:ext cx="9144000" cy="685800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 smtClean="0">
                <a:solidFill>
                  <a:prstClr val="white"/>
                </a:solidFill>
              </a:rPr>
              <a:t>	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	</a:t>
            </a:r>
            <a:r>
              <a:rPr lang="en-US" dirty="0" smtClean="0">
                <a:solidFill>
                  <a:prstClr val="white"/>
                </a:solidFill>
              </a:rPr>
              <a:t>Click </a:t>
            </a:r>
            <a:r>
              <a:rPr lang="en-US" dirty="0">
                <a:solidFill>
                  <a:prstClr val="white"/>
                </a:solidFill>
              </a:rPr>
              <a:t>on the screen to return 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	</a:t>
            </a:r>
            <a:r>
              <a:rPr lang="en-US" dirty="0" smtClean="0">
                <a:solidFill>
                  <a:prstClr val="white"/>
                </a:solidFill>
              </a:rPr>
              <a:t>     </a:t>
            </a:r>
            <a:r>
              <a:rPr lang="en-US" dirty="0">
                <a:solidFill>
                  <a:prstClr val="white"/>
                </a:solidFill>
              </a:rPr>
              <a:t>to the previous slide.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MS910220126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146" y="6038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8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62" y="3964449"/>
            <a:ext cx="1915759" cy="2226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of a </a:t>
            </a:r>
            <a:r>
              <a:rPr lang="en-US" dirty="0" smtClean="0"/>
              <a:t>Sentence</a:t>
            </a:r>
            <a:br>
              <a:rPr lang="en-US" dirty="0" smtClean="0"/>
            </a:br>
            <a:r>
              <a:rPr lang="en-US" sz="2000" dirty="0" smtClean="0"/>
              <a:t>Click on each word in the example to learn what part of the sentence it is called.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1803651"/>
            <a:ext cx="3657600" cy="263466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Subject – the person or thing </a:t>
            </a:r>
            <a:r>
              <a:rPr lang="en-US" sz="3200" b="1" dirty="0" smtClean="0"/>
              <a:t>doing the action </a:t>
            </a:r>
            <a:r>
              <a:rPr lang="en-US" sz="3200" dirty="0" smtClean="0"/>
              <a:t>in the sentence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1789197"/>
            <a:ext cx="3657600" cy="254108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Object – the person or thing </a:t>
            </a:r>
            <a:r>
              <a:rPr lang="en-US" sz="3200" b="1" dirty="0" smtClean="0"/>
              <a:t>affected by the action </a:t>
            </a:r>
            <a:r>
              <a:rPr lang="en-US" sz="3200" dirty="0" smtClean="0"/>
              <a:t>in the sentence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5875" y="6075205"/>
            <a:ext cx="850085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Example: The pitcher throws the ball to the catcher.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94" y="4639401"/>
            <a:ext cx="1180443" cy="1435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096" y="4877509"/>
            <a:ext cx="203052" cy="2001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9817" y="5656328"/>
            <a:ext cx="144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Subject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1454" y="5656328"/>
            <a:ext cx="144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Action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0299" y="5357303"/>
            <a:ext cx="144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Object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96794" y="5859716"/>
            <a:ext cx="144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Object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Action Button: Custom 13">
            <a:hlinkClick r:id="" action="ppaction://noaction" highlightClick="1"/>
          </p:cNvPr>
          <p:cNvSpPr/>
          <p:nvPr/>
        </p:nvSpPr>
        <p:spPr>
          <a:xfrm>
            <a:off x="2183000" y="3942648"/>
            <a:ext cx="1563329" cy="2633976"/>
          </a:xfrm>
          <a:prstGeom prst="actionButtonBlank">
            <a:avLst/>
          </a:prstGeom>
          <a:blipFill dpi="0" rotWithShape="1">
            <a:blip r:embed="rId5">
              <a:alphaModFix amt="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Custom 14">
            <a:hlinkClick r:id="" action="ppaction://noaction" highlightClick="1"/>
          </p:cNvPr>
          <p:cNvSpPr/>
          <p:nvPr/>
        </p:nvSpPr>
        <p:spPr>
          <a:xfrm>
            <a:off x="3939821" y="6075205"/>
            <a:ext cx="1074631" cy="50141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Custom 16">
            <a:hlinkClick r:id="" action="ppaction://noaction" highlightClick="1"/>
          </p:cNvPr>
          <p:cNvSpPr/>
          <p:nvPr/>
        </p:nvSpPr>
        <p:spPr>
          <a:xfrm>
            <a:off x="5361151" y="4639401"/>
            <a:ext cx="965907" cy="1937223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Custom 17">
            <a:hlinkClick r:id="" action="ppaction://noaction" highlightClick="1"/>
          </p:cNvPr>
          <p:cNvSpPr/>
          <p:nvPr/>
        </p:nvSpPr>
        <p:spPr>
          <a:xfrm>
            <a:off x="6997976" y="4460117"/>
            <a:ext cx="1578078" cy="2138308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Forward or Next 18">
            <a:hlinkClick r:id="" action="ppaction://hlinkshowjump?jump=nextslide" highlightClick="1"/>
          </p:cNvPr>
          <p:cNvSpPr/>
          <p:nvPr/>
        </p:nvSpPr>
        <p:spPr>
          <a:xfrm>
            <a:off x="8449320" y="233879"/>
            <a:ext cx="526463" cy="563416"/>
          </a:xfrm>
          <a:prstGeom prst="actionButtonForwardNext">
            <a:avLst/>
          </a:prstGeom>
          <a:blipFill dpi="0" rotWithShape="1">
            <a:blip r:embed="rId5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Back or Previous 19">
            <a:hlinkClick r:id="" action="ppaction://hlinkshowjump?jump=previousslide" highlightClick="1"/>
          </p:cNvPr>
          <p:cNvSpPr/>
          <p:nvPr/>
        </p:nvSpPr>
        <p:spPr>
          <a:xfrm>
            <a:off x="104887" y="79468"/>
            <a:ext cx="561975" cy="563416"/>
          </a:xfrm>
          <a:prstGeom prst="actionButtonBackPrevious">
            <a:avLst/>
          </a:prstGeom>
          <a:blipFill dpi="0" rotWithShape="1">
            <a:blip r:embed="rId5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0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Identify the </a:t>
            </a:r>
            <a:r>
              <a:rPr lang="en-US" sz="3600" dirty="0" smtClean="0"/>
              <a:t>Action, Subject(s), </a:t>
            </a:r>
            <a:r>
              <a:rPr lang="en-US" sz="3200" dirty="0" smtClean="0"/>
              <a:t>and </a:t>
            </a:r>
            <a:r>
              <a:rPr lang="en-US" sz="3600" dirty="0" smtClean="0"/>
              <a:t>Object(s</a:t>
            </a:r>
            <a:r>
              <a:rPr lang="en-US" sz="3600" dirty="0" smtClean="0"/>
              <a:t>)</a:t>
            </a:r>
            <a:br>
              <a:rPr lang="en-US" sz="3600" dirty="0" smtClean="0"/>
            </a:br>
            <a:r>
              <a:rPr lang="en-US" sz="2000" dirty="0" smtClean="0"/>
              <a:t>Click on the words below to check your answers.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0166" y="5564015"/>
            <a:ext cx="842654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batter hits the ball to the shortstop.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230" y="4153075"/>
            <a:ext cx="203052" cy="2001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8013" y="4921180"/>
            <a:ext cx="144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Subject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8452" y="5113365"/>
            <a:ext cx="144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Action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588" y="4799483"/>
            <a:ext cx="144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Object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5325" y="5164739"/>
            <a:ext cx="144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Object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Action Button: Custom 13">
            <a:hlinkClick r:id="" action="ppaction://noaction" highlightClick="1"/>
          </p:cNvPr>
          <p:cNvSpPr/>
          <p:nvPr/>
        </p:nvSpPr>
        <p:spPr>
          <a:xfrm>
            <a:off x="656491" y="2073500"/>
            <a:ext cx="2084250" cy="4356854"/>
          </a:xfrm>
          <a:prstGeom prst="actionButtonBlank">
            <a:avLst/>
          </a:prstGeom>
          <a:blipFill dpi="0" rotWithShape="1">
            <a:blip r:embed="rId3">
              <a:alphaModFix amt="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Custom 14">
            <a:hlinkClick r:id="" action="ppaction://noaction" highlightClick="1"/>
          </p:cNvPr>
          <p:cNvSpPr/>
          <p:nvPr/>
        </p:nvSpPr>
        <p:spPr>
          <a:xfrm>
            <a:off x="2849424" y="5567422"/>
            <a:ext cx="787755" cy="50141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Custom 16">
            <a:hlinkClick r:id="" action="ppaction://noaction" highlightClick="1"/>
          </p:cNvPr>
          <p:cNvSpPr/>
          <p:nvPr/>
        </p:nvSpPr>
        <p:spPr>
          <a:xfrm>
            <a:off x="3714529" y="3756074"/>
            <a:ext cx="1560856" cy="250347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Custom 17">
            <a:hlinkClick r:id="" action="ppaction://noaction" highlightClick="1"/>
          </p:cNvPr>
          <p:cNvSpPr/>
          <p:nvPr/>
        </p:nvSpPr>
        <p:spPr>
          <a:xfrm>
            <a:off x="5756857" y="2627291"/>
            <a:ext cx="3026536" cy="3583056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62" y="2189408"/>
            <a:ext cx="3502437" cy="2923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7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8275" y="2781837"/>
            <a:ext cx="2531588" cy="2384971"/>
          </a:xfrm>
          <a:prstGeom prst="rect">
            <a:avLst/>
          </a:prstGeom>
        </p:spPr>
      </p:pic>
      <p:sp>
        <p:nvSpPr>
          <p:cNvPr id="16" name="Action Button: Forward or Next 15">
            <a:hlinkClick r:id="" action="ppaction://hlinkshowjump?jump=nextslide" highlightClick="1"/>
          </p:cNvPr>
          <p:cNvSpPr/>
          <p:nvPr/>
        </p:nvSpPr>
        <p:spPr>
          <a:xfrm>
            <a:off x="8520161" y="190337"/>
            <a:ext cx="526463" cy="563416"/>
          </a:xfrm>
          <a:prstGeom prst="actionButtonForwardNext">
            <a:avLst/>
          </a:prstGeom>
          <a:blipFill dpi="0" rotWithShape="1">
            <a:blip r:embed="rId3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Back or Previous 18">
            <a:hlinkClick r:id="" action="ppaction://hlinkshowjump?jump=previousslide" highlightClick="1"/>
          </p:cNvPr>
          <p:cNvSpPr/>
          <p:nvPr/>
        </p:nvSpPr>
        <p:spPr>
          <a:xfrm>
            <a:off x="136663" y="128981"/>
            <a:ext cx="561975" cy="563416"/>
          </a:xfrm>
          <a:prstGeom prst="actionButtonBackPrevious">
            <a:avLst/>
          </a:prstGeom>
          <a:blipFill dpi="0" rotWithShape="1">
            <a:blip r:embed="rId3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5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Identify the </a:t>
            </a:r>
            <a:r>
              <a:rPr lang="en-US" sz="3600" dirty="0" smtClean="0"/>
              <a:t>Action, Subject(s), </a:t>
            </a:r>
            <a:r>
              <a:rPr lang="en-US" sz="3200" dirty="0" smtClean="0"/>
              <a:t>and </a:t>
            </a:r>
            <a:r>
              <a:rPr lang="en-US" sz="3600" dirty="0" smtClean="0"/>
              <a:t>Object(s</a:t>
            </a:r>
            <a:r>
              <a:rPr lang="en-US" sz="3600" dirty="0" smtClean="0"/>
              <a:t>)</a:t>
            </a:r>
            <a:br>
              <a:rPr lang="en-US" sz="3600" dirty="0" smtClean="0"/>
            </a:br>
            <a:r>
              <a:rPr lang="en-US" sz="20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Click on the words below to check your answers.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564015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batter and the first baseman touch the plate.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750" y="5082472"/>
            <a:ext cx="144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Subject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0496" y="5184879"/>
            <a:ext cx="144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Action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4381" y="5082472"/>
            <a:ext cx="144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Subject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21436" y="5177068"/>
            <a:ext cx="144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Object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Action Button: Custom 13">
            <a:hlinkClick r:id="" action="ppaction://noaction" highlightClick="1"/>
          </p:cNvPr>
          <p:cNvSpPr/>
          <p:nvPr/>
        </p:nvSpPr>
        <p:spPr>
          <a:xfrm>
            <a:off x="196948" y="2447778"/>
            <a:ext cx="1887302" cy="4054089"/>
          </a:xfrm>
          <a:prstGeom prst="actionButtonBlank">
            <a:avLst/>
          </a:prstGeom>
          <a:blipFill dpi="0" rotWithShape="1">
            <a:blip r:embed="rId2">
              <a:alphaModFix amt="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Custom 14">
            <a:hlinkClick r:id="" action="ppaction://noaction" highlightClick="1"/>
          </p:cNvPr>
          <p:cNvSpPr/>
          <p:nvPr/>
        </p:nvSpPr>
        <p:spPr>
          <a:xfrm>
            <a:off x="6093289" y="5605692"/>
            <a:ext cx="1123437" cy="50141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Custom 16">
            <a:hlinkClick r:id="" action="ppaction://noaction" highlightClick="1"/>
          </p:cNvPr>
          <p:cNvSpPr/>
          <p:nvPr/>
        </p:nvSpPr>
        <p:spPr>
          <a:xfrm>
            <a:off x="2895192" y="2337569"/>
            <a:ext cx="3088074" cy="3811221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Custom 17">
            <a:hlinkClick r:id="" action="ppaction://noaction" highlightClick="1"/>
          </p:cNvPr>
          <p:cNvSpPr/>
          <p:nvPr/>
        </p:nvSpPr>
        <p:spPr>
          <a:xfrm>
            <a:off x="7450192" y="5344082"/>
            <a:ext cx="1431561" cy="85544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7" y="2547916"/>
            <a:ext cx="3826099" cy="2496286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8423559" y="168565"/>
            <a:ext cx="526463" cy="563416"/>
          </a:xfrm>
          <a:prstGeom prst="actionButtonForwardNext">
            <a:avLst/>
          </a:prstGeom>
          <a:blipFill dpi="0" rotWithShape="1">
            <a:blip r:embed="rId2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Back or Previous 15">
            <a:hlinkClick r:id="" action="ppaction://hlinkshowjump?jump=previousslide" highlightClick="1"/>
          </p:cNvPr>
          <p:cNvSpPr/>
          <p:nvPr/>
        </p:nvSpPr>
        <p:spPr>
          <a:xfrm>
            <a:off x="99995" y="168565"/>
            <a:ext cx="561975" cy="563416"/>
          </a:xfrm>
          <a:prstGeom prst="actionButtonBackPrevious">
            <a:avLst/>
          </a:prstGeom>
          <a:blipFill dpi="0" rotWithShape="1">
            <a:blip r:embed="rId2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6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Pronouns:</a:t>
            </a:r>
            <a:br>
              <a:rPr lang="en-US" sz="4400" dirty="0" smtClean="0"/>
            </a:br>
            <a:r>
              <a:rPr lang="en-US" sz="3400" dirty="0" smtClean="0"/>
              <a:t>the small words that can replace nouns in a sentence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3040" y="2082544"/>
            <a:ext cx="4094348" cy="453712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70000"/>
              </a:lnSpc>
              <a:buNone/>
            </a:pPr>
            <a:r>
              <a:rPr lang="en-US" sz="3200" u="sng" dirty="0" smtClean="0">
                <a:solidFill>
                  <a:schemeClr val="accent2"/>
                </a:solidFill>
              </a:rPr>
              <a:t>Subject Pronouns (replace the subject):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3200" b="1" dirty="0" smtClean="0">
                <a:solidFill>
                  <a:schemeClr val="accent2"/>
                </a:solidFill>
              </a:rPr>
              <a:t>I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3200" b="1" dirty="0">
                <a:solidFill>
                  <a:schemeClr val="accent2"/>
                </a:solidFill>
              </a:rPr>
              <a:t>y</a:t>
            </a:r>
            <a:r>
              <a:rPr lang="en-US" sz="3200" b="1" dirty="0" smtClean="0">
                <a:solidFill>
                  <a:schemeClr val="accent2"/>
                </a:solidFill>
              </a:rPr>
              <a:t>ou</a:t>
            </a:r>
            <a:endParaRPr lang="en-US" sz="3200" b="1" dirty="0">
              <a:solidFill>
                <a:schemeClr val="accent2"/>
              </a:solidFill>
            </a:endParaRPr>
          </a:p>
          <a:p>
            <a:pPr marL="0" indent="0" algn="ctr">
              <a:lnSpc>
                <a:spcPct val="70000"/>
              </a:lnSpc>
              <a:buNone/>
            </a:pPr>
            <a:r>
              <a:rPr lang="en-US" sz="3200" b="1" dirty="0">
                <a:solidFill>
                  <a:schemeClr val="accent2"/>
                </a:solidFill>
              </a:rPr>
              <a:t>h</a:t>
            </a:r>
            <a:r>
              <a:rPr lang="en-US" sz="3200" b="1" dirty="0" smtClean="0">
                <a:solidFill>
                  <a:schemeClr val="accent2"/>
                </a:solidFill>
              </a:rPr>
              <a:t>e / she / it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3200" b="1" dirty="0">
                <a:solidFill>
                  <a:schemeClr val="accent2"/>
                </a:solidFill>
              </a:rPr>
              <a:t>w</a:t>
            </a:r>
            <a:r>
              <a:rPr lang="en-US" sz="3200" b="1" dirty="0" smtClean="0">
                <a:solidFill>
                  <a:schemeClr val="accent2"/>
                </a:solidFill>
              </a:rPr>
              <a:t>e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3200" b="1" dirty="0">
                <a:solidFill>
                  <a:schemeClr val="accent2"/>
                </a:solidFill>
              </a:rPr>
              <a:t>t</a:t>
            </a:r>
            <a:r>
              <a:rPr lang="en-US" sz="3200" b="1" dirty="0" smtClean="0">
                <a:solidFill>
                  <a:schemeClr val="accent2"/>
                </a:solidFill>
              </a:rPr>
              <a:t>hey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6266" y="2084388"/>
            <a:ext cx="3843500" cy="453712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70000"/>
              </a:lnSpc>
              <a:buNone/>
            </a:pPr>
            <a:r>
              <a:rPr lang="en-US" sz="3200" u="sng" dirty="0" smtClean="0">
                <a:solidFill>
                  <a:schemeClr val="accent1"/>
                </a:solidFill>
              </a:rPr>
              <a:t>Object Pronouns (replace the object):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3200" b="1" dirty="0">
                <a:solidFill>
                  <a:schemeClr val="accent1"/>
                </a:solidFill>
              </a:rPr>
              <a:t>m</a:t>
            </a:r>
            <a:r>
              <a:rPr lang="en-US" sz="3200" b="1" dirty="0" smtClean="0">
                <a:solidFill>
                  <a:schemeClr val="accent1"/>
                </a:solidFill>
              </a:rPr>
              <a:t>e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3200" b="1" dirty="0">
                <a:solidFill>
                  <a:schemeClr val="accent1"/>
                </a:solidFill>
              </a:rPr>
              <a:t>y</a:t>
            </a:r>
            <a:r>
              <a:rPr lang="en-US" sz="3200" b="1" dirty="0" smtClean="0">
                <a:solidFill>
                  <a:schemeClr val="accent1"/>
                </a:solidFill>
              </a:rPr>
              <a:t>ou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3200" b="1" dirty="0">
                <a:solidFill>
                  <a:schemeClr val="accent1"/>
                </a:solidFill>
              </a:rPr>
              <a:t>h</a:t>
            </a:r>
            <a:r>
              <a:rPr lang="en-US" sz="3200" b="1" dirty="0" smtClean="0">
                <a:solidFill>
                  <a:schemeClr val="accent1"/>
                </a:solidFill>
              </a:rPr>
              <a:t>im / her / it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3200" b="1" dirty="0">
                <a:solidFill>
                  <a:schemeClr val="accent1"/>
                </a:solidFill>
              </a:rPr>
              <a:t>u</a:t>
            </a:r>
            <a:r>
              <a:rPr lang="en-US" sz="3200" b="1" dirty="0" smtClean="0">
                <a:solidFill>
                  <a:schemeClr val="accent1"/>
                </a:solidFill>
              </a:rPr>
              <a:t>s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3200" b="1" dirty="0">
                <a:solidFill>
                  <a:schemeClr val="accent1"/>
                </a:solidFill>
              </a:rPr>
              <a:t>t</a:t>
            </a:r>
            <a:r>
              <a:rPr lang="en-US" sz="3200" b="1" dirty="0" smtClean="0">
                <a:solidFill>
                  <a:schemeClr val="accent1"/>
                </a:solidFill>
              </a:rPr>
              <a:t>hem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423559" y="190336"/>
            <a:ext cx="526463" cy="563416"/>
          </a:xfrm>
          <a:prstGeom prst="actionButtonForwardNext">
            <a:avLst/>
          </a:prstGeom>
          <a:blipFill dpi="0" rotWithShape="1">
            <a:blip r:embed="rId2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160806" y="147888"/>
            <a:ext cx="561975" cy="563416"/>
          </a:xfrm>
          <a:prstGeom prst="actionButtonBackPrevious">
            <a:avLst/>
          </a:prstGeom>
          <a:blipFill dpi="0" rotWithShape="1">
            <a:blip r:embed="rId2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4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Decide which pronoun should replace each noun </a:t>
            </a:r>
            <a:r>
              <a:rPr lang="en-US" sz="3200" dirty="0" smtClean="0"/>
              <a:t>below.</a:t>
            </a:r>
            <a:br>
              <a:rPr lang="en-US" sz="3200" dirty="0" smtClean="0"/>
            </a:br>
            <a:r>
              <a:rPr lang="en-US" sz="2000" dirty="0" smtClean="0"/>
              <a:t>Click on the options on the lines to check your answers.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701" y="5753334"/>
            <a:ext cx="7917171" cy="971847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60000"/>
              </a:lnSpc>
              <a:buNone/>
            </a:pPr>
            <a:r>
              <a:rPr lang="en-US" sz="3200" dirty="0" smtClean="0"/>
              <a:t>_________ hits _______to _______________.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en-US" sz="3200" b="1" dirty="0" smtClean="0">
                <a:solidFill>
                  <a:schemeClr val="bg2"/>
                </a:solidFill>
              </a:rPr>
              <a:t>The batter </a:t>
            </a:r>
            <a:r>
              <a:rPr lang="en-US" sz="3200" dirty="0" smtClean="0"/>
              <a:t>hits </a:t>
            </a:r>
            <a:r>
              <a:rPr lang="en-US" sz="3200" b="1" dirty="0" smtClean="0">
                <a:solidFill>
                  <a:schemeClr val="bg2"/>
                </a:solidFill>
              </a:rPr>
              <a:t>the ball </a:t>
            </a:r>
            <a:r>
              <a:rPr lang="en-US" sz="3200" dirty="0" smtClean="0"/>
              <a:t>to </a:t>
            </a:r>
            <a:r>
              <a:rPr lang="en-US" sz="3200" b="1" dirty="0" smtClean="0">
                <a:solidFill>
                  <a:schemeClr val="bg2"/>
                </a:solidFill>
              </a:rPr>
              <a:t>the center fielder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05998" y="1875217"/>
            <a:ext cx="3822213" cy="2621195"/>
          </a:xfrm>
        </p:spPr>
        <p:txBody>
          <a:bodyPr>
            <a:noAutofit/>
          </a:bodyPr>
          <a:lstStyle/>
          <a:p>
            <a:pPr marL="0" indent="0" algn="ctr">
              <a:lnSpc>
                <a:spcPct val="30000"/>
              </a:lnSpc>
              <a:buNone/>
            </a:pPr>
            <a:r>
              <a:rPr lang="en-US" sz="2400" u="sng" dirty="0" smtClean="0">
                <a:solidFill>
                  <a:schemeClr val="accent2"/>
                </a:solidFill>
              </a:rPr>
              <a:t>Subject Pronouns: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 smtClean="0">
                <a:solidFill>
                  <a:schemeClr val="accent2"/>
                </a:solidFill>
              </a:rPr>
              <a:t>I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</a:rPr>
              <a:t>y</a:t>
            </a:r>
            <a:r>
              <a:rPr lang="en-US" sz="2400" b="1" dirty="0" smtClean="0">
                <a:solidFill>
                  <a:schemeClr val="accent2"/>
                </a:solidFill>
              </a:rPr>
              <a:t>ou</a:t>
            </a:r>
            <a:endParaRPr lang="en-US" sz="2400" b="1" dirty="0">
              <a:solidFill>
                <a:schemeClr val="accent2"/>
              </a:solidFill>
            </a:endParaRP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</a:rPr>
              <a:t>h</a:t>
            </a:r>
            <a:r>
              <a:rPr lang="en-US" sz="2400" b="1" dirty="0" smtClean="0">
                <a:solidFill>
                  <a:schemeClr val="accent2"/>
                </a:solidFill>
              </a:rPr>
              <a:t>e / she / it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</a:rPr>
              <a:t>w</a:t>
            </a:r>
            <a:r>
              <a:rPr lang="en-US" sz="2400" b="1" dirty="0" smtClean="0">
                <a:solidFill>
                  <a:schemeClr val="accent2"/>
                </a:solidFill>
              </a:rPr>
              <a:t>e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</a:rPr>
              <a:t>t</a:t>
            </a:r>
            <a:r>
              <a:rPr lang="en-US" sz="2400" b="1" dirty="0" smtClean="0">
                <a:solidFill>
                  <a:schemeClr val="accent2"/>
                </a:solidFill>
              </a:rPr>
              <a:t>hey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36266" y="1925205"/>
            <a:ext cx="3657600" cy="2800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30000"/>
              </a:lnSpc>
              <a:buNone/>
            </a:pPr>
            <a:r>
              <a:rPr lang="en-US" sz="2400" u="sng" dirty="0" smtClean="0">
                <a:solidFill>
                  <a:schemeClr val="accent1"/>
                </a:solidFill>
              </a:rPr>
              <a:t>Object pronouns: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me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you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him / her / it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us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them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7" name="Picture 6" descr="Baseball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63" y="4725968"/>
            <a:ext cx="178700" cy="176147"/>
          </a:xfrm>
          <a:prstGeom prst="rect">
            <a:avLst/>
          </a:prstGeom>
        </p:spPr>
      </p:pic>
      <p:pic>
        <p:nvPicPr>
          <p:cNvPr id="8" name="Picture 7" descr="OutfieldRedSox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700" y="4170202"/>
            <a:ext cx="1399453" cy="1583132"/>
          </a:xfrm>
          <a:prstGeom prst="rect">
            <a:avLst/>
          </a:prstGeom>
        </p:spPr>
      </p:pic>
      <p:pic>
        <p:nvPicPr>
          <p:cNvPr id="9" name="Picture 8" descr="YankeeBatter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4944" y="4014646"/>
            <a:ext cx="1310931" cy="17749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1421" y="5597552"/>
            <a:ext cx="655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hlinkClick r:id="rId5" action="ppaction://hlinksldjump"/>
              </a:rPr>
              <a:t>He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7257" y="5597552"/>
            <a:ext cx="1212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/ </a:t>
            </a:r>
            <a:r>
              <a:rPr lang="en-US" sz="2800" dirty="0" smtClean="0">
                <a:solidFill>
                  <a:srgbClr val="FF0000"/>
                </a:solidFill>
                <a:hlinkClick r:id="rId6" action="ppaction://hlinksldjump"/>
              </a:rPr>
              <a:t>Him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3057" y="5597552"/>
            <a:ext cx="1122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linkClick r:id="rId6" action="ppaction://hlinksldjump"/>
              </a:rPr>
              <a:t>h</a:t>
            </a:r>
            <a:r>
              <a:rPr lang="en-US" sz="2800" dirty="0" smtClean="0">
                <a:solidFill>
                  <a:srgbClr val="FF0000"/>
                </a:solidFill>
                <a:hlinkClick r:id="rId6" action="ppaction://hlinksldjump"/>
              </a:rPr>
              <a:t>im</a:t>
            </a:r>
            <a:r>
              <a:rPr lang="en-US" sz="2800" dirty="0" smtClean="0">
                <a:solidFill>
                  <a:srgbClr val="FF0000"/>
                </a:solidFill>
              </a:rPr>
              <a:t> /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6049" y="5597266"/>
            <a:ext cx="415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hlinkClick r:id="rId5" action="ppaction://hlinksldjump"/>
              </a:rPr>
              <a:t>it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83762" y="5597266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hlinkClick r:id="rId5" action="ppaction://hlinksldjump"/>
              </a:rPr>
              <a:t>him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66261" y="5597552"/>
            <a:ext cx="873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linkClick r:id="rId6" action="ppaction://hlinksldjump"/>
              </a:rPr>
              <a:t>h</a:t>
            </a:r>
            <a:r>
              <a:rPr lang="en-US" sz="2800" dirty="0" smtClean="0">
                <a:solidFill>
                  <a:srgbClr val="FF0000"/>
                </a:solidFill>
                <a:hlinkClick r:id="rId6" action="ppaction://hlinksldjump"/>
              </a:rPr>
              <a:t>e</a:t>
            </a:r>
            <a:r>
              <a:rPr lang="en-US" sz="2800" dirty="0" smtClean="0">
                <a:solidFill>
                  <a:srgbClr val="FF0000"/>
                </a:solidFill>
              </a:rPr>
              <a:t> /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Action Button: Forward or Next 15">
            <a:hlinkClick r:id="" action="ppaction://hlinkshowjump?jump=nextslide" highlightClick="1"/>
          </p:cNvPr>
          <p:cNvSpPr/>
          <p:nvPr/>
        </p:nvSpPr>
        <p:spPr>
          <a:xfrm>
            <a:off x="8493866" y="126970"/>
            <a:ext cx="526463" cy="563416"/>
          </a:xfrm>
          <a:prstGeom prst="actionButtonForwardNext">
            <a:avLst/>
          </a:prstGeom>
          <a:blipFill dpi="0" rotWithShape="1">
            <a:blip r:embed="rId7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Back or Previous 16">
            <a:hlinkClick r:id="" action="ppaction://hlinkshowjump?jump=previousslide" highlightClick="1"/>
          </p:cNvPr>
          <p:cNvSpPr/>
          <p:nvPr/>
        </p:nvSpPr>
        <p:spPr>
          <a:xfrm>
            <a:off x="144866" y="124780"/>
            <a:ext cx="561975" cy="563416"/>
          </a:xfrm>
          <a:prstGeom prst="actionButtonBackPrevious">
            <a:avLst/>
          </a:prstGeom>
          <a:blipFill dpi="0" rotWithShape="1">
            <a:blip r:embed="rId7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7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Decide which pronoun should replace each noun </a:t>
            </a:r>
            <a:r>
              <a:rPr lang="en-US" sz="3200" dirty="0" smtClean="0"/>
              <a:t>below.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701" y="5753334"/>
            <a:ext cx="7917171" cy="971847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60000"/>
              </a:lnSpc>
              <a:buNone/>
            </a:pPr>
            <a:r>
              <a:rPr lang="en-US" sz="3200" dirty="0" smtClean="0"/>
              <a:t>_________ hits _______to _______________.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batter </a:t>
            </a:r>
            <a:r>
              <a:rPr lang="en-US" sz="3200" dirty="0" smtClean="0"/>
              <a:t>hits 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ball </a:t>
            </a:r>
            <a:r>
              <a:rPr lang="en-US" sz="3200" dirty="0" smtClean="0"/>
              <a:t>to 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center fielder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05998" y="1875217"/>
            <a:ext cx="3822213" cy="2621195"/>
          </a:xfrm>
        </p:spPr>
        <p:txBody>
          <a:bodyPr>
            <a:noAutofit/>
          </a:bodyPr>
          <a:lstStyle/>
          <a:p>
            <a:pPr marL="0" indent="0" algn="ctr">
              <a:lnSpc>
                <a:spcPct val="30000"/>
              </a:lnSpc>
              <a:buNone/>
            </a:pPr>
            <a:r>
              <a:rPr lang="en-US" sz="2400" u="sng" dirty="0" smtClean="0">
                <a:solidFill>
                  <a:schemeClr val="accent2"/>
                </a:solidFill>
              </a:rPr>
              <a:t>Subject Pronouns: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 smtClean="0">
                <a:solidFill>
                  <a:schemeClr val="accent2"/>
                </a:solidFill>
              </a:rPr>
              <a:t>I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</a:rPr>
              <a:t>y</a:t>
            </a:r>
            <a:r>
              <a:rPr lang="en-US" sz="2400" b="1" dirty="0" smtClean="0">
                <a:solidFill>
                  <a:schemeClr val="accent2"/>
                </a:solidFill>
              </a:rPr>
              <a:t>ou</a:t>
            </a:r>
            <a:endParaRPr lang="en-US" sz="2400" b="1" dirty="0">
              <a:solidFill>
                <a:schemeClr val="accent2"/>
              </a:solidFill>
            </a:endParaRP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</a:rPr>
              <a:t>h</a:t>
            </a:r>
            <a:r>
              <a:rPr lang="en-US" sz="2400" b="1" dirty="0" smtClean="0">
                <a:solidFill>
                  <a:schemeClr val="accent2"/>
                </a:solidFill>
              </a:rPr>
              <a:t>e / she / it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</a:rPr>
              <a:t>w</a:t>
            </a:r>
            <a:r>
              <a:rPr lang="en-US" sz="2400" b="1" dirty="0" smtClean="0">
                <a:solidFill>
                  <a:schemeClr val="accent2"/>
                </a:solidFill>
              </a:rPr>
              <a:t>e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</a:rPr>
              <a:t>t</a:t>
            </a:r>
            <a:r>
              <a:rPr lang="en-US" sz="2400" b="1" dirty="0" smtClean="0">
                <a:solidFill>
                  <a:schemeClr val="accent2"/>
                </a:solidFill>
              </a:rPr>
              <a:t>hey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36266" y="1925205"/>
            <a:ext cx="3657600" cy="2800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30000"/>
              </a:lnSpc>
              <a:buNone/>
            </a:pPr>
            <a:r>
              <a:rPr lang="en-US" sz="2400" u="sng" dirty="0" smtClean="0">
                <a:solidFill>
                  <a:schemeClr val="accent1"/>
                </a:solidFill>
              </a:rPr>
              <a:t>Object pronouns: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me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you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him / her / it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us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them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7" name="Picture 6" descr="Baseball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63" y="4725968"/>
            <a:ext cx="178700" cy="176147"/>
          </a:xfrm>
          <a:prstGeom prst="rect">
            <a:avLst/>
          </a:prstGeom>
        </p:spPr>
      </p:pic>
      <p:pic>
        <p:nvPicPr>
          <p:cNvPr id="8" name="Picture 7" descr="OutfieldRedSox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700" y="4170202"/>
            <a:ext cx="1399453" cy="1583132"/>
          </a:xfrm>
          <a:prstGeom prst="rect">
            <a:avLst/>
          </a:prstGeom>
        </p:spPr>
      </p:pic>
      <p:pic>
        <p:nvPicPr>
          <p:cNvPr id="9" name="Picture 8" descr="YankeeBatter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4944" y="4014646"/>
            <a:ext cx="1310931" cy="17749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16844" y="5597552"/>
            <a:ext cx="655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0465" y="5597266"/>
            <a:ext cx="415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4587" y="5597266"/>
            <a:ext cx="815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him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8445640" y="131706"/>
            <a:ext cx="526463" cy="563416"/>
          </a:xfrm>
          <a:prstGeom prst="actionButtonForwardNext">
            <a:avLst/>
          </a:prstGeom>
          <a:blipFill dpi="0" rotWithShape="1">
            <a:blip r:embed="rId5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Back or Previous 14">
            <a:hlinkClick r:id="" action="ppaction://hlinkshowjump?jump=previousslide" highlightClick="1"/>
          </p:cNvPr>
          <p:cNvSpPr/>
          <p:nvPr/>
        </p:nvSpPr>
        <p:spPr>
          <a:xfrm>
            <a:off x="195957" y="131706"/>
            <a:ext cx="561975" cy="563416"/>
          </a:xfrm>
          <a:prstGeom prst="actionButtonBackPrevious">
            <a:avLst/>
          </a:prstGeom>
          <a:blipFill dpi="0" rotWithShape="1">
            <a:blip r:embed="rId5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35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Decide which pronoun should replace each noun </a:t>
            </a:r>
            <a:r>
              <a:rPr lang="en-US" sz="3200" dirty="0" smtClean="0"/>
              <a:t>below</a:t>
            </a:r>
            <a:r>
              <a:rPr lang="en-US" sz="3200" dirty="0"/>
              <a:t>.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000" dirty="0">
                <a:solidFill>
                  <a:srgbClr val="194431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</a:rPr>
              <a:t>Click on the options on the lines to check your answers.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5753334"/>
            <a:ext cx="7917171" cy="97184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60000"/>
              </a:lnSpc>
              <a:buNone/>
            </a:pPr>
            <a:r>
              <a:rPr lang="en-US" sz="3200" dirty="0" smtClean="0"/>
              <a:t>_________ slides into __________.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en-US" sz="3200" b="1" dirty="0" smtClean="0">
                <a:solidFill>
                  <a:schemeClr val="bg2"/>
                </a:solidFill>
              </a:rPr>
              <a:t>The batter </a:t>
            </a:r>
            <a:r>
              <a:rPr lang="en-US" sz="3200" dirty="0" smtClean="0"/>
              <a:t>slides into </a:t>
            </a:r>
            <a:r>
              <a:rPr lang="en-US" sz="3200" b="1" dirty="0" smtClean="0">
                <a:solidFill>
                  <a:schemeClr val="bg2"/>
                </a:solidFill>
              </a:rPr>
              <a:t>the plate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05998" y="1875217"/>
            <a:ext cx="3822213" cy="2621195"/>
          </a:xfrm>
        </p:spPr>
        <p:txBody>
          <a:bodyPr>
            <a:noAutofit/>
          </a:bodyPr>
          <a:lstStyle/>
          <a:p>
            <a:pPr marL="0" indent="0" algn="ctr">
              <a:lnSpc>
                <a:spcPct val="30000"/>
              </a:lnSpc>
              <a:buNone/>
            </a:pPr>
            <a:r>
              <a:rPr lang="en-US" sz="2400" u="sng" dirty="0" smtClean="0">
                <a:solidFill>
                  <a:schemeClr val="accent2"/>
                </a:solidFill>
              </a:rPr>
              <a:t>Subject Pronouns: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 smtClean="0">
                <a:solidFill>
                  <a:schemeClr val="accent2"/>
                </a:solidFill>
              </a:rPr>
              <a:t>I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</a:rPr>
              <a:t>y</a:t>
            </a:r>
            <a:r>
              <a:rPr lang="en-US" sz="2400" b="1" dirty="0" smtClean="0">
                <a:solidFill>
                  <a:schemeClr val="accent2"/>
                </a:solidFill>
              </a:rPr>
              <a:t>ou</a:t>
            </a:r>
            <a:endParaRPr lang="en-US" sz="2400" b="1" dirty="0">
              <a:solidFill>
                <a:schemeClr val="accent2"/>
              </a:solidFill>
            </a:endParaRP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</a:rPr>
              <a:t>h</a:t>
            </a:r>
            <a:r>
              <a:rPr lang="en-US" sz="2400" b="1" dirty="0" smtClean="0">
                <a:solidFill>
                  <a:schemeClr val="accent2"/>
                </a:solidFill>
              </a:rPr>
              <a:t>e / she / it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</a:rPr>
              <a:t>w</a:t>
            </a:r>
            <a:r>
              <a:rPr lang="en-US" sz="2400" b="1" dirty="0" smtClean="0">
                <a:solidFill>
                  <a:schemeClr val="accent2"/>
                </a:solidFill>
              </a:rPr>
              <a:t>e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</a:rPr>
              <a:t>t</a:t>
            </a:r>
            <a:r>
              <a:rPr lang="en-US" sz="2400" b="1" dirty="0" smtClean="0">
                <a:solidFill>
                  <a:schemeClr val="accent2"/>
                </a:solidFill>
              </a:rPr>
              <a:t>hey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36266" y="1925205"/>
            <a:ext cx="3657600" cy="2800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30000"/>
              </a:lnSpc>
              <a:buNone/>
            </a:pPr>
            <a:r>
              <a:rPr lang="en-US" sz="2400" u="sng" dirty="0" smtClean="0">
                <a:solidFill>
                  <a:schemeClr val="accent1"/>
                </a:solidFill>
              </a:rPr>
              <a:t>Object pronouns: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me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you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him / her / it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us</a:t>
            </a:r>
          </a:p>
          <a:p>
            <a:pPr marL="0" indent="0" algn="ctr">
              <a:lnSpc>
                <a:spcPct val="3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them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9846" y="5581457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hlinkClick r:id="rId2" action="ppaction://hlinksldjump"/>
              </a:rPr>
              <a:t>She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3578" y="5596914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hlinkClick r:id="rId3" action="ppaction://hlinksldjump"/>
              </a:rPr>
              <a:t>/ Her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06202" y="5596914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hlinkClick r:id="rId2" action="ppaction://hlinksldjump"/>
              </a:rPr>
              <a:t>it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9263" y="5581457"/>
            <a:ext cx="189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  <a:hlinkClick r:id="rId3" action="ppaction://hlinksldjump"/>
              </a:rPr>
              <a:t>h</a:t>
            </a:r>
            <a:r>
              <a:rPr lang="en-US" sz="2800" u="sng" dirty="0" smtClean="0">
                <a:solidFill>
                  <a:srgbClr val="FF0000"/>
                </a:solidFill>
                <a:hlinkClick r:id="rId3" action="ppaction://hlinksldjump"/>
              </a:rPr>
              <a:t>e / </a:t>
            </a:r>
            <a:r>
              <a:rPr lang="en-US" sz="2800" dirty="0" smtClean="0">
                <a:solidFill>
                  <a:srgbClr val="FF0000"/>
                </a:solidFill>
                <a:hlinkClick r:id="rId3" action="ppaction://hlinksldjump"/>
              </a:rPr>
              <a:t>him </a:t>
            </a:r>
            <a:r>
              <a:rPr lang="en-US" sz="2800" dirty="0" smtClean="0">
                <a:solidFill>
                  <a:srgbClr val="FF0000"/>
                </a:solidFill>
              </a:rPr>
              <a:t>/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SoftballSliding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46" y="4040068"/>
            <a:ext cx="5440406" cy="1556846"/>
          </a:xfrm>
          <a:prstGeom prst="rect">
            <a:avLst/>
          </a:prstGeom>
        </p:spPr>
      </p:pic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8453332" y="79468"/>
            <a:ext cx="526463" cy="563416"/>
          </a:xfrm>
          <a:prstGeom prst="actionButtonForwardNext">
            <a:avLst/>
          </a:prstGeom>
          <a:blipFill dpi="0" rotWithShape="1">
            <a:blip r:embed="rId5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Back or Previous 12">
            <a:hlinkClick r:id="" action="ppaction://hlinkshowjump?jump=previousslide" highlightClick="1"/>
          </p:cNvPr>
          <p:cNvSpPr/>
          <p:nvPr/>
        </p:nvSpPr>
        <p:spPr>
          <a:xfrm>
            <a:off x="203199" y="179450"/>
            <a:ext cx="561975" cy="563416"/>
          </a:xfrm>
          <a:prstGeom prst="actionButtonBackPrevious">
            <a:avLst/>
          </a:prstGeom>
          <a:blipFill dpi="0" rotWithShape="1">
            <a:blip r:embed="rId5">
              <a:alphaModFix amt="21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0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464</TotalTime>
  <Words>631</Words>
  <Application>Microsoft Office PowerPoint</Application>
  <PresentationFormat>On-screen Show (4:3)</PresentationFormat>
  <Paragraphs>212</Paragraphs>
  <Slides>22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Habitat</vt:lpstr>
      <vt:lpstr>Pronoun Baseball</vt:lpstr>
      <vt:lpstr>Baseball Positions Click the number to see the name</vt:lpstr>
      <vt:lpstr>Parts of a Sentence Click on each word in the example to learn what part of the sentence it is called.</vt:lpstr>
      <vt:lpstr>Identify the Action, Subject(s), and Object(s) Click on the words below to check your answers.</vt:lpstr>
      <vt:lpstr>Identify the Action, Subject(s), and Object(s) Click on the words below to check your answers.</vt:lpstr>
      <vt:lpstr>Pronouns: the small words that can replace nouns in a sentence</vt:lpstr>
      <vt:lpstr>Decide which pronoun should replace each noun below. Click on the options on the lines to check your answers.</vt:lpstr>
      <vt:lpstr>Decide which pronoun should replace each noun below.</vt:lpstr>
      <vt:lpstr>Decide which pronoun should replace each noun below. Click on the options on the lines to check your answers.</vt:lpstr>
      <vt:lpstr>Decide which pronoun should replace each noun below.</vt:lpstr>
      <vt:lpstr>Decide which pronoun should replace each noun below. Click on the options in the lists to check your answers.</vt:lpstr>
      <vt:lpstr>PowerPoint Presentation</vt:lpstr>
      <vt:lpstr>Decide which pronoun should replace the noun below. Click on the noun to check your answer.</vt:lpstr>
      <vt:lpstr>Decide which pronoun should replace each noun in the listening example. Click on the options in the lists to check your answers.</vt:lpstr>
      <vt:lpstr>We win!</vt:lpstr>
      <vt:lpstr>Works Cited</vt:lpstr>
      <vt:lpstr>Works Cited</vt:lpstr>
      <vt:lpstr>Works Cited</vt:lpstr>
      <vt:lpstr>Works Cited</vt:lpstr>
      <vt:lpstr>Works Cited</vt:lpstr>
      <vt:lpstr>Strike!!!!</vt:lpstr>
      <vt:lpstr>Home Run!!!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Pronoun Baseball</dc:title>
  <dc:creator>Sasha Endo</dc:creator>
  <cp:lastModifiedBy>SUNY Cortland</cp:lastModifiedBy>
  <cp:revision>78</cp:revision>
  <dcterms:created xsi:type="dcterms:W3CDTF">2012-10-29T19:17:27Z</dcterms:created>
  <dcterms:modified xsi:type="dcterms:W3CDTF">2012-11-08T23:51:03Z</dcterms:modified>
</cp:coreProperties>
</file>