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2" r:id="rId3"/>
    <p:sldId id="312" r:id="rId4"/>
    <p:sldId id="323" r:id="rId5"/>
    <p:sldId id="314" r:id="rId6"/>
    <p:sldId id="324" r:id="rId7"/>
    <p:sldId id="331" r:id="rId8"/>
    <p:sldId id="325" r:id="rId9"/>
    <p:sldId id="328" r:id="rId10"/>
    <p:sldId id="329" r:id="rId11"/>
    <p:sldId id="330" r:id="rId12"/>
    <p:sldId id="281" r:id="rId13"/>
    <p:sldId id="336" r:id="rId14"/>
    <p:sldId id="337" r:id="rId15"/>
    <p:sldId id="332" r:id="rId16"/>
    <p:sldId id="338" r:id="rId17"/>
    <p:sldId id="334" r:id="rId18"/>
    <p:sldId id="339" r:id="rId19"/>
    <p:sldId id="319" r:id="rId20"/>
    <p:sldId id="340" r:id="rId21"/>
    <p:sldId id="320" r:id="rId22"/>
    <p:sldId id="322" r:id="rId23"/>
    <p:sldId id="318" r:id="rId24"/>
  </p:sldIdLst>
  <p:sldSz cx="9144000" cy="6858000" type="screen4x3"/>
  <p:notesSz cx="7077075" cy="9004300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sz="2200" b="1" kern="1200">
        <a:solidFill>
          <a:schemeClr val="bg1"/>
        </a:solidFill>
        <a:latin typeface="휴먼엑스포" pitchFamily="18" charset="-127"/>
        <a:ea typeface="휴먼엑스포" pitchFamily="18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sz="2200" b="1" kern="1200">
        <a:solidFill>
          <a:schemeClr val="bg1"/>
        </a:solidFill>
        <a:latin typeface="휴먼엑스포" pitchFamily="18" charset="-127"/>
        <a:ea typeface="휴먼엑스포" pitchFamily="18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sz="2200" b="1" kern="1200">
        <a:solidFill>
          <a:schemeClr val="bg1"/>
        </a:solidFill>
        <a:latin typeface="휴먼엑스포" pitchFamily="18" charset="-127"/>
        <a:ea typeface="휴먼엑스포" pitchFamily="18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sz="2200" b="1" kern="1200">
        <a:solidFill>
          <a:schemeClr val="bg1"/>
        </a:solidFill>
        <a:latin typeface="휴먼엑스포" pitchFamily="18" charset="-127"/>
        <a:ea typeface="휴먼엑스포" pitchFamily="18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sz="2200" b="1" kern="1200">
        <a:solidFill>
          <a:schemeClr val="bg1"/>
        </a:solidFill>
        <a:latin typeface="휴먼엑스포" pitchFamily="18" charset="-127"/>
        <a:ea typeface="휴먼엑스포" pitchFamily="18" charset="-127"/>
        <a:cs typeface="+mn-cs"/>
      </a:defRPr>
    </a:lvl5pPr>
    <a:lvl6pPr marL="2286000" algn="l" defTabSz="914400" rtl="0" eaLnBrk="1" latinLnBrk="1" hangingPunct="1">
      <a:defRPr kumimoji="1" sz="2200" b="1" kern="1200">
        <a:solidFill>
          <a:schemeClr val="bg1"/>
        </a:solidFill>
        <a:latin typeface="휴먼엑스포" pitchFamily="18" charset="-127"/>
        <a:ea typeface="휴먼엑스포" pitchFamily="18" charset="-127"/>
        <a:cs typeface="+mn-cs"/>
      </a:defRPr>
    </a:lvl6pPr>
    <a:lvl7pPr marL="2743200" algn="l" defTabSz="914400" rtl="0" eaLnBrk="1" latinLnBrk="1" hangingPunct="1">
      <a:defRPr kumimoji="1" sz="2200" b="1" kern="1200">
        <a:solidFill>
          <a:schemeClr val="bg1"/>
        </a:solidFill>
        <a:latin typeface="휴먼엑스포" pitchFamily="18" charset="-127"/>
        <a:ea typeface="휴먼엑스포" pitchFamily="18" charset="-127"/>
        <a:cs typeface="+mn-cs"/>
      </a:defRPr>
    </a:lvl7pPr>
    <a:lvl8pPr marL="3200400" algn="l" defTabSz="914400" rtl="0" eaLnBrk="1" latinLnBrk="1" hangingPunct="1">
      <a:defRPr kumimoji="1" sz="2200" b="1" kern="1200">
        <a:solidFill>
          <a:schemeClr val="bg1"/>
        </a:solidFill>
        <a:latin typeface="휴먼엑스포" pitchFamily="18" charset="-127"/>
        <a:ea typeface="휴먼엑스포" pitchFamily="18" charset="-127"/>
        <a:cs typeface="+mn-cs"/>
      </a:defRPr>
    </a:lvl8pPr>
    <a:lvl9pPr marL="3657600" algn="l" defTabSz="914400" rtl="0" eaLnBrk="1" latinLnBrk="1" hangingPunct="1">
      <a:defRPr kumimoji="1" sz="2200" b="1" kern="1200">
        <a:solidFill>
          <a:schemeClr val="bg1"/>
        </a:solidFill>
        <a:latin typeface="휴먼엑스포" pitchFamily="18" charset="-127"/>
        <a:ea typeface="휴먼엑스포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FFCC"/>
    <a:srgbClr val="FFCCCC"/>
    <a:srgbClr val="FFCC00"/>
    <a:srgbClr val="CCFFFF"/>
    <a:srgbClr val="CC0066"/>
    <a:srgbClr val="990099"/>
    <a:srgbClr val="CC33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8" autoAdjust="0"/>
    <p:restoredTop sz="86576" autoAdjust="0"/>
  </p:normalViewPr>
  <p:slideViewPr>
    <p:cSldViewPr>
      <p:cViewPr>
        <p:scale>
          <a:sx n="50" d="100"/>
          <a:sy n="50" d="100"/>
        </p:scale>
        <p:origin x="-153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2E4A1-028B-40BC-8F72-C7831EBF62D1}" type="datetimeFigureOut">
              <a:rPr lang="ko-KR" altLang="en-US" smtClean="0"/>
              <a:pPr/>
              <a:t>2011-11-02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552522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08705" y="8552522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93189-835A-46F4-9D7B-CFACE2207C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76854-570E-4B78-8689-3CD31E7BCE66}" type="datetimeFigureOut">
              <a:rPr lang="ko-KR" altLang="en-US" smtClean="0"/>
              <a:pPr/>
              <a:t>2011-11-02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7708" y="4277043"/>
            <a:ext cx="5661660" cy="4051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552522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08705" y="8552522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C10F0-F4EA-4BB6-B83E-EE1173C98E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10F0-F4EA-4BB6-B83E-EE1173C98EE0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10F0-F4EA-4BB6-B83E-EE1173C98EE0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10F0-F4EA-4BB6-B83E-EE1173C98EE0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10F0-F4EA-4BB6-B83E-EE1173C98EE0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10F0-F4EA-4BB6-B83E-EE1173C98EE0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10F0-F4EA-4BB6-B83E-EE1173C98EE0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10F0-F4EA-4BB6-B83E-EE1173C98EE0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10F0-F4EA-4BB6-B83E-EE1173C98EE0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10F0-F4EA-4BB6-B83E-EE1173C98EE0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10F0-F4EA-4BB6-B83E-EE1173C98EE0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10F0-F4EA-4BB6-B83E-EE1173C98EE0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10F0-F4EA-4BB6-B83E-EE1173C98EE0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10F0-F4EA-4BB6-B83E-EE1173C98EE0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10F0-F4EA-4BB6-B83E-EE1173C98EE0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10F0-F4EA-4BB6-B83E-EE1173C98EE0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10F0-F4EA-4BB6-B83E-EE1173C98EE0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10F0-F4EA-4BB6-B83E-EE1173C98EE0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10F0-F4EA-4BB6-B83E-EE1173C98EE0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10F0-F4EA-4BB6-B83E-EE1173C98EE0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10F0-F4EA-4BB6-B83E-EE1173C98EE0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10F0-F4EA-4BB6-B83E-EE1173C98EE0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10F0-F4EA-4BB6-B83E-EE1173C98EE0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E0472-386E-4BA8-B539-B6F598E0AA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6D417-4824-4D9F-B7A2-49C428AC5F2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12751-4986-449A-AD91-38516B6AD6E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5B21B8-7B99-4702-94A4-ADAD65FF1EF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8EA44-DE11-4283-A50A-2BFFE3B6E33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716A1-EA4B-440A-86C8-5B8BA9A624F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5DF71-7692-45D9-9BA1-44A7EE6D026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26C3B-C409-411B-BA2A-294389E83DE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7E2C-7919-4863-8C86-20846FD40F0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12862-95D0-49B1-88EF-5618B9E7944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7B9DA-5E8C-4CF7-8E2D-12E6B3A6436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26ABD-1BE9-465D-BC9B-A35B396DE08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AF93B-9BAC-48C1-8135-B4AE0FD813B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F5D44994-8154-4825-A91D-7991420E5B8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" Target="slide13.xml"/><Relationship Id="rId7" Type="http://schemas.openxmlformats.org/officeDocument/2006/relationships/slide" Target="slide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H:\suny%20cortland\2011%20fall\technology\web\miniproj3\Desperate.Housewives.S07E16.WMV" TargetMode="External"/><Relationship Id="rId6" Type="http://schemas.openxmlformats.org/officeDocument/2006/relationships/image" Target="../media/image1.png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slide" Target="slide12.xml"/><Relationship Id="rId4" Type="http://schemas.openxmlformats.org/officeDocument/2006/relationships/slide" Target="slide7.xml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1475656" y="2132856"/>
            <a:ext cx="6840760" cy="21602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6600" kern="10" dirty="0" smtClean="0">
                <a:ln w="12700">
                  <a:solidFill>
                    <a:srgbClr val="EAEAEA"/>
                  </a:solidFill>
                  <a:round/>
                  <a:headEnd/>
                  <a:tailEnd type="none" w="lg" len="lg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Cambria Math" pitchFamily="18" charset="0"/>
                <a:ea typeface="Cambria Math" pitchFamily="18" charset="0"/>
              </a:rPr>
              <a:t>Making suggestions</a:t>
            </a:r>
            <a:endParaRPr lang="ko-KR" altLang="en-US" sz="6600" kern="10" dirty="0">
              <a:ln w="12700">
                <a:solidFill>
                  <a:srgbClr val="EAEAEA"/>
                </a:solidFill>
                <a:round/>
                <a:headEnd/>
                <a:tailEnd type="none" w="lg" len="lg"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Cambria Math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6238473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Su Min Son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260648"/>
            <a:ext cx="5112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 smtClean="0"/>
              <a:t>English Listening Class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en-US" altLang="ko-KR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prisoner</a:t>
            </a:r>
            <a:endParaRPr lang="ko-KR" altLang="en-US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512" y="4797152"/>
            <a:ext cx="9144000" cy="2592288"/>
          </a:xfrm>
        </p:spPr>
        <p:txBody>
          <a:bodyPr/>
          <a:lstStyle/>
          <a:p>
            <a:pPr algn="ctr">
              <a:buNone/>
            </a:pPr>
            <a:r>
              <a:rPr lang="en-US" altLang="ko-KR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n.</a:t>
            </a:r>
            <a:r>
              <a:rPr lang="en-US" altLang="ko-K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someone who is taken by force and kept somewhere </a:t>
            </a:r>
          </a:p>
          <a:p>
            <a:pPr algn="ctr">
              <a:buNone/>
            </a:pPr>
            <a:endParaRPr lang="en-US" altLang="ko-KR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altLang="ko-KR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ko-KR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guerillas kept her </a:t>
            </a:r>
            <a:r>
              <a:rPr lang="en-US" altLang="ko-KR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prisoner</a:t>
            </a:r>
            <a:r>
              <a:rPr lang="en-US" altLang="ko-KR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 three months</a:t>
            </a:r>
          </a:p>
        </p:txBody>
      </p:sp>
      <p:pic>
        <p:nvPicPr>
          <p:cNvPr id="4" name="그림 3" descr="prison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132856"/>
            <a:ext cx="3406758" cy="2258194"/>
          </a:xfrm>
          <a:prstGeom prst="rect">
            <a:avLst/>
          </a:prstGeom>
        </p:spPr>
      </p:pic>
      <p:sp>
        <p:nvSpPr>
          <p:cNvPr id="5" name="직사각형 4">
            <a:hlinkClick r:id="rId4" action="ppaction://hlinksldjump"/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FFFF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97768"/>
            <a:ext cx="8229600" cy="1143000"/>
          </a:xfrm>
        </p:spPr>
        <p:txBody>
          <a:bodyPr/>
          <a:lstStyle/>
          <a:p>
            <a:r>
              <a:rPr lang="en-US" altLang="ko-KR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insurance</a:t>
            </a:r>
            <a:endParaRPr lang="ko-KR" altLang="en-US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3816424"/>
            <a:ext cx="8892480" cy="2996952"/>
          </a:xfrm>
        </p:spPr>
        <p:txBody>
          <a:bodyPr/>
          <a:lstStyle/>
          <a:p>
            <a:pPr algn="ctr">
              <a:buNone/>
            </a:pPr>
            <a:r>
              <a:rPr lang="en-US" altLang="ko-KR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n. </a:t>
            </a:r>
            <a:r>
              <a:rPr lang="en-US" altLang="ko-K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altLang="ko-K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arrangement with a company in which you pay them money, especially regularly, and they pay the costs if something bad happens, for example if you become ill or your car is damaged </a:t>
            </a:r>
            <a:endParaRPr lang="en-US" altLang="ko-KR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altLang="ko-KR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altLang="ko-KR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Your </a:t>
            </a:r>
            <a:r>
              <a:rPr lang="en-US" altLang="ko-KR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father took out </a:t>
            </a:r>
            <a:r>
              <a:rPr lang="en-US" altLang="ko-KR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insurance</a:t>
            </a:r>
            <a:r>
              <a:rPr lang="en-US" altLang="ko-KR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 cover the mortgage.</a:t>
            </a:r>
          </a:p>
        </p:txBody>
      </p:sp>
      <p:pic>
        <p:nvPicPr>
          <p:cNvPr id="1026" name="Picture 2" descr="C:\Users\JH PARK\AppData\Local\Microsoft\Windows\Temporary Internet Files\Content.IE5\4A9TPA9S\MC90023300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67089"/>
            <a:ext cx="2204014" cy="2474814"/>
          </a:xfrm>
          <a:prstGeom prst="rect">
            <a:avLst/>
          </a:prstGeom>
          <a:noFill/>
        </p:spPr>
      </p:pic>
      <p:sp>
        <p:nvSpPr>
          <p:cNvPr id="5" name="직사각형 4">
            <a:hlinkClick r:id="rId4" action="ppaction://hlinksldjump"/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FFFF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95039" y="1412776"/>
            <a:ext cx="2520950" cy="431800"/>
          </a:xfrm>
          <a:prstGeom prst="rect">
            <a:avLst/>
          </a:prstGeom>
          <a:solidFill>
            <a:srgbClr val="FF0000">
              <a:alpha val="6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l"/>
            <a:r>
              <a:rPr lang="en-US" altLang="ko-KR" sz="2400" b="0"/>
              <a:t>1. Group work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395039" y="2131913"/>
            <a:ext cx="4494212" cy="431800"/>
          </a:xfrm>
          <a:prstGeom prst="rect">
            <a:avLst/>
          </a:prstGeom>
          <a:gradFill rotWithShape="1">
            <a:gsLst>
              <a:gs pos="0">
                <a:srgbClr val="FFFF00">
                  <a:alpha val="64000"/>
                </a:srgbClr>
              </a:gs>
              <a:gs pos="100000">
                <a:srgbClr val="FFFF00">
                  <a:gamma/>
                  <a:shade val="8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l"/>
            <a:r>
              <a:rPr lang="en-US" altLang="ko-KR" sz="2400" b="0" dirty="0"/>
              <a:t>2. 8 words for each group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95039" y="3571776"/>
            <a:ext cx="8304212" cy="431800"/>
          </a:xfrm>
          <a:prstGeom prst="rect">
            <a:avLst/>
          </a:prstGeom>
          <a:gradFill rotWithShape="1">
            <a:gsLst>
              <a:gs pos="0">
                <a:srgbClr val="33CCCC">
                  <a:alpha val="78999"/>
                </a:srgbClr>
              </a:gs>
              <a:gs pos="100000">
                <a:srgbClr val="33CCCC">
                  <a:gamma/>
                  <a:shade val="60392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CC"/>
            </a:extrusionClr>
          </a:sp3d>
        </p:spPr>
        <p:txBody>
          <a:bodyPr wrap="none" anchor="ctr">
            <a:flatTx/>
          </a:bodyPr>
          <a:lstStyle/>
          <a:p>
            <a:pPr algn="l"/>
            <a:r>
              <a:rPr lang="en-US" altLang="ko-KR" sz="2100" b="0" dirty="0"/>
              <a:t>4. The first S making the first sentence with the first word 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395039" y="4292501"/>
            <a:ext cx="5103812" cy="431800"/>
          </a:xfrm>
          <a:prstGeom prst="rect">
            <a:avLst/>
          </a:prstGeom>
          <a:solidFill>
            <a:srgbClr val="333399">
              <a:alpha val="6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3399"/>
            </a:extrusionClr>
          </a:sp3d>
        </p:spPr>
        <p:txBody>
          <a:bodyPr wrap="none" anchor="ctr">
            <a:flatTx/>
          </a:bodyPr>
          <a:lstStyle/>
          <a:p>
            <a:pPr algn="l"/>
            <a:r>
              <a:rPr lang="en-US" altLang="ko-KR" sz="2400" b="0"/>
              <a:t>5. Take turns to make a story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395039" y="5732363"/>
            <a:ext cx="2664793" cy="433388"/>
          </a:xfrm>
          <a:prstGeom prst="rect">
            <a:avLst/>
          </a:prstGeom>
          <a:solidFill>
            <a:srgbClr val="C0C0C0">
              <a:alpha val="6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wrap="none" anchor="ctr">
            <a:flatTx/>
          </a:bodyPr>
          <a:lstStyle/>
          <a:p>
            <a:pPr algn="l"/>
            <a:r>
              <a:rPr lang="en-US" altLang="ko-KR" sz="2400" b="0" dirty="0"/>
              <a:t>7. Time : </a:t>
            </a:r>
            <a:r>
              <a:rPr lang="en-US" altLang="ko-KR" sz="2400" b="0" dirty="0" smtClean="0"/>
              <a:t>2 min</a:t>
            </a:r>
            <a:endParaRPr lang="en-US" altLang="ko-KR" sz="2400" b="0" dirty="0"/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>
            <a:off x="611188" y="260350"/>
            <a:ext cx="8064500" cy="792163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sz="2400" b="0"/>
              <a:t>The Vocabulary Activity 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395039" y="5013226"/>
            <a:ext cx="7313612" cy="431800"/>
          </a:xfrm>
          <a:prstGeom prst="rect">
            <a:avLst/>
          </a:prstGeom>
          <a:solidFill>
            <a:srgbClr val="CC0066">
              <a:alpha val="6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0066"/>
            </a:extrusionClr>
          </a:sp3d>
        </p:spPr>
        <p:txBody>
          <a:bodyPr wrap="none" anchor="ctr">
            <a:flatTx/>
          </a:bodyPr>
          <a:lstStyle/>
          <a:p>
            <a:pPr algn="l"/>
            <a:r>
              <a:rPr lang="en-US" altLang="ko-KR" sz="2400" b="0" dirty="0"/>
              <a:t>6. Make a whole story in each group finally</a:t>
            </a: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60114" y="2852638"/>
            <a:ext cx="8388350" cy="431800"/>
          </a:xfrm>
          <a:prstGeom prst="rect">
            <a:avLst/>
          </a:prstGeom>
          <a:gradFill rotWithShape="1">
            <a:gsLst>
              <a:gs pos="0">
                <a:srgbClr val="008000">
                  <a:alpha val="59000"/>
                </a:srgbClr>
              </a:gs>
              <a:gs pos="100000">
                <a:srgbClr val="008000">
                  <a:gamma/>
                  <a:tint val="7372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pPr algn="l"/>
            <a:r>
              <a:rPr lang="en-US" altLang="ko-KR" sz="2400" b="0" dirty="0"/>
              <a:t>3. The topic : </a:t>
            </a:r>
            <a:r>
              <a:rPr lang="en-US" altLang="ko-KR" sz="2400" b="0" dirty="0">
                <a:latin typeface="Arial"/>
              </a:rPr>
              <a:t>“</a:t>
            </a:r>
            <a:r>
              <a:rPr lang="en-US" altLang="ko-KR" sz="2400" b="0" dirty="0"/>
              <a:t>Conflict Between Parents &amp; Children</a:t>
            </a:r>
            <a:r>
              <a:rPr lang="en-US" altLang="ko-KR" sz="2400" b="0" dirty="0">
                <a:latin typeface="Arial"/>
              </a:rPr>
              <a:t>”</a:t>
            </a:r>
            <a:endParaRPr lang="en-US" altLang="ko-KR" sz="2400" b="0" dirty="0"/>
          </a:p>
        </p:txBody>
      </p:sp>
      <p:sp>
        <p:nvSpPr>
          <p:cNvPr id="14" name="갈매기형 수장 13">
            <a:hlinkClick r:id="rId3" action="ppaction://hlinksldjump"/>
          </p:cNvPr>
          <p:cNvSpPr/>
          <p:nvPr/>
        </p:nvSpPr>
        <p:spPr bwMode="auto">
          <a:xfrm>
            <a:off x="83622" y="6365286"/>
            <a:ext cx="360040" cy="36004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5" name="갈매기형 수장 14">
            <a:hlinkClick r:id="rId4" action="ppaction://hlinksldjump"/>
          </p:cNvPr>
          <p:cNvSpPr/>
          <p:nvPr/>
        </p:nvSpPr>
        <p:spPr bwMode="auto">
          <a:xfrm>
            <a:off x="8688070" y="6365286"/>
            <a:ext cx="360040" cy="36004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 autoUpdateAnimBg="0"/>
      <p:bldP spid="50182" grpId="0" animBg="1" autoUpdateAnimBg="0"/>
      <p:bldP spid="50183" grpId="0" animBg="1" autoUpdateAnimBg="0"/>
      <p:bldP spid="50184" grpId="0" animBg="1" autoUpdateAnimBg="0"/>
      <p:bldP spid="50185" grpId="0" animBg="1" autoUpdateAnimBg="0"/>
      <p:bldP spid="50188" grpId="0" animBg="1" autoUpdateAnimBg="0"/>
      <p:bldP spid="5019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correc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5627" y="1196752"/>
            <a:ext cx="6428741" cy="4392488"/>
          </a:xfrm>
          <a:prstGeom prst="rect">
            <a:avLst/>
          </a:prstGeom>
        </p:spPr>
      </p:pic>
      <p:sp>
        <p:nvSpPr>
          <p:cNvPr id="3" name="직사각형 2">
            <a:hlinkClick r:id="rId4" action="ppaction://hlinksldjump"/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FFFF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619672" y="980728"/>
            <a:ext cx="6192688" cy="5472608"/>
            <a:chOff x="1619672" y="980728"/>
            <a:chExt cx="6192688" cy="5472608"/>
          </a:xfrm>
        </p:grpSpPr>
        <p:pic>
          <p:nvPicPr>
            <p:cNvPr id="4" name="그림 3" descr="wrong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76" y="980728"/>
              <a:ext cx="4248472" cy="403796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619672" y="5253007"/>
              <a:ext cx="619268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72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Try again!</a:t>
              </a:r>
              <a:endParaRPr lang="ko-KR" altLang="en-US" sz="7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sp>
        <p:nvSpPr>
          <p:cNvPr id="5" name="직사각형 4">
            <a:hlinkClick r:id="rId4" action="ppaction://hlinksldjump"/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FFFF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1475358"/>
            <a:ext cx="8414890" cy="80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ko-KR" sz="28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Listen carefully and choose the right answer.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512" y="557535"/>
            <a:ext cx="2736304" cy="783233"/>
          </a:xfrm>
          <a:prstGeom prst="rect">
            <a:avLst/>
          </a:prstGeom>
          <a:solidFill>
            <a:schemeClr val="accent1">
              <a:alpha val="59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1</a:t>
            </a:r>
            <a:r>
              <a:rPr lang="en-US" altLang="ko-KR" sz="2400" baseline="30000" dirty="0" smtClean="0">
                <a:latin typeface="휴먼엑스포" pitchFamily="18" charset="-127"/>
                <a:ea typeface="휴먼엑스포" pitchFamily="18" charset="-127"/>
              </a:rPr>
              <a:t>st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Listening</a:t>
            </a:r>
            <a:endParaRPr lang="en-US" altLang="ko-KR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512" y="2204864"/>
            <a:ext cx="841489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1" lang="en-US" altLang="ko-KR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What is the speaker’s job?</a:t>
            </a:r>
            <a:br>
              <a:rPr kumimoji="1" lang="en-US" altLang="ko-KR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1" lang="en-US" altLang="ko-KR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모서리가 둥근 직사각형 8">
            <a:hlinkClick r:id="rId3" action="ppaction://hlinksldjump"/>
          </p:cNvPr>
          <p:cNvSpPr/>
          <p:nvPr/>
        </p:nvSpPr>
        <p:spPr bwMode="auto">
          <a:xfrm>
            <a:off x="755576" y="2996952"/>
            <a:ext cx="2016224" cy="576064"/>
          </a:xfrm>
          <a:prstGeom prst="roundRect">
            <a:avLst/>
          </a:prstGeom>
          <a:ln>
            <a:headEnd type="none" w="med" len="med"/>
            <a:tailEnd type="triangle" w="lg" len="lg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휴먼엑스포" pitchFamily="18" charset="-127"/>
                <a:ea typeface="휴먼엑스포" pitchFamily="18" charset="-127"/>
              </a:rPr>
              <a:t>student</a:t>
            </a:r>
            <a:endParaRPr kumimoji="1" lang="ko-KR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1" name="모서리가 둥근 직사각형 10">
            <a:hlinkClick r:id="rId4" action="ppaction://hlinksldjump"/>
          </p:cNvPr>
          <p:cNvSpPr/>
          <p:nvPr/>
        </p:nvSpPr>
        <p:spPr bwMode="auto">
          <a:xfrm>
            <a:off x="3419872" y="2996952"/>
            <a:ext cx="2016224" cy="576064"/>
          </a:xfrm>
          <a:prstGeom prst="roundRect">
            <a:avLst/>
          </a:prstGeom>
          <a:ln>
            <a:headEnd type="none" w="med" len="med"/>
            <a:tailEnd type="triangle" w="lg" len="lg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s</a:t>
            </a:r>
            <a:r>
              <a:rPr kumimoji="1" lang="en-US" altLang="ko-K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휴먼엑스포" pitchFamily="18" charset="-127"/>
                <a:ea typeface="휴먼엑스포" pitchFamily="18" charset="-127"/>
              </a:rPr>
              <a:t>alesperson</a:t>
            </a:r>
            <a:endParaRPr kumimoji="1" lang="ko-KR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2" name="모서리가 둥근 직사각형 11">
            <a:hlinkClick r:id="rId4" action="ppaction://hlinksldjump"/>
          </p:cNvPr>
          <p:cNvSpPr/>
          <p:nvPr/>
        </p:nvSpPr>
        <p:spPr bwMode="auto">
          <a:xfrm>
            <a:off x="6012160" y="2996952"/>
            <a:ext cx="2016224" cy="576064"/>
          </a:xfrm>
          <a:prstGeom prst="roundRect">
            <a:avLst/>
          </a:prstGeom>
          <a:ln>
            <a:headEnd type="none" w="med" len="med"/>
            <a:tailEnd type="triangle" w="lg" len="lg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counselor</a:t>
            </a:r>
            <a:endParaRPr kumimoji="1" lang="ko-KR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51520" y="3861048"/>
            <a:ext cx="841489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kumimoji="1" lang="en-US" altLang="ko-KR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Whom does the speaker have the conflict with?</a:t>
            </a:r>
            <a:endParaRPr kumimoji="1" lang="en-US" altLang="ko-KR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모서리가 둥근 직사각형 13">
            <a:hlinkClick r:id="rId4" action="ppaction://hlinksldjump"/>
          </p:cNvPr>
          <p:cNvSpPr/>
          <p:nvPr/>
        </p:nvSpPr>
        <p:spPr bwMode="auto">
          <a:xfrm>
            <a:off x="765622" y="4509120"/>
            <a:ext cx="2016224" cy="576064"/>
          </a:xfrm>
          <a:prstGeom prst="roundRect">
            <a:avLst/>
          </a:prstGeom>
          <a:ln>
            <a:headEnd type="none" w="med" len="med"/>
            <a:tailEnd type="triangle" w="lg" len="lg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휴먼엑스포" pitchFamily="18" charset="-127"/>
                <a:ea typeface="휴먼엑스포" pitchFamily="18" charset="-127"/>
              </a:rPr>
              <a:t>brother</a:t>
            </a:r>
            <a:endParaRPr kumimoji="1" lang="ko-KR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5" name="모서리가 둥근 직사각형 14">
            <a:hlinkClick r:id="rId4" action="ppaction://hlinksldjump"/>
          </p:cNvPr>
          <p:cNvSpPr/>
          <p:nvPr/>
        </p:nvSpPr>
        <p:spPr bwMode="auto">
          <a:xfrm>
            <a:off x="3429918" y="4509120"/>
            <a:ext cx="2016224" cy="576064"/>
          </a:xfrm>
          <a:prstGeom prst="roundRect">
            <a:avLst/>
          </a:prstGeom>
          <a:ln>
            <a:headEnd type="none" w="med" len="med"/>
            <a:tailEnd type="triangle" w="lg" len="lg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sister</a:t>
            </a:r>
            <a:endParaRPr kumimoji="1" lang="ko-KR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6" name="모서리가 둥근 직사각형 15">
            <a:hlinkClick r:id="rId3" action="ppaction://hlinksldjump"/>
          </p:cNvPr>
          <p:cNvSpPr/>
          <p:nvPr/>
        </p:nvSpPr>
        <p:spPr bwMode="auto">
          <a:xfrm>
            <a:off x="6012160" y="4509120"/>
            <a:ext cx="2016224" cy="576064"/>
          </a:xfrm>
          <a:prstGeom prst="roundRect">
            <a:avLst/>
          </a:prstGeom>
          <a:ln>
            <a:headEnd type="none" w="med" len="med"/>
            <a:tailEnd type="triangle" w="lg" len="lg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휴먼엑스포" pitchFamily="18" charset="-127"/>
                <a:ea typeface="휴먼엑스포" pitchFamily="18" charset="-127"/>
              </a:rPr>
              <a:t>parents</a:t>
            </a:r>
            <a:endParaRPr kumimoji="1" lang="ko-KR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51520" y="5157192"/>
            <a:ext cx="873841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kumimoji="1" lang="en-US" altLang="ko-KR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3. How much does it cost for her car insurance per a month?</a:t>
            </a:r>
            <a:endParaRPr kumimoji="1" lang="en-US" altLang="ko-KR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모서리가 둥근 직사각형 17">
            <a:hlinkClick r:id="rId4" action="ppaction://hlinksldjump"/>
          </p:cNvPr>
          <p:cNvSpPr/>
          <p:nvPr/>
        </p:nvSpPr>
        <p:spPr bwMode="auto">
          <a:xfrm>
            <a:off x="765622" y="5949280"/>
            <a:ext cx="2016224" cy="576064"/>
          </a:xfrm>
          <a:prstGeom prst="roundRect">
            <a:avLst/>
          </a:prstGeom>
          <a:ln>
            <a:headEnd type="none" w="med" len="med"/>
            <a:tailEnd type="triangle" w="lg" len="lg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$12</a:t>
            </a:r>
            <a:r>
              <a:rPr kumimoji="1" lang="en-US" altLang="ko-K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휴먼엑스포" pitchFamily="18" charset="-127"/>
                <a:ea typeface="휴먼엑스포" pitchFamily="18" charset="-127"/>
              </a:rPr>
              <a:t>/month</a:t>
            </a:r>
            <a:endParaRPr kumimoji="1" lang="ko-KR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9" name="모서리가 둥근 직사각형 18">
            <a:hlinkClick r:id="rId4" action="ppaction://hlinksldjump"/>
          </p:cNvPr>
          <p:cNvSpPr/>
          <p:nvPr/>
        </p:nvSpPr>
        <p:spPr bwMode="auto">
          <a:xfrm>
            <a:off x="3429918" y="5949280"/>
            <a:ext cx="2016224" cy="576064"/>
          </a:xfrm>
          <a:prstGeom prst="roundRect">
            <a:avLst/>
          </a:prstGeom>
          <a:ln>
            <a:headEnd type="none" w="med" len="med"/>
            <a:tailEnd type="triangle" w="lg" len="lg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ko-KR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$20/month</a:t>
            </a:r>
            <a:endParaRPr lang="ko-KR" altLang="en-US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0" name="모서리가 둥근 직사각형 19">
            <a:hlinkClick r:id="rId3" action="ppaction://hlinksldjump"/>
          </p:cNvPr>
          <p:cNvSpPr/>
          <p:nvPr/>
        </p:nvSpPr>
        <p:spPr bwMode="auto">
          <a:xfrm>
            <a:off x="6012160" y="5949280"/>
            <a:ext cx="2016224" cy="576064"/>
          </a:xfrm>
          <a:prstGeom prst="roundRect">
            <a:avLst/>
          </a:prstGeom>
          <a:ln>
            <a:headEnd type="none" w="med" len="med"/>
            <a:tailEnd type="triangle" w="lg" len="lg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ko-KR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$200/month</a:t>
            </a:r>
            <a:endParaRPr lang="ko-KR" altLang="en-US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1" name="갈매기형 수장 20">
            <a:hlinkClick r:id="rId5" action="ppaction://hlinksldjump"/>
          </p:cNvPr>
          <p:cNvSpPr/>
          <p:nvPr/>
        </p:nvSpPr>
        <p:spPr bwMode="auto">
          <a:xfrm>
            <a:off x="83622" y="6365286"/>
            <a:ext cx="360040" cy="36004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2" name="갈매기형 수장 21">
            <a:hlinkClick r:id="rId6" action="ppaction://hlinksldjump"/>
          </p:cNvPr>
          <p:cNvSpPr/>
          <p:nvPr/>
        </p:nvSpPr>
        <p:spPr bwMode="auto">
          <a:xfrm>
            <a:off x="8688070" y="6365286"/>
            <a:ext cx="360040" cy="36004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4" name="실행 단추: 문서 23">
            <a:hlinkClick r:id="rId7" action="ppaction://hlinksldjump" highlightClick="1"/>
          </p:cNvPr>
          <p:cNvSpPr/>
          <p:nvPr/>
        </p:nvSpPr>
        <p:spPr bwMode="auto">
          <a:xfrm>
            <a:off x="4652952" y="620688"/>
            <a:ext cx="432048" cy="504056"/>
          </a:xfrm>
          <a:prstGeom prst="actionButtonDocument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0" i="0" u="none" strike="noStrike" normalizeH="0" baseline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3" name="실행 단추: 끝 22">
            <a:hlinkClick r:id="" action="ppaction://noaction" highlightClick="1" endSnd="1"/>
          </p:cNvPr>
          <p:cNvSpPr/>
          <p:nvPr/>
        </p:nvSpPr>
        <p:spPr bwMode="auto">
          <a:xfrm>
            <a:off x="3995936" y="620688"/>
            <a:ext cx="432048" cy="504056"/>
          </a:xfrm>
          <a:prstGeom prst="actionButtonEnd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6" name="실행 단추: 앞으로 또는 다음 25">
            <a:hlinkClick r:id="" action="ppaction://noaction" highlightClick="1">
              <a:snd r:embed="rId8" name="dear_abby.wav"/>
            </a:hlinkClick>
          </p:cNvPr>
          <p:cNvSpPr/>
          <p:nvPr/>
        </p:nvSpPr>
        <p:spPr bwMode="auto">
          <a:xfrm>
            <a:off x="3347864" y="620688"/>
            <a:ext cx="432048" cy="504056"/>
          </a:xfrm>
          <a:prstGeom prst="actionButtonForwardNext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 bwMode="auto">
          <a:xfrm>
            <a:off x="411302" y="332656"/>
            <a:ext cx="8280920" cy="6120680"/>
          </a:xfrm>
          <a:prstGeom prst="roundRect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 latinLnBrk="0"/>
            <a:r>
              <a:rPr lang="en-US" altLang="ko-KR" sz="2000" b="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DEAR ABBY:</a:t>
            </a:r>
          </a:p>
          <a:p>
            <a:pPr algn="just" latinLnBrk="0"/>
            <a:r>
              <a:rPr lang="en-US" altLang="ko-KR" sz="2000" b="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	</a:t>
            </a:r>
            <a:r>
              <a:rPr lang="en-US" altLang="ko-KR" sz="2000" b="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I'm a junior in college</a:t>
            </a:r>
            <a:r>
              <a:rPr lang="en-US" altLang="ko-KR" sz="2000" b="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, but I don't feel like one. I am still afraid of </a:t>
            </a:r>
            <a:r>
              <a:rPr lang="en-US" altLang="ko-KR" sz="2000" b="0" dirty="0" smtClean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my parents</a:t>
            </a:r>
            <a:r>
              <a:rPr lang="en-US" altLang="ko-KR" sz="2000" b="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 My mom and dad never physically abused me or my brothers, but they were verbally abusive. They had a tough life, married young, and had my older brother and me while they were in their early 20s. They are now in their mid-40s and they still hate each other.</a:t>
            </a:r>
            <a:endParaRPr lang="ko-KR" altLang="ko-KR" sz="2000" b="0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algn="just" latinLnBrk="0"/>
            <a:r>
              <a:rPr lang="en-US" altLang="ko-KR" sz="2000" b="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	I get phone calls from home every day asking me where I am and what have I done, and if Mom doesn't like what I say, she hangs up and a few minutes later Dad calls to curse me out for "upsetting Mom" because she calls to harass him at work. </a:t>
            </a:r>
            <a:endParaRPr lang="ko-KR" altLang="ko-KR" sz="2000" b="0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algn="just" latinLnBrk="0"/>
            <a:r>
              <a:rPr lang="en-US" altLang="ko-KR" sz="2000" b="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 am not going home this summer. I don't think of their house as a home. I have been in therapy for the past two years without telling them. I support myself and pay for my own schooling. The only thing I don't pay for is </a:t>
            </a:r>
            <a:r>
              <a:rPr lang="en-US" altLang="ko-KR" sz="2000" b="0" dirty="0" smtClean="0">
                <a:solidFill>
                  <a:srgbClr val="FFCC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$200 a month </a:t>
            </a:r>
            <a:r>
              <a:rPr lang="en-US" altLang="ko-KR" sz="2000" b="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for car insurance. </a:t>
            </a:r>
            <a:endParaRPr lang="ko-KR" altLang="ko-KR" sz="2000" b="0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algn="just"/>
            <a:r>
              <a:rPr lang="en-US" altLang="ko-KR" sz="2000" b="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	Abby, I love my parents, but I'm kept a virtual prisoner when I'm at home, and I'm physically ill from being harassed when I'm at school. Please print this; maybe one of them will read it.</a:t>
            </a:r>
          </a:p>
          <a:p>
            <a:pPr algn="r"/>
            <a:r>
              <a:rPr lang="en-US" altLang="ko-KR" sz="2000" b="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SHAKING SON IN THE BRONX</a:t>
            </a: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" name="직사각형 5">
            <a:hlinkClick r:id="rId3" action="ppaction://hlinksldjump"/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FFFF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21606" y="2636912"/>
            <a:ext cx="841489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60400" lvl="0" indent="-660400" algn="l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ko-KR" sz="2600" kern="0" dirty="0" smtClean="0">
              <a:latin typeface="Times New Roman" pitchFamily="18" charset="0"/>
            </a:endParaRPr>
          </a:p>
          <a:p>
            <a:pPr marL="660400" lvl="0" indent="-660400"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600" b="0" kern="0" dirty="0" smtClean="0">
                <a:latin typeface="Times New Roman" pitchFamily="18" charset="0"/>
              </a:rPr>
              <a:t>1. Why does the speaker’s dad call her? </a:t>
            </a:r>
          </a:p>
          <a:p>
            <a:pPr marL="660400" lvl="0" indent="-660400" algn="l">
              <a:lnSpc>
                <a:spcPct val="80000"/>
              </a:lnSpc>
              <a:spcBef>
                <a:spcPct val="20000"/>
              </a:spcBef>
              <a:defRPr/>
            </a:pPr>
            <a:endParaRPr lang="en-US" altLang="ko-KR" sz="2600" b="0" kern="0" dirty="0" smtClean="0">
              <a:latin typeface="Times New Roman" pitchFamily="18" charset="0"/>
            </a:endParaRPr>
          </a:p>
          <a:p>
            <a:pPr marL="660400" lvl="0" indent="-660400" algn="l">
              <a:lnSpc>
                <a:spcPct val="80000"/>
              </a:lnSpc>
              <a:spcBef>
                <a:spcPct val="20000"/>
              </a:spcBef>
              <a:defRPr/>
            </a:pPr>
            <a:endParaRPr lang="en-US" altLang="ko-KR" sz="2600" b="0" kern="0" dirty="0" smtClean="0">
              <a:latin typeface="Times New Roman" pitchFamily="18" charset="0"/>
            </a:endParaRPr>
          </a:p>
          <a:p>
            <a:pPr marL="660400" lvl="0" indent="-660400"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600" b="0" kern="0" dirty="0" smtClean="0">
                <a:latin typeface="Times New Roman" pitchFamily="18" charset="0"/>
              </a:rPr>
              <a:t>2. How does she try to get rid of her problem?</a:t>
            </a:r>
          </a:p>
          <a:p>
            <a:pPr marL="660400" lvl="0" indent="-660400" algn="l">
              <a:lnSpc>
                <a:spcPct val="80000"/>
              </a:lnSpc>
              <a:spcBef>
                <a:spcPct val="20000"/>
              </a:spcBef>
              <a:defRPr/>
            </a:pPr>
            <a:endParaRPr lang="en-US" altLang="ko-KR" sz="2600" b="0" kern="0" dirty="0" smtClean="0">
              <a:latin typeface="Times New Roman" pitchFamily="18" charset="0"/>
            </a:endParaRPr>
          </a:p>
          <a:p>
            <a:pPr marL="660400" lvl="0" indent="-660400" algn="l">
              <a:lnSpc>
                <a:spcPct val="80000"/>
              </a:lnSpc>
              <a:spcBef>
                <a:spcPct val="20000"/>
              </a:spcBef>
              <a:defRPr/>
            </a:pPr>
            <a:endParaRPr lang="en-US" altLang="ko-KR" sz="2600" b="0" kern="0" dirty="0" smtClean="0">
              <a:latin typeface="Times New Roman" pitchFamily="18" charset="0"/>
            </a:endParaRPr>
          </a:p>
          <a:p>
            <a:pPr marL="660400" lvl="0" indent="-660400"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600" b="0" kern="0" dirty="0" smtClean="0">
                <a:latin typeface="Times New Roman" pitchFamily="18" charset="0"/>
              </a:rPr>
              <a:t>3. Tell all problems that she has.</a:t>
            </a:r>
          </a:p>
          <a:p>
            <a:pPr marL="660400" lvl="0" indent="-660400" algn="l">
              <a:lnSpc>
                <a:spcPct val="80000"/>
              </a:lnSpc>
              <a:spcBef>
                <a:spcPct val="20000"/>
              </a:spcBef>
              <a:defRPr/>
            </a:pPr>
            <a:endParaRPr lang="en-US" altLang="ko-KR" sz="2600" b="0" kern="0" dirty="0" smtClean="0">
              <a:latin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1520" y="557535"/>
            <a:ext cx="2736304" cy="783233"/>
          </a:xfrm>
          <a:prstGeom prst="rect">
            <a:avLst/>
          </a:prstGeom>
          <a:solidFill>
            <a:schemeClr val="accent1">
              <a:alpha val="59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2</a:t>
            </a:r>
            <a:r>
              <a:rPr lang="en-US" altLang="ko-KR" sz="2400" baseline="30000" dirty="0" smtClean="0">
                <a:latin typeface="휴먼엑스포" pitchFamily="18" charset="-127"/>
                <a:ea typeface="휴먼엑스포" pitchFamily="18" charset="-127"/>
              </a:rPr>
              <a:t>nd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Listening</a:t>
            </a:r>
            <a:endParaRPr lang="en-US" altLang="ko-KR" dirty="0"/>
          </a:p>
        </p:txBody>
      </p:sp>
      <p:sp>
        <p:nvSpPr>
          <p:cNvPr id="7" name="갈매기형 수장 6">
            <a:hlinkClick r:id="rId3" action="ppaction://hlinksldjump"/>
          </p:cNvPr>
          <p:cNvSpPr/>
          <p:nvPr/>
        </p:nvSpPr>
        <p:spPr bwMode="auto">
          <a:xfrm>
            <a:off x="83622" y="6365286"/>
            <a:ext cx="360040" cy="36004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8" name="갈매기형 수장 7">
            <a:hlinkClick r:id="rId4" action="ppaction://hlinksldjump"/>
          </p:cNvPr>
          <p:cNvSpPr/>
          <p:nvPr/>
        </p:nvSpPr>
        <p:spPr bwMode="auto">
          <a:xfrm>
            <a:off x="8688070" y="6365286"/>
            <a:ext cx="360040" cy="36004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51520" y="1654722"/>
            <a:ext cx="7776864" cy="936103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chemeClr val="bg1"/>
            </a:solidFill>
            <a:miter lim="800000"/>
            <a:headEnd/>
            <a:tailEnd type="none" w="lg" len="lg"/>
          </a:ln>
          <a:effectLst/>
        </p:spPr>
        <p:txBody>
          <a:bodyPr anchor="ctr"/>
          <a:lstStyle/>
          <a:p>
            <a:r>
              <a:rPr lang="en-US" altLang="ko-KR" sz="2000" b="0" dirty="0" smtClean="0">
                <a:solidFill>
                  <a:srgbClr val="0070C0"/>
                </a:solidFill>
              </a:rPr>
              <a:t>Listen again and share the answers with your partner.</a:t>
            </a:r>
            <a:endParaRPr lang="en-US" altLang="ko-KR" sz="2000" b="0" dirty="0">
              <a:solidFill>
                <a:srgbClr val="0070C0"/>
              </a:solidFill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7704856" y="1844825"/>
            <a:ext cx="1259632" cy="936103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chemeClr val="bg1"/>
            </a:solidFill>
            <a:miter lim="800000"/>
            <a:headEnd/>
            <a:tailEnd type="none" w="lg" len="lg"/>
          </a:ln>
          <a:effectLst/>
        </p:spPr>
        <p:txBody>
          <a:bodyPr anchor="ctr"/>
          <a:lstStyle/>
          <a:p>
            <a:r>
              <a:rPr lang="en-US" altLang="ko-KR" sz="2100" b="0" dirty="0" smtClean="0">
                <a:solidFill>
                  <a:schemeClr val="accent1">
                    <a:lumMod val="50000"/>
                  </a:schemeClr>
                </a:solidFill>
              </a:rPr>
              <a:t>3 min.</a:t>
            </a:r>
            <a:endParaRPr lang="en-US" altLang="ko-KR" sz="21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실행 단추: 문서 13">
            <a:hlinkClick r:id="rId5" action="ppaction://hlinksldjump" highlightClick="1"/>
          </p:cNvPr>
          <p:cNvSpPr/>
          <p:nvPr/>
        </p:nvSpPr>
        <p:spPr bwMode="auto">
          <a:xfrm>
            <a:off x="4652952" y="620688"/>
            <a:ext cx="432048" cy="504056"/>
          </a:xfrm>
          <a:prstGeom prst="actionButtonDocument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0" i="0" u="none" strike="noStrike" normalizeH="0" baseline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5" name="실행 단추: 끝 14">
            <a:hlinkClick r:id="" action="ppaction://noaction" highlightClick="1" endSnd="1"/>
          </p:cNvPr>
          <p:cNvSpPr/>
          <p:nvPr/>
        </p:nvSpPr>
        <p:spPr bwMode="auto">
          <a:xfrm>
            <a:off x="3995936" y="620688"/>
            <a:ext cx="432048" cy="504056"/>
          </a:xfrm>
          <a:prstGeom prst="actionButtonEnd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6" name="실행 단추: 앞으로 또는 다음 15">
            <a:hlinkClick r:id="" action="ppaction://noaction" highlightClick="1">
              <a:snd r:embed="rId6" name="dear_abby.wav"/>
            </a:hlinkClick>
          </p:cNvPr>
          <p:cNvSpPr/>
          <p:nvPr/>
        </p:nvSpPr>
        <p:spPr bwMode="auto">
          <a:xfrm>
            <a:off x="3347864" y="620688"/>
            <a:ext cx="432048" cy="504056"/>
          </a:xfrm>
          <a:prstGeom prst="actionButtonForwardNext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 autoUpdateAnimBg="0"/>
      <p:bldP spid="13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 bwMode="auto">
          <a:xfrm>
            <a:off x="411302" y="332656"/>
            <a:ext cx="8280920" cy="6120680"/>
          </a:xfrm>
          <a:prstGeom prst="roundRect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 latinLnBrk="0"/>
            <a:r>
              <a:rPr lang="en-US" altLang="ko-KR" sz="2000" b="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DEAR ABBY:</a:t>
            </a:r>
          </a:p>
          <a:p>
            <a:pPr algn="just" latinLnBrk="0"/>
            <a:r>
              <a:rPr lang="en-US" altLang="ko-KR" sz="2000" b="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	I'm a junior in college, but I don't feel like one. I am still afraid of my parents. My mom and dad never physically abused me or my brothers, but they were </a:t>
            </a:r>
            <a:r>
              <a:rPr lang="en-US" altLang="ko-KR" sz="2000" b="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verbally abusive</a:t>
            </a:r>
            <a:r>
              <a:rPr lang="en-US" altLang="ko-KR" sz="2000" b="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 They had a tough life, married young, and had my older brother and me while they were in their early 20s. They are now in their mid-40s and they still hate each other.</a:t>
            </a:r>
            <a:endParaRPr lang="ko-KR" altLang="ko-KR" sz="2000" b="0" dirty="0" smtClean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algn="just" latinLnBrk="0"/>
            <a:r>
              <a:rPr lang="en-US" altLang="ko-KR" sz="2000" b="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	I get phone calls from home every day asking me where I am and what have I done, and if Mom doesn't like what I say, she hangs up and a few minutes later Dad calls </a:t>
            </a:r>
            <a:r>
              <a:rPr lang="en-US" altLang="ko-KR" sz="2000" b="0" dirty="0" smtClean="0">
                <a:solidFill>
                  <a:srgbClr val="0070C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to curse me out for "upsetting Mom" because she calls to harass him at work</a:t>
            </a:r>
            <a:r>
              <a:rPr lang="en-US" altLang="ko-KR" sz="2000" b="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 </a:t>
            </a:r>
            <a:endParaRPr lang="ko-KR" altLang="ko-KR" sz="2000" b="0" dirty="0" smtClean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algn="just" latinLnBrk="0"/>
            <a:r>
              <a:rPr lang="en-US" altLang="ko-KR" sz="2000" b="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 am not going home this summer. I don't think of their house as a home</a:t>
            </a:r>
            <a:r>
              <a:rPr lang="en-US" altLang="ko-KR" sz="2000" b="0" dirty="0" smtClean="0">
                <a:solidFill>
                  <a:srgbClr val="92D05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 </a:t>
            </a:r>
            <a:r>
              <a:rPr lang="en-US" altLang="ko-KR" sz="2000" b="0" dirty="0" smtClean="0">
                <a:solidFill>
                  <a:srgbClr val="FFCC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 have been in therapy for the past two years </a:t>
            </a:r>
            <a:r>
              <a:rPr lang="en-US" altLang="ko-KR" sz="2000" b="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without telling them. </a:t>
            </a:r>
            <a:r>
              <a:rPr lang="en-US" altLang="ko-KR" sz="2000" b="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 support myself and pay for my own schooling</a:t>
            </a:r>
            <a:r>
              <a:rPr lang="en-US" altLang="ko-KR" sz="2000" b="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 The only thing I don't pay for is $200 a month for </a:t>
            </a:r>
            <a:r>
              <a:rPr lang="en-US" altLang="ko-KR" sz="2000" b="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car insurance. </a:t>
            </a:r>
            <a:endParaRPr lang="ko-KR" altLang="ko-KR" sz="2000" b="0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algn="just"/>
            <a:r>
              <a:rPr lang="en-US" altLang="ko-KR" sz="2000" b="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	Abby, I love my parents, but </a:t>
            </a:r>
            <a:r>
              <a:rPr lang="en-US" altLang="ko-KR" sz="2000" b="0" dirty="0" smtClean="0">
                <a:solidFill>
                  <a:srgbClr val="FFFF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I'm kept a virtual prisoner when I'm at home, and I'm physically ill from being harassed when I'm at school</a:t>
            </a:r>
            <a:r>
              <a:rPr lang="en-US" altLang="ko-KR" sz="2000" b="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 Please print this; maybe one of them will read it.</a:t>
            </a:r>
          </a:p>
          <a:p>
            <a:pPr algn="r"/>
            <a:r>
              <a:rPr lang="en-US" altLang="ko-KR" sz="2000" b="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 SHAKING SON IN THE BRONX</a:t>
            </a:r>
            <a:endParaRPr kumimoji="1" lang="ko-KR" alt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" name="직사각형 5">
            <a:hlinkClick r:id="rId3" action="ppaction://hlinksldjump"/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FFFF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323528" y="548680"/>
            <a:ext cx="2952750" cy="720725"/>
          </a:xfrm>
          <a:prstGeom prst="rect">
            <a:avLst/>
          </a:prstGeom>
          <a:gradFill rotWithShape="1">
            <a:gsLst>
              <a:gs pos="0">
                <a:srgbClr val="33CCCC">
                  <a:alpha val="71001"/>
                </a:srgbClr>
              </a:gs>
              <a:gs pos="100000">
                <a:srgbClr val="33CCCC">
                  <a:gamma/>
                  <a:shade val="2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CC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ko-KR" sz="2400" b="0" dirty="0"/>
              <a:t>Think Further</a:t>
            </a:r>
          </a:p>
        </p:txBody>
      </p:sp>
      <p:sp>
        <p:nvSpPr>
          <p:cNvPr id="103428" name="Oval 4"/>
          <p:cNvSpPr>
            <a:spLocks noChangeArrowheads="1"/>
          </p:cNvSpPr>
          <p:nvPr/>
        </p:nvSpPr>
        <p:spPr bwMode="auto">
          <a:xfrm>
            <a:off x="539750" y="3573463"/>
            <a:ext cx="2447925" cy="2305050"/>
          </a:xfrm>
          <a:prstGeom prst="ellips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flatTx/>
          </a:bodyPr>
          <a:lstStyle/>
          <a:p>
            <a:r>
              <a:rPr lang="en-US" altLang="ko-KR" sz="2400" b="0" dirty="0">
                <a:solidFill>
                  <a:srgbClr val="FFFFCC"/>
                </a:solidFill>
              </a:rPr>
              <a:t>Group </a:t>
            </a:r>
          </a:p>
          <a:p>
            <a:r>
              <a:rPr lang="en-US" altLang="ko-KR" sz="2400" b="0" dirty="0" smtClean="0">
                <a:solidFill>
                  <a:srgbClr val="FFFFCC"/>
                </a:solidFill>
              </a:rPr>
              <a:t>Work</a:t>
            </a:r>
          </a:p>
          <a:p>
            <a:r>
              <a:rPr lang="en-US" altLang="ko-KR" sz="2400" b="0" dirty="0" smtClean="0">
                <a:solidFill>
                  <a:srgbClr val="FFFFCC"/>
                </a:solidFill>
              </a:rPr>
              <a:t>(4 people)</a:t>
            </a:r>
            <a:endParaRPr lang="en-US" altLang="ko-KR" sz="1400" b="0" dirty="0">
              <a:solidFill>
                <a:srgbClr val="FFFFCC"/>
              </a:solidFill>
            </a:endParaRPr>
          </a:p>
        </p:txBody>
      </p:sp>
      <p:sp>
        <p:nvSpPr>
          <p:cNvPr id="103429" name="Oval 5"/>
          <p:cNvSpPr>
            <a:spLocks noChangeArrowheads="1"/>
          </p:cNvSpPr>
          <p:nvPr/>
        </p:nvSpPr>
        <p:spPr bwMode="auto">
          <a:xfrm>
            <a:off x="3348038" y="3573463"/>
            <a:ext cx="2447925" cy="2305050"/>
          </a:xfrm>
          <a:prstGeom prst="ellips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flatTx/>
          </a:bodyPr>
          <a:lstStyle/>
          <a:p>
            <a:r>
              <a:rPr lang="en-US" altLang="ko-KR" sz="2400" b="0" dirty="0" smtClean="0">
                <a:solidFill>
                  <a:srgbClr val="CCFFFF"/>
                </a:solidFill>
              </a:rPr>
              <a:t>3 </a:t>
            </a:r>
            <a:r>
              <a:rPr lang="en-US" altLang="ko-KR" sz="2400" b="0" dirty="0">
                <a:solidFill>
                  <a:srgbClr val="CCFFFF"/>
                </a:solidFill>
              </a:rPr>
              <a:t>min</a:t>
            </a:r>
          </a:p>
        </p:txBody>
      </p:sp>
      <p:sp>
        <p:nvSpPr>
          <p:cNvPr id="103430" name="Oval 6"/>
          <p:cNvSpPr>
            <a:spLocks noChangeArrowheads="1"/>
          </p:cNvSpPr>
          <p:nvPr/>
        </p:nvSpPr>
        <p:spPr bwMode="auto">
          <a:xfrm>
            <a:off x="6156325" y="3573463"/>
            <a:ext cx="2447925" cy="2305050"/>
          </a:xfrm>
          <a:prstGeom prst="ellips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flatTx/>
          </a:bodyPr>
          <a:lstStyle/>
          <a:p>
            <a:r>
              <a:rPr lang="en-US" altLang="ko-KR" sz="2400" b="0" dirty="0">
                <a:solidFill>
                  <a:srgbClr val="FFCCCC"/>
                </a:solidFill>
              </a:rPr>
              <a:t>Choose the </a:t>
            </a:r>
            <a:r>
              <a:rPr lang="en-US" altLang="ko-KR" sz="2400" b="0" dirty="0" smtClean="0">
                <a:solidFill>
                  <a:srgbClr val="FFCCCC"/>
                </a:solidFill>
              </a:rPr>
              <a:t>best</a:t>
            </a:r>
            <a:endParaRPr lang="en-US" altLang="ko-KR" sz="1400" b="0" dirty="0"/>
          </a:p>
        </p:txBody>
      </p:sp>
      <p:cxnSp>
        <p:nvCxnSpPr>
          <p:cNvPr id="103431" name="AutoShape 7"/>
          <p:cNvCxnSpPr>
            <a:cxnSpLocks noChangeShapeType="1"/>
            <a:stCxn id="103427" idx="2"/>
            <a:endCxn id="103428" idx="0"/>
          </p:cNvCxnSpPr>
          <p:nvPr/>
        </p:nvCxnSpPr>
        <p:spPr bwMode="auto">
          <a:xfrm rot="5400000">
            <a:off x="2735263" y="1736725"/>
            <a:ext cx="865188" cy="2808287"/>
          </a:xfrm>
          <a:prstGeom prst="bentConnector3">
            <a:avLst>
              <a:gd name="adj1" fmla="val 49907"/>
            </a:avLst>
          </a:prstGeom>
          <a:noFill/>
          <a:ln w="38100">
            <a:solidFill>
              <a:srgbClr val="FFFF99"/>
            </a:solidFill>
            <a:prstDash val="sysDot"/>
            <a:miter lim="800000"/>
            <a:headEnd/>
            <a:tailEnd type="triangle" w="lg" len="lg"/>
          </a:ln>
          <a:effectLst/>
        </p:spPr>
      </p:cxnSp>
      <p:cxnSp>
        <p:nvCxnSpPr>
          <p:cNvPr id="103432" name="AutoShape 8"/>
          <p:cNvCxnSpPr>
            <a:cxnSpLocks noChangeShapeType="1"/>
            <a:stCxn id="103427" idx="2"/>
            <a:endCxn id="103429" idx="0"/>
          </p:cNvCxnSpPr>
          <p:nvPr/>
        </p:nvCxnSpPr>
        <p:spPr bwMode="auto">
          <a:xfrm rot="5400000">
            <a:off x="4139406" y="3140869"/>
            <a:ext cx="865188" cy="0"/>
          </a:xfrm>
          <a:prstGeom prst="straightConnector1">
            <a:avLst/>
          </a:prstGeom>
          <a:noFill/>
          <a:ln w="38100">
            <a:solidFill>
              <a:srgbClr val="FFFF99"/>
            </a:solidFill>
            <a:prstDash val="sysDot"/>
            <a:round/>
            <a:headEnd/>
            <a:tailEnd type="triangle" w="lg" len="lg"/>
          </a:ln>
          <a:effectLst/>
        </p:spPr>
      </p:cxnSp>
      <p:cxnSp>
        <p:nvCxnSpPr>
          <p:cNvPr id="103433" name="AutoShape 9"/>
          <p:cNvCxnSpPr>
            <a:cxnSpLocks noChangeShapeType="1"/>
            <a:stCxn id="103427" idx="2"/>
            <a:endCxn id="103430" idx="0"/>
          </p:cNvCxnSpPr>
          <p:nvPr/>
        </p:nvCxnSpPr>
        <p:spPr bwMode="auto">
          <a:xfrm rot="16200000" flipH="1">
            <a:off x="5543550" y="1736725"/>
            <a:ext cx="865188" cy="2808288"/>
          </a:xfrm>
          <a:prstGeom prst="bentConnector3">
            <a:avLst>
              <a:gd name="adj1" fmla="val 49907"/>
            </a:avLst>
          </a:prstGeom>
          <a:noFill/>
          <a:ln w="38100">
            <a:solidFill>
              <a:srgbClr val="FFFF99"/>
            </a:solidFill>
            <a:prstDash val="sysDot"/>
            <a:miter lim="800000"/>
            <a:headEnd/>
            <a:tailEnd type="triangle" w="lg" len="lg"/>
          </a:ln>
          <a:effectLst/>
        </p:spPr>
      </p:cxnSp>
      <p:sp>
        <p:nvSpPr>
          <p:cNvPr id="16" name="갈매기형 수장 15">
            <a:hlinkClick r:id="rId3" action="ppaction://hlinksldjump"/>
          </p:cNvPr>
          <p:cNvSpPr/>
          <p:nvPr/>
        </p:nvSpPr>
        <p:spPr bwMode="auto">
          <a:xfrm>
            <a:off x="83622" y="6365286"/>
            <a:ext cx="360040" cy="36004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7" name="갈매기형 수장 16">
            <a:hlinkClick r:id="rId4" action="ppaction://hlinksldjump"/>
          </p:cNvPr>
          <p:cNvSpPr/>
          <p:nvPr/>
        </p:nvSpPr>
        <p:spPr bwMode="auto">
          <a:xfrm>
            <a:off x="8688070" y="6365286"/>
            <a:ext cx="360040" cy="36004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1042988" y="1844675"/>
            <a:ext cx="7058025" cy="863600"/>
            <a:chOff x="1042988" y="1844675"/>
            <a:chExt cx="7058025" cy="863600"/>
          </a:xfrm>
        </p:grpSpPr>
        <p:sp>
          <p:nvSpPr>
            <p:cNvPr id="103427" name="AutoShape 3"/>
            <p:cNvSpPr>
              <a:spLocks noChangeArrowheads="1"/>
            </p:cNvSpPr>
            <p:nvPr/>
          </p:nvSpPr>
          <p:spPr bwMode="auto">
            <a:xfrm>
              <a:off x="1042988" y="1844675"/>
              <a:ext cx="7058025" cy="863600"/>
            </a:xfrm>
            <a:prstGeom prst="roundRect">
              <a:avLst>
                <a:gd name="adj" fmla="val 16667"/>
              </a:avLst>
            </a:prstGeom>
            <a:noFill/>
            <a:ln w="12700" algn="ctr">
              <a:solidFill>
                <a:srgbClr val="CCFFCC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ko-KR" sz="2400" b="0"/>
                <a:t>  </a:t>
              </a:r>
              <a:r>
                <a:rPr lang="en-US" altLang="ko-KR" sz="2400" b="0">
                  <a:latin typeface="Arial"/>
                </a:rPr>
                <a:t>“</a:t>
              </a:r>
              <a:r>
                <a:rPr lang="en-US" altLang="ko-KR" sz="2400" b="0"/>
                <a:t>What if you were Abby?</a:t>
              </a:r>
              <a:r>
                <a:rPr lang="en-US" altLang="ko-KR" sz="2400" b="0">
                  <a:latin typeface="Arial"/>
                </a:rPr>
                <a:t>”</a:t>
              </a:r>
              <a:r>
                <a:rPr lang="en-US" altLang="ko-KR" sz="2400" b="0"/>
                <a:t> </a:t>
              </a:r>
            </a:p>
          </p:txBody>
        </p:sp>
        <p:sp>
          <p:nvSpPr>
            <p:cNvPr id="12" name="실행 단추: 끝 11">
              <a:hlinkClick r:id="" action="ppaction://noaction" highlightClick="1" endSnd="1"/>
            </p:cNvPr>
            <p:cNvSpPr/>
            <p:nvPr/>
          </p:nvSpPr>
          <p:spPr bwMode="auto">
            <a:xfrm>
              <a:off x="7524328" y="1988840"/>
              <a:ext cx="432048" cy="504056"/>
            </a:xfrm>
            <a:prstGeom prst="actionButtonEnd">
              <a:avLst/>
            </a:prstGeom>
            <a:ln>
              <a:headEnd type="none" w="med" len="med"/>
              <a:tailEnd type="triangle" w="lg" len="lg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2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13" name="실행 단추: 앞으로 또는 다음 12">
              <a:hlinkClick r:id="" action="ppaction://noaction" highlightClick="1">
                <a:snd r:embed="rId5" name="example_reply.wav"/>
              </a:hlinkClick>
            </p:cNvPr>
            <p:cNvSpPr/>
            <p:nvPr/>
          </p:nvSpPr>
          <p:spPr bwMode="auto">
            <a:xfrm>
              <a:off x="6876256" y="1988840"/>
              <a:ext cx="432048" cy="504056"/>
            </a:xfrm>
            <a:prstGeom prst="actionButtonForwardNext">
              <a:avLst/>
            </a:prstGeom>
            <a:ln>
              <a:headEnd type="none" w="med" len="med"/>
              <a:tailEnd type="triangle" w="lg" len="lg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2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휴먼엑스포" pitchFamily="18" charset="-127"/>
                <a:ea typeface="휴먼엑스포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 autoUpdateAnimBg="0"/>
      <p:bldP spid="103428" grpId="0" animBg="1" autoUpdateAnimBg="0"/>
      <p:bldP spid="103429" grpId="0" animBg="1" autoUpdateAnimBg="0"/>
      <p:bldP spid="103430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611188" y="260350"/>
            <a:ext cx="8064500" cy="792163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sz="2400" b="0" dirty="0" smtClean="0">
                <a:solidFill>
                  <a:srgbClr val="CCFFCC"/>
                </a:solidFill>
              </a:rPr>
              <a:t>[Lead-in] </a:t>
            </a:r>
            <a:r>
              <a:rPr lang="en-US" altLang="ko-KR" sz="2400" b="0" dirty="0" smtClean="0"/>
              <a:t>Before </a:t>
            </a:r>
            <a:r>
              <a:rPr lang="en-US" altLang="ko-KR" sz="2400" b="0" dirty="0"/>
              <a:t>Watching the Video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611188" y="1892300"/>
            <a:ext cx="936476" cy="431800"/>
          </a:xfrm>
          <a:prstGeom prst="rect">
            <a:avLst/>
          </a:prstGeom>
          <a:solidFill>
            <a:srgbClr val="FF0000">
              <a:alpha val="6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ko-KR" sz="2400" b="0" dirty="0"/>
              <a:t> 1. </a:t>
            </a: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611188" y="4353595"/>
            <a:ext cx="936476" cy="431800"/>
          </a:xfrm>
          <a:prstGeom prst="rect">
            <a:avLst/>
          </a:prstGeom>
          <a:gradFill rotWithShape="1">
            <a:gsLst>
              <a:gs pos="0">
                <a:srgbClr val="FFFF00">
                  <a:alpha val="64000"/>
                </a:srgbClr>
              </a:gs>
              <a:gs pos="100000">
                <a:srgbClr val="FFFF00">
                  <a:gamma/>
                  <a:shade val="8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ko-KR" sz="2400" b="0"/>
              <a:t> 2. 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174750" y="2590800"/>
            <a:ext cx="4698722" cy="461665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400" dirty="0" smtClean="0"/>
              <a:t>Why is Susan so depressed?</a:t>
            </a:r>
            <a:endParaRPr lang="en-US" altLang="ko-KR" sz="2400" dirty="0"/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1257300" y="5090195"/>
            <a:ext cx="5783956" cy="461665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400" dirty="0" smtClean="0"/>
              <a:t>What do her friends tell her to do?</a:t>
            </a:r>
            <a:endParaRPr lang="en-US" altLang="ko-KR" sz="2400" dirty="0"/>
          </a:p>
        </p:txBody>
      </p:sp>
      <p:sp>
        <p:nvSpPr>
          <p:cNvPr id="7" name="갈매기형 수장 6">
            <a:hlinkClick r:id="rId3" action="ppaction://hlinksldjump"/>
          </p:cNvPr>
          <p:cNvSpPr/>
          <p:nvPr/>
        </p:nvSpPr>
        <p:spPr bwMode="auto">
          <a:xfrm>
            <a:off x="83622" y="6365286"/>
            <a:ext cx="360040" cy="36004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8" name="갈매기형 수장 7">
            <a:hlinkClick r:id="rId4" action="ppaction://hlinksldjump"/>
          </p:cNvPr>
          <p:cNvSpPr/>
          <p:nvPr/>
        </p:nvSpPr>
        <p:spPr bwMode="auto">
          <a:xfrm>
            <a:off x="8688070" y="6365286"/>
            <a:ext cx="360040" cy="36004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 animBg="1"/>
      <p:bldP spid="51210" grpId="0" animBg="1"/>
      <p:bldP spid="51211" grpId="0" autoUpdateAnimBg="0"/>
      <p:bldP spid="5121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0"/>
          <p:cNvSpPr txBox="1">
            <a:spLocks noChangeArrowheads="1"/>
          </p:cNvSpPr>
          <p:nvPr/>
        </p:nvSpPr>
        <p:spPr bwMode="auto">
          <a:xfrm>
            <a:off x="5508625" y="836613"/>
            <a:ext cx="266382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3000" dirty="0">
                <a:solidFill>
                  <a:schemeClr val="bg1">
                    <a:lumMod val="85000"/>
                  </a:schemeClr>
                </a:solidFill>
                <a:latin typeface="Goudy Stout" pitchFamily="18" charset="0"/>
              </a:rPr>
              <a:t>A</a:t>
            </a:r>
          </a:p>
        </p:txBody>
      </p:sp>
      <p:sp>
        <p:nvSpPr>
          <p:cNvPr id="2055" name="AutoShape 16"/>
          <p:cNvSpPr>
            <a:spLocks noChangeArrowheads="1"/>
          </p:cNvSpPr>
          <p:nvPr/>
        </p:nvSpPr>
        <p:spPr bwMode="auto">
          <a:xfrm>
            <a:off x="4859338" y="188913"/>
            <a:ext cx="4032250" cy="3167062"/>
          </a:xfrm>
          <a:prstGeom prst="foldedCorner">
            <a:avLst>
              <a:gd name="adj" fmla="val 12500"/>
            </a:avLst>
          </a:prstGeom>
          <a:noFill/>
          <a:ln w="5080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r>
              <a:rPr lang="en-US" altLang="ko-KR" sz="2100" dirty="0">
                <a:solidFill>
                  <a:schemeClr val="tx1"/>
                </a:solidFill>
                <a:latin typeface="Times New Roman" pitchFamily="18" charset="0"/>
              </a:rPr>
              <a:t>Your mom and dad are going to be </a:t>
            </a:r>
          </a:p>
          <a:p>
            <a:r>
              <a:rPr lang="en-US" altLang="ko-KR" sz="2100" dirty="0">
                <a:solidFill>
                  <a:schemeClr val="tx1"/>
                </a:solidFill>
                <a:latin typeface="Times New Roman" pitchFamily="18" charset="0"/>
              </a:rPr>
              <a:t>divorced. Yesterday, they asked </a:t>
            </a:r>
          </a:p>
          <a:p>
            <a:r>
              <a:rPr lang="en-US" altLang="ko-KR" sz="2100" dirty="0">
                <a:solidFill>
                  <a:schemeClr val="tx1"/>
                </a:solidFill>
                <a:latin typeface="Times New Roman" pitchFamily="18" charset="0"/>
              </a:rPr>
              <a:t>you, “Whom do you want to live </a:t>
            </a:r>
          </a:p>
          <a:p>
            <a:r>
              <a:rPr lang="en-US" altLang="ko-KR" sz="2100" dirty="0">
                <a:solidFill>
                  <a:schemeClr val="tx1"/>
                </a:solidFill>
                <a:latin typeface="Times New Roman" pitchFamily="18" charset="0"/>
              </a:rPr>
              <a:t>with, mom or dad?” </a:t>
            </a:r>
          </a:p>
          <a:p>
            <a:r>
              <a:rPr lang="en-US" altLang="ko-KR" sz="2100" dirty="0">
                <a:solidFill>
                  <a:schemeClr val="tx1"/>
                </a:solidFill>
                <a:latin typeface="Times New Roman" pitchFamily="18" charset="0"/>
              </a:rPr>
              <a:t>You really love both of my parents. </a:t>
            </a:r>
          </a:p>
          <a:p>
            <a:endParaRPr lang="en-US" altLang="ko-KR" sz="2100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altLang="ko-KR" sz="2100" dirty="0">
                <a:solidFill>
                  <a:schemeClr val="tx1"/>
                </a:solidFill>
                <a:latin typeface="Times New Roman" pitchFamily="18" charset="0"/>
              </a:rPr>
              <a:t>What would you do?</a:t>
            </a:r>
          </a:p>
        </p:txBody>
      </p:sp>
      <p:sp>
        <p:nvSpPr>
          <p:cNvPr id="2050" name="Text Box 19"/>
          <p:cNvSpPr txBox="1">
            <a:spLocks noChangeArrowheads="1"/>
          </p:cNvSpPr>
          <p:nvPr/>
        </p:nvSpPr>
        <p:spPr bwMode="auto">
          <a:xfrm>
            <a:off x="1042988" y="765175"/>
            <a:ext cx="266382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3000" dirty="0">
                <a:solidFill>
                  <a:schemeClr val="bg1">
                    <a:lumMod val="85000"/>
                  </a:schemeClr>
                </a:solidFill>
                <a:latin typeface="Goudy Stout" pitchFamily="18" charset="0"/>
              </a:rPr>
              <a:t>A</a:t>
            </a:r>
          </a:p>
        </p:txBody>
      </p:sp>
      <p:sp>
        <p:nvSpPr>
          <p:cNvPr id="2052" name="Text Box 21"/>
          <p:cNvSpPr txBox="1">
            <a:spLocks noChangeArrowheads="1"/>
          </p:cNvSpPr>
          <p:nvPr/>
        </p:nvSpPr>
        <p:spPr bwMode="auto">
          <a:xfrm>
            <a:off x="1042988" y="4076700"/>
            <a:ext cx="266382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3000" dirty="0">
                <a:solidFill>
                  <a:schemeClr val="bg1">
                    <a:lumMod val="85000"/>
                  </a:schemeClr>
                </a:solidFill>
                <a:latin typeface="Goudy Stout" pitchFamily="18" charset="0"/>
              </a:rPr>
              <a:t>B</a:t>
            </a:r>
          </a:p>
        </p:txBody>
      </p:sp>
      <p:sp>
        <p:nvSpPr>
          <p:cNvPr id="2053" name="Text Box 22"/>
          <p:cNvSpPr txBox="1">
            <a:spLocks noChangeArrowheads="1"/>
          </p:cNvSpPr>
          <p:nvPr/>
        </p:nvSpPr>
        <p:spPr bwMode="auto">
          <a:xfrm>
            <a:off x="5653088" y="4149725"/>
            <a:ext cx="266382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3000" dirty="0">
                <a:solidFill>
                  <a:schemeClr val="bg1">
                    <a:lumMod val="85000"/>
                  </a:schemeClr>
                </a:solidFill>
                <a:latin typeface="Goudy Stout" pitchFamily="18" charset="0"/>
              </a:rPr>
              <a:t>B</a:t>
            </a:r>
          </a:p>
        </p:txBody>
      </p:sp>
      <p:sp>
        <p:nvSpPr>
          <p:cNvPr id="2054" name="AutoShape 9"/>
          <p:cNvSpPr>
            <a:spLocks noChangeArrowheads="1"/>
          </p:cNvSpPr>
          <p:nvPr/>
        </p:nvSpPr>
        <p:spPr bwMode="auto">
          <a:xfrm>
            <a:off x="323850" y="190500"/>
            <a:ext cx="4032250" cy="3167063"/>
          </a:xfrm>
          <a:prstGeom prst="foldedCorner">
            <a:avLst>
              <a:gd name="adj" fmla="val 12500"/>
            </a:avLst>
          </a:prstGeom>
          <a:noFill/>
          <a:ln w="5080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r>
              <a:rPr lang="en-US" altLang="ko-KR" sz="2100" dirty="0">
                <a:solidFill>
                  <a:schemeClr val="tx1"/>
                </a:solidFill>
                <a:latin typeface="Times New Roman" pitchFamily="18" charset="0"/>
              </a:rPr>
              <a:t>Yesterday, you made up your mind </a:t>
            </a:r>
          </a:p>
          <a:p>
            <a:r>
              <a:rPr lang="en-US" altLang="ko-KR" sz="2100" dirty="0">
                <a:solidFill>
                  <a:schemeClr val="tx1"/>
                </a:solidFill>
                <a:latin typeface="Times New Roman" pitchFamily="18" charset="0"/>
              </a:rPr>
              <a:t>to go on a diet, but your mom forces</a:t>
            </a:r>
          </a:p>
          <a:p>
            <a:r>
              <a:rPr lang="en-US" altLang="ko-KR" sz="2100" dirty="0">
                <a:solidFill>
                  <a:schemeClr val="tx1"/>
                </a:solidFill>
                <a:latin typeface="Times New Roman" pitchFamily="18" charset="0"/>
              </a:rPr>
              <a:t>you to have a meal. </a:t>
            </a:r>
          </a:p>
          <a:p>
            <a:endParaRPr lang="en-US" altLang="ko-KR" sz="2100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altLang="ko-KR" sz="2200" dirty="0">
                <a:solidFill>
                  <a:schemeClr val="tx1"/>
                </a:solidFill>
                <a:latin typeface="Times New Roman" pitchFamily="18" charset="0"/>
              </a:rPr>
              <a:t>What would you do?</a:t>
            </a:r>
          </a:p>
        </p:txBody>
      </p:sp>
      <p:sp>
        <p:nvSpPr>
          <p:cNvPr id="2056" name="AutoShape 17"/>
          <p:cNvSpPr>
            <a:spLocks noChangeArrowheads="1"/>
          </p:cNvSpPr>
          <p:nvPr/>
        </p:nvSpPr>
        <p:spPr bwMode="auto">
          <a:xfrm>
            <a:off x="323850" y="3575050"/>
            <a:ext cx="4032250" cy="3167063"/>
          </a:xfrm>
          <a:prstGeom prst="foldedCorner">
            <a:avLst>
              <a:gd name="adj" fmla="val 12500"/>
            </a:avLst>
          </a:prstGeom>
          <a:noFill/>
          <a:ln w="5080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r>
              <a:rPr lang="en-US" altLang="ko-KR" sz="2100" dirty="0">
                <a:solidFill>
                  <a:schemeClr val="tx1"/>
                </a:solidFill>
                <a:latin typeface="Times New Roman" pitchFamily="18" charset="0"/>
              </a:rPr>
              <a:t>Your mom promised you to buy </a:t>
            </a:r>
          </a:p>
          <a:p>
            <a:r>
              <a:rPr lang="en-US" altLang="ko-KR" sz="2100" dirty="0">
                <a:solidFill>
                  <a:schemeClr val="tx1"/>
                </a:solidFill>
                <a:latin typeface="Times New Roman" pitchFamily="18" charset="0"/>
              </a:rPr>
              <a:t>a pretty but expensive bag, but she </a:t>
            </a:r>
          </a:p>
          <a:p>
            <a:r>
              <a:rPr lang="en-US" altLang="ko-KR" sz="2100" dirty="0">
                <a:solidFill>
                  <a:schemeClr val="tx1"/>
                </a:solidFill>
                <a:latin typeface="Times New Roman" pitchFamily="18" charset="0"/>
              </a:rPr>
              <a:t>has kept delaying to buy it. </a:t>
            </a:r>
          </a:p>
          <a:p>
            <a:endParaRPr lang="en-US" altLang="ko-KR" sz="2100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altLang="ko-KR" sz="2100" dirty="0">
                <a:solidFill>
                  <a:schemeClr val="tx1"/>
                </a:solidFill>
                <a:latin typeface="Times New Roman" pitchFamily="18" charset="0"/>
              </a:rPr>
              <a:t>What would you do?</a:t>
            </a:r>
          </a:p>
        </p:txBody>
      </p:sp>
      <p:sp>
        <p:nvSpPr>
          <p:cNvPr id="2057" name="AutoShape 18"/>
          <p:cNvSpPr>
            <a:spLocks noChangeArrowheads="1"/>
          </p:cNvSpPr>
          <p:nvPr/>
        </p:nvSpPr>
        <p:spPr bwMode="auto">
          <a:xfrm>
            <a:off x="4932363" y="3575050"/>
            <a:ext cx="4032250" cy="3167063"/>
          </a:xfrm>
          <a:prstGeom prst="foldedCorner">
            <a:avLst>
              <a:gd name="adj" fmla="val 12500"/>
            </a:avLst>
          </a:prstGeom>
          <a:noFill/>
          <a:ln w="5080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altLang="ko-KR" sz="2200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altLang="ko-KR" sz="2100" dirty="0">
                <a:solidFill>
                  <a:schemeClr val="tx1"/>
                </a:solidFill>
                <a:latin typeface="Times New Roman" pitchFamily="18" charset="0"/>
              </a:rPr>
              <a:t>Your parents told you not to hang </a:t>
            </a:r>
          </a:p>
          <a:p>
            <a:r>
              <a:rPr lang="en-US" altLang="ko-KR" sz="2100" dirty="0">
                <a:solidFill>
                  <a:schemeClr val="tx1"/>
                </a:solidFill>
                <a:latin typeface="Times New Roman" pitchFamily="18" charset="0"/>
              </a:rPr>
              <a:t>out with your best friend anymore. </a:t>
            </a:r>
          </a:p>
          <a:p>
            <a:endParaRPr lang="en-US" altLang="ko-KR" sz="2100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altLang="ko-KR" sz="2100" dirty="0">
                <a:solidFill>
                  <a:schemeClr val="tx1"/>
                </a:solidFill>
                <a:latin typeface="Times New Roman" pitchFamily="18" charset="0"/>
              </a:rPr>
              <a:t>What would you do?</a:t>
            </a:r>
          </a:p>
          <a:p>
            <a:endParaRPr lang="en-US" altLang="ko-KR" sz="21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" name="직사각형 9">
            <a:hlinkClick r:id="rId3" action="ppaction://hlinksldjump"/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FFFF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468313" y="620713"/>
            <a:ext cx="2808287" cy="647700"/>
          </a:xfrm>
          <a:prstGeom prst="rect">
            <a:avLst/>
          </a:prstGeom>
          <a:gradFill rotWithShape="1">
            <a:gsLst>
              <a:gs pos="0">
                <a:srgbClr val="008000">
                  <a:alpha val="59000"/>
                </a:srgbClr>
              </a:gs>
              <a:gs pos="100000">
                <a:srgbClr val="008000">
                  <a:gamma/>
                  <a:tint val="7372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ko-KR" sz="2400" b="0" dirty="0"/>
              <a:t> Post-listening </a:t>
            </a:r>
          </a:p>
        </p:txBody>
      </p:sp>
      <p:sp>
        <p:nvSpPr>
          <p:cNvPr id="104451" name="AutoShape 3"/>
          <p:cNvSpPr>
            <a:spLocks noChangeArrowheads="1"/>
          </p:cNvSpPr>
          <p:nvPr/>
        </p:nvSpPr>
        <p:spPr bwMode="auto">
          <a:xfrm>
            <a:off x="685800" y="2743200"/>
            <a:ext cx="7543800" cy="3651250"/>
          </a:xfrm>
          <a:prstGeom prst="foldedCorner">
            <a:avLst>
              <a:gd name="adj" fmla="val 12500"/>
            </a:avLst>
          </a:prstGeom>
          <a:noFill/>
          <a:ln w="50800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 lIns="234000" tIns="118800" rIns="162000" bIns="118800" anchor="ctr"/>
          <a:lstStyle/>
          <a:p>
            <a:pPr algn="l"/>
            <a:endParaRPr lang="ko-KR" altLang="ko-KR" sz="2400" b="0">
              <a:solidFill>
                <a:schemeClr val="tx1"/>
              </a:solidFill>
            </a:endParaRPr>
          </a:p>
        </p:txBody>
      </p:sp>
      <p:sp>
        <p:nvSpPr>
          <p:cNvPr id="104452" name="AutoShape 4"/>
          <p:cNvSpPr>
            <a:spLocks noChangeArrowheads="1"/>
          </p:cNvSpPr>
          <p:nvPr/>
        </p:nvSpPr>
        <p:spPr bwMode="auto">
          <a:xfrm>
            <a:off x="251521" y="1890911"/>
            <a:ext cx="1944216" cy="962025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chemeClr val="bg1"/>
            </a:solidFill>
            <a:miter lim="800000"/>
            <a:headEnd/>
            <a:tailEnd type="none" w="lg" len="lg"/>
          </a:ln>
          <a:effectLst/>
        </p:spPr>
        <p:txBody>
          <a:bodyPr anchor="ctr"/>
          <a:lstStyle/>
          <a:p>
            <a:r>
              <a:rPr lang="en-US" altLang="ko-KR" sz="2000" b="0" dirty="0" smtClean="0">
                <a:solidFill>
                  <a:srgbClr val="FF3300"/>
                </a:solidFill>
              </a:rPr>
              <a:t>Pair work</a:t>
            </a:r>
            <a:endParaRPr lang="en-US" altLang="ko-KR" sz="2000" b="0" dirty="0">
              <a:solidFill>
                <a:srgbClr val="FF3300"/>
              </a:solidFill>
            </a:endParaRPr>
          </a:p>
        </p:txBody>
      </p:sp>
      <p:sp>
        <p:nvSpPr>
          <p:cNvPr id="104453" name="AutoShape 5"/>
          <p:cNvSpPr>
            <a:spLocks noChangeArrowheads="1"/>
          </p:cNvSpPr>
          <p:nvPr/>
        </p:nvSpPr>
        <p:spPr bwMode="auto">
          <a:xfrm>
            <a:off x="2039845" y="2034927"/>
            <a:ext cx="2491679" cy="962025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chemeClr val="bg1"/>
            </a:solidFill>
            <a:miter lim="800000"/>
            <a:headEnd/>
            <a:tailEnd type="none" w="lg" len="lg"/>
          </a:ln>
          <a:effectLst/>
        </p:spPr>
        <p:txBody>
          <a:bodyPr anchor="ctr"/>
          <a:lstStyle/>
          <a:p>
            <a:r>
              <a:rPr lang="en-US" altLang="ko-KR" sz="1800" b="0" dirty="0" smtClean="0">
                <a:solidFill>
                  <a:srgbClr val="FF9933"/>
                </a:solidFill>
              </a:rPr>
              <a:t>Counselor A’s</a:t>
            </a:r>
          </a:p>
          <a:p>
            <a:r>
              <a:rPr lang="en-US" altLang="ko-KR" sz="1800" b="0" dirty="0" smtClean="0">
                <a:solidFill>
                  <a:srgbClr val="FF9933"/>
                </a:solidFill>
              </a:rPr>
              <a:t>suggestion for B</a:t>
            </a:r>
          </a:p>
        </p:txBody>
      </p:sp>
      <p:sp>
        <p:nvSpPr>
          <p:cNvPr id="104454" name="AutoShape 6"/>
          <p:cNvSpPr>
            <a:spLocks noChangeArrowheads="1"/>
          </p:cNvSpPr>
          <p:nvPr/>
        </p:nvSpPr>
        <p:spPr bwMode="auto">
          <a:xfrm>
            <a:off x="4387508" y="2138467"/>
            <a:ext cx="2493402" cy="962025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chemeClr val="bg1"/>
            </a:solidFill>
            <a:miter lim="800000"/>
            <a:headEnd/>
            <a:tailEnd type="none" w="lg" len="lg"/>
          </a:ln>
          <a:effectLst/>
        </p:spPr>
        <p:txBody>
          <a:bodyPr anchor="ctr"/>
          <a:lstStyle/>
          <a:p>
            <a:r>
              <a:rPr lang="en-US" altLang="ko-KR" sz="1800" b="0" dirty="0" smtClean="0">
                <a:solidFill>
                  <a:srgbClr val="33CC33"/>
                </a:solidFill>
              </a:rPr>
              <a:t>Counselor B’s</a:t>
            </a:r>
          </a:p>
          <a:p>
            <a:r>
              <a:rPr lang="en-US" altLang="ko-KR" sz="1800" b="0" dirty="0" smtClean="0">
                <a:solidFill>
                  <a:srgbClr val="33CC33"/>
                </a:solidFill>
              </a:rPr>
              <a:t>suggestion for A</a:t>
            </a:r>
            <a:endParaRPr lang="en-US" altLang="ko-KR" sz="1800" b="0" dirty="0">
              <a:solidFill>
                <a:srgbClr val="33CC33"/>
              </a:solidFill>
            </a:endParaRPr>
          </a:p>
        </p:txBody>
      </p:sp>
      <p:sp>
        <p:nvSpPr>
          <p:cNvPr id="104455" name="AutoShape 7"/>
          <p:cNvSpPr>
            <a:spLocks noChangeArrowheads="1"/>
          </p:cNvSpPr>
          <p:nvPr/>
        </p:nvSpPr>
        <p:spPr bwMode="auto">
          <a:xfrm>
            <a:off x="6739062" y="2257773"/>
            <a:ext cx="1699592" cy="962025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chemeClr val="bg1"/>
            </a:solidFill>
            <a:miter lim="800000"/>
            <a:headEnd/>
            <a:tailEnd type="none" w="lg" len="lg"/>
          </a:ln>
          <a:effectLst/>
        </p:spPr>
        <p:txBody>
          <a:bodyPr anchor="ctr"/>
          <a:lstStyle/>
          <a:p>
            <a:r>
              <a:rPr lang="en-US" altLang="ko-KR" b="0" dirty="0" smtClean="0">
                <a:solidFill>
                  <a:srgbClr val="0066CC"/>
                </a:solidFill>
              </a:rPr>
              <a:t>5 min.</a:t>
            </a:r>
            <a:endParaRPr lang="en-US" altLang="ko-KR" b="0" dirty="0">
              <a:solidFill>
                <a:srgbClr val="0066CC"/>
              </a:solidFill>
            </a:endParaRP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1828800" y="3213100"/>
            <a:ext cx="5181600" cy="3135313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/>
            <a:endParaRPr lang="en-US" altLang="ko-KR" sz="3200" b="0" dirty="0">
              <a:latin typeface="Blackadder ITC" pitchFamily="82" charset="0"/>
            </a:endParaRPr>
          </a:p>
          <a:p>
            <a:pPr algn="l">
              <a:buFont typeface="Wingdings" pitchFamily="2" charset="2"/>
              <a:buChar char="ü"/>
            </a:pPr>
            <a:endParaRPr lang="en-US" altLang="ko-KR" sz="2400" b="0" dirty="0"/>
          </a:p>
          <a:p>
            <a:pPr algn="l">
              <a:buFont typeface="Wingdings" pitchFamily="2" charset="2"/>
              <a:buChar char="ü"/>
            </a:pPr>
            <a:r>
              <a:rPr lang="en-US" altLang="ko-KR" sz="2400" b="0" dirty="0"/>
              <a:t> Try..</a:t>
            </a:r>
          </a:p>
          <a:p>
            <a:pPr algn="l">
              <a:buFont typeface="Wingdings" pitchFamily="2" charset="2"/>
              <a:buChar char="ü"/>
            </a:pPr>
            <a:r>
              <a:rPr lang="en-US" altLang="ko-KR" sz="2400" b="0" dirty="0"/>
              <a:t> I suggest..</a:t>
            </a:r>
          </a:p>
          <a:p>
            <a:pPr algn="l">
              <a:buFont typeface="Wingdings" pitchFamily="2" charset="2"/>
              <a:buChar char="ü"/>
            </a:pPr>
            <a:r>
              <a:rPr lang="en-US" altLang="ko-KR" sz="2400" b="0" dirty="0"/>
              <a:t> How/What about..?  </a:t>
            </a:r>
          </a:p>
          <a:p>
            <a:pPr algn="l">
              <a:buFont typeface="Wingdings" pitchFamily="2" charset="2"/>
              <a:buChar char="ü"/>
            </a:pPr>
            <a:r>
              <a:rPr lang="en-US" altLang="ko-KR" sz="2400" b="0" dirty="0"/>
              <a:t> Why don</a:t>
            </a:r>
            <a:r>
              <a:rPr lang="en-US" altLang="ko-KR" sz="2400" b="0" dirty="0">
                <a:latin typeface="Arial"/>
              </a:rPr>
              <a:t>’</a:t>
            </a:r>
            <a:r>
              <a:rPr lang="en-US" altLang="ko-KR" sz="2400" b="0" dirty="0"/>
              <a:t>t you..?</a:t>
            </a:r>
          </a:p>
          <a:p>
            <a:pPr algn="l">
              <a:buFont typeface="Wingdings" pitchFamily="2" charset="2"/>
              <a:buChar char="ü"/>
            </a:pPr>
            <a:r>
              <a:rPr lang="en-US" altLang="ko-KR" sz="2400" b="0" dirty="0"/>
              <a:t> It might be a good idea if..</a:t>
            </a:r>
          </a:p>
          <a:p>
            <a:pPr algn="l">
              <a:buFont typeface="Wingdings" pitchFamily="2" charset="2"/>
              <a:buChar char="ü"/>
            </a:pPr>
            <a:r>
              <a:rPr lang="en-US" altLang="ko-KR" sz="2400" b="0" dirty="0"/>
              <a:t> What do you think about..?</a:t>
            </a:r>
            <a:endParaRPr lang="en-US" altLang="ko-KR" dirty="0"/>
          </a:p>
        </p:txBody>
      </p:sp>
      <p:sp>
        <p:nvSpPr>
          <p:cNvPr id="104457" name="WordArt 9"/>
          <p:cNvSpPr>
            <a:spLocks noChangeArrowheads="1" noChangeShapeType="1" noTextEdit="1"/>
          </p:cNvSpPr>
          <p:nvPr/>
        </p:nvSpPr>
        <p:spPr bwMode="auto">
          <a:xfrm>
            <a:off x="1403350" y="3548063"/>
            <a:ext cx="57626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en-US" altLang="ko-KR" sz="3600" kern="10" dirty="0">
                <a:ln w="9525">
                  <a:round/>
                  <a:headEnd/>
                  <a:tailEnd type="none" w="lg" len="lg"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FFCCCC"/>
                    </a:gs>
                  </a:gsLst>
                  <a:path path="rect">
                    <a:fillToRect l="50000" t="50000" r="50000" b="50000"/>
                  </a:path>
                </a:gradFill>
                <a:latin typeface="Cambria Math" pitchFamily="18" charset="0"/>
                <a:ea typeface="Cambria Math" pitchFamily="18" charset="0"/>
              </a:rPr>
              <a:t>☆ Useful Expression ☆</a:t>
            </a:r>
            <a:endParaRPr lang="ko-KR" altLang="en-US" sz="3600" kern="10" dirty="0">
              <a:ln w="9525">
                <a:round/>
                <a:headEnd/>
                <a:tailEnd type="none" w="lg" len="lg"/>
              </a:ln>
              <a:gradFill rotWithShape="0">
                <a:gsLst>
                  <a:gs pos="0">
                    <a:schemeClr val="bg1"/>
                  </a:gs>
                  <a:gs pos="100000">
                    <a:srgbClr val="FFCCCC"/>
                  </a:gs>
                </a:gsLst>
                <a:path path="rect">
                  <a:fillToRect l="50000" t="50000" r="50000" b="50000"/>
                </a:path>
              </a:gradFill>
              <a:latin typeface="Cambria Math" pitchFamily="18" charset="0"/>
              <a:ea typeface="궁서"/>
            </a:endParaRPr>
          </a:p>
        </p:txBody>
      </p:sp>
      <p:sp>
        <p:nvSpPr>
          <p:cNvPr id="17" name="갈매기형 수장 16">
            <a:hlinkClick r:id="rId3" action="ppaction://hlinksldjump"/>
          </p:cNvPr>
          <p:cNvSpPr/>
          <p:nvPr/>
        </p:nvSpPr>
        <p:spPr bwMode="auto">
          <a:xfrm>
            <a:off x="83622" y="6365286"/>
            <a:ext cx="360040" cy="36004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8" name="갈매기형 수장 17">
            <a:hlinkClick r:id="rId4" action="ppaction://hlinksldjump"/>
          </p:cNvPr>
          <p:cNvSpPr/>
          <p:nvPr/>
        </p:nvSpPr>
        <p:spPr bwMode="auto">
          <a:xfrm>
            <a:off x="8688070" y="6365286"/>
            <a:ext cx="360040" cy="36004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3" name="실행 단추: 문서 12">
            <a:hlinkClick r:id="rId5" action="ppaction://hlinksldjump" highlightClick="1"/>
          </p:cNvPr>
          <p:cNvSpPr/>
          <p:nvPr/>
        </p:nvSpPr>
        <p:spPr bwMode="auto">
          <a:xfrm>
            <a:off x="3779912" y="629632"/>
            <a:ext cx="432048" cy="504056"/>
          </a:xfrm>
          <a:prstGeom prst="actionButtonDocument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0" i="0" u="none" strike="noStrike" normalizeH="0" baseline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 autoUpdateAnimBg="0"/>
      <p:bldP spid="104451" grpId="0" animBg="1" autoUpdateAnimBg="0"/>
      <p:bldP spid="104452" grpId="0" animBg="1" autoUpdateAnimBg="0"/>
      <p:bldP spid="104453" grpId="0" animBg="1" autoUpdateAnimBg="0"/>
      <p:bldP spid="104454" grpId="0" animBg="1" autoUpdateAnimBg="0"/>
      <p:bldP spid="104455" grpId="0" animBg="1" autoUpdateAnimBg="0"/>
      <p:bldP spid="104456" grpId="1"/>
      <p:bldP spid="104457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468313" y="549275"/>
            <a:ext cx="3097212" cy="576263"/>
          </a:xfrm>
          <a:prstGeom prst="rect">
            <a:avLst/>
          </a:prstGeom>
          <a:gradFill rotWithShape="1">
            <a:gsLst>
              <a:gs pos="0">
                <a:srgbClr val="FFFF00">
                  <a:alpha val="64000"/>
                </a:srgbClr>
              </a:gs>
              <a:gs pos="100000">
                <a:srgbClr val="FFFF00">
                  <a:gamma/>
                  <a:shade val="8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ko-KR" sz="2400" b="0" dirty="0"/>
              <a:t> Let</a:t>
            </a:r>
            <a:r>
              <a:rPr lang="en-US" altLang="ko-KR" sz="2400" b="0" dirty="0">
                <a:latin typeface="Arial"/>
              </a:rPr>
              <a:t>’</a:t>
            </a:r>
            <a:r>
              <a:rPr lang="en-US" altLang="ko-KR" sz="2400" b="0" dirty="0"/>
              <a:t>s Wrap it up!</a:t>
            </a:r>
          </a:p>
        </p:txBody>
      </p:sp>
      <p:sp>
        <p:nvSpPr>
          <p:cNvPr id="107523" name="AutoShape 3"/>
          <p:cNvSpPr>
            <a:spLocks noChangeArrowheads="1"/>
          </p:cNvSpPr>
          <p:nvPr/>
        </p:nvSpPr>
        <p:spPr bwMode="auto">
          <a:xfrm>
            <a:off x="250825" y="1844675"/>
            <a:ext cx="1873250" cy="1296988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chemeClr val="bg1"/>
            </a:solidFill>
            <a:miter lim="800000"/>
            <a:headEnd/>
            <a:tailEnd type="none" w="lg" len="lg"/>
          </a:ln>
          <a:effectLst/>
        </p:spPr>
        <p:txBody>
          <a:bodyPr anchor="ctr"/>
          <a:lstStyle/>
          <a:p>
            <a:r>
              <a:rPr lang="en-US" altLang="ko-KR" b="0" dirty="0" smtClean="0">
                <a:solidFill>
                  <a:srgbClr val="FF3300"/>
                </a:solidFill>
              </a:rPr>
              <a:t>Topic</a:t>
            </a:r>
          </a:p>
          <a:p>
            <a:r>
              <a:rPr lang="en-US" altLang="ko-KR" sz="2000" b="0" dirty="0" smtClean="0">
                <a:solidFill>
                  <a:srgbClr val="FF3300"/>
                </a:solidFill>
              </a:rPr>
              <a:t>(video clip)</a:t>
            </a:r>
            <a:endParaRPr lang="en-US" altLang="ko-KR" sz="2000" b="0" dirty="0">
              <a:solidFill>
                <a:srgbClr val="FF3300"/>
              </a:solidFill>
            </a:endParaRPr>
          </a:p>
        </p:txBody>
      </p:sp>
      <p:sp>
        <p:nvSpPr>
          <p:cNvPr id="107524" name="AutoShape 4"/>
          <p:cNvSpPr>
            <a:spLocks noChangeArrowheads="1"/>
          </p:cNvSpPr>
          <p:nvPr/>
        </p:nvSpPr>
        <p:spPr bwMode="auto">
          <a:xfrm>
            <a:off x="1906588" y="2563813"/>
            <a:ext cx="1873250" cy="1296987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chemeClr val="bg1"/>
            </a:solidFill>
            <a:miter lim="800000"/>
            <a:headEnd/>
            <a:tailEnd type="none" w="lg" len="lg"/>
          </a:ln>
          <a:effectLst/>
        </p:spPr>
        <p:txBody>
          <a:bodyPr anchor="ctr"/>
          <a:lstStyle/>
          <a:p>
            <a:r>
              <a:rPr lang="en-US" altLang="ko-KR" b="0" dirty="0" err="1">
                <a:solidFill>
                  <a:srgbClr val="FFCC66"/>
                </a:solidFill>
              </a:rPr>
              <a:t>Voca</a:t>
            </a:r>
            <a:endParaRPr lang="en-US" altLang="ko-KR" b="0" dirty="0">
              <a:solidFill>
                <a:srgbClr val="FFCC66"/>
              </a:solidFill>
            </a:endParaRPr>
          </a:p>
        </p:txBody>
      </p:sp>
      <p:sp>
        <p:nvSpPr>
          <p:cNvPr id="107525" name="AutoShape 5"/>
          <p:cNvSpPr>
            <a:spLocks noChangeArrowheads="1"/>
          </p:cNvSpPr>
          <p:nvPr/>
        </p:nvSpPr>
        <p:spPr bwMode="auto">
          <a:xfrm>
            <a:off x="5219700" y="4221163"/>
            <a:ext cx="1873250" cy="1296987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chemeClr val="bg1"/>
            </a:solidFill>
            <a:miter lim="800000"/>
            <a:headEnd/>
            <a:tailEnd type="none" w="lg" len="lg"/>
          </a:ln>
          <a:effectLst/>
        </p:spPr>
        <p:txBody>
          <a:bodyPr anchor="ctr"/>
          <a:lstStyle/>
          <a:p>
            <a:r>
              <a:rPr lang="en-US" altLang="ko-KR" b="0">
                <a:solidFill>
                  <a:srgbClr val="3399FF"/>
                </a:solidFill>
              </a:rPr>
              <a:t>What if?</a:t>
            </a:r>
          </a:p>
        </p:txBody>
      </p:sp>
      <p:sp>
        <p:nvSpPr>
          <p:cNvPr id="107526" name="AutoShape 6"/>
          <p:cNvSpPr>
            <a:spLocks noChangeArrowheads="1"/>
          </p:cNvSpPr>
          <p:nvPr/>
        </p:nvSpPr>
        <p:spPr bwMode="auto">
          <a:xfrm>
            <a:off x="3562350" y="3355975"/>
            <a:ext cx="1873250" cy="1296988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chemeClr val="bg1"/>
            </a:solidFill>
            <a:miter lim="800000"/>
            <a:headEnd/>
            <a:tailEnd type="none" w="lg" len="lg"/>
          </a:ln>
          <a:effectLst/>
        </p:spPr>
        <p:txBody>
          <a:bodyPr anchor="ctr"/>
          <a:lstStyle/>
          <a:p>
            <a:r>
              <a:rPr lang="en-US" altLang="ko-KR" b="0" dirty="0">
                <a:solidFill>
                  <a:srgbClr val="00CC66"/>
                </a:solidFill>
              </a:rPr>
              <a:t>Listening</a:t>
            </a:r>
          </a:p>
        </p:txBody>
      </p:sp>
      <p:sp>
        <p:nvSpPr>
          <p:cNvPr id="107527" name="AutoShape 7"/>
          <p:cNvSpPr>
            <a:spLocks noChangeArrowheads="1"/>
          </p:cNvSpPr>
          <p:nvPr/>
        </p:nvSpPr>
        <p:spPr bwMode="auto">
          <a:xfrm>
            <a:off x="6981825" y="4940300"/>
            <a:ext cx="1873250" cy="1368425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chemeClr val="bg1"/>
            </a:solidFill>
            <a:miter lim="800000"/>
            <a:headEnd/>
            <a:tailEnd type="none" w="lg" len="lg"/>
          </a:ln>
          <a:effectLst/>
        </p:spPr>
        <p:txBody>
          <a:bodyPr anchor="ctr"/>
          <a:lstStyle/>
          <a:p>
            <a:r>
              <a:rPr lang="en-US" altLang="ko-KR" b="0" dirty="0">
                <a:solidFill>
                  <a:schemeClr val="tx1"/>
                </a:solidFill>
              </a:rPr>
              <a:t>Role-play</a:t>
            </a:r>
          </a:p>
        </p:txBody>
      </p:sp>
      <p:cxnSp>
        <p:nvCxnSpPr>
          <p:cNvPr id="107528" name="AutoShape 8"/>
          <p:cNvCxnSpPr>
            <a:cxnSpLocks noChangeShapeType="1"/>
            <a:stCxn id="107523" idx="5"/>
            <a:endCxn id="107524" idx="1"/>
          </p:cNvCxnSpPr>
          <p:nvPr/>
        </p:nvCxnSpPr>
        <p:spPr bwMode="auto">
          <a:xfrm>
            <a:off x="2124075" y="2330450"/>
            <a:ext cx="557213" cy="557213"/>
          </a:xfrm>
          <a:prstGeom prst="bentConnector2">
            <a:avLst/>
          </a:prstGeom>
          <a:noFill/>
          <a:ln w="12700">
            <a:solidFill>
              <a:srgbClr val="CCFFFF"/>
            </a:solidFill>
            <a:miter lim="800000"/>
            <a:headEnd/>
            <a:tailEnd type="triangle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</p:cxnSp>
      <p:cxnSp>
        <p:nvCxnSpPr>
          <p:cNvPr id="107529" name="AutoShape 9"/>
          <p:cNvCxnSpPr>
            <a:cxnSpLocks noChangeShapeType="1"/>
            <a:stCxn id="107524" idx="5"/>
            <a:endCxn id="107526" idx="1"/>
          </p:cNvCxnSpPr>
          <p:nvPr/>
        </p:nvCxnSpPr>
        <p:spPr bwMode="auto">
          <a:xfrm>
            <a:off x="3779838" y="3049588"/>
            <a:ext cx="557212" cy="630237"/>
          </a:xfrm>
          <a:prstGeom prst="bentConnector2">
            <a:avLst/>
          </a:prstGeom>
          <a:noFill/>
          <a:ln w="12700">
            <a:solidFill>
              <a:srgbClr val="CCFFFF"/>
            </a:solidFill>
            <a:miter lim="800000"/>
            <a:headEnd/>
            <a:tailEnd type="triangle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</p:cxnSp>
      <p:cxnSp>
        <p:nvCxnSpPr>
          <p:cNvPr id="107530" name="AutoShape 10"/>
          <p:cNvCxnSpPr>
            <a:cxnSpLocks noChangeShapeType="1"/>
            <a:stCxn id="107526" idx="5"/>
            <a:endCxn id="107525" idx="1"/>
          </p:cNvCxnSpPr>
          <p:nvPr/>
        </p:nvCxnSpPr>
        <p:spPr bwMode="auto">
          <a:xfrm>
            <a:off x="5435600" y="3841750"/>
            <a:ext cx="558800" cy="703263"/>
          </a:xfrm>
          <a:prstGeom prst="bentConnector2">
            <a:avLst/>
          </a:prstGeom>
          <a:noFill/>
          <a:ln w="12700">
            <a:solidFill>
              <a:srgbClr val="CCFFFF"/>
            </a:solidFill>
            <a:miter lim="800000"/>
            <a:headEnd/>
            <a:tailEnd type="triangle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</p:cxnSp>
      <p:cxnSp>
        <p:nvCxnSpPr>
          <p:cNvPr id="107531" name="AutoShape 11"/>
          <p:cNvCxnSpPr>
            <a:cxnSpLocks noChangeShapeType="1"/>
            <a:stCxn id="107525" idx="5"/>
            <a:endCxn id="107527" idx="1"/>
          </p:cNvCxnSpPr>
          <p:nvPr/>
        </p:nvCxnSpPr>
        <p:spPr bwMode="auto">
          <a:xfrm>
            <a:off x="7092950" y="4706938"/>
            <a:ext cx="654050" cy="576262"/>
          </a:xfrm>
          <a:prstGeom prst="bentConnector2">
            <a:avLst/>
          </a:prstGeom>
          <a:noFill/>
          <a:ln w="12700">
            <a:solidFill>
              <a:srgbClr val="CCFFFF"/>
            </a:solidFill>
            <a:miter lim="800000"/>
            <a:headEnd/>
            <a:tailEnd type="triangle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</p:cxnSp>
      <p:sp>
        <p:nvSpPr>
          <p:cNvPr id="18" name="갈매기형 수장 17">
            <a:hlinkClick r:id="rId3" action="ppaction://hlinksldjump"/>
          </p:cNvPr>
          <p:cNvSpPr/>
          <p:nvPr/>
        </p:nvSpPr>
        <p:spPr bwMode="auto">
          <a:xfrm>
            <a:off x="83622" y="6365286"/>
            <a:ext cx="360040" cy="36004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9" name="갈매기형 수장 18">
            <a:hlinkClick r:id="rId4" action="ppaction://hlinksldjump"/>
          </p:cNvPr>
          <p:cNvSpPr/>
          <p:nvPr/>
        </p:nvSpPr>
        <p:spPr bwMode="auto">
          <a:xfrm>
            <a:off x="8688070" y="6365286"/>
            <a:ext cx="360040" cy="36004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/>
      <p:bldP spid="107523" grpId="0" animBg="1"/>
      <p:bldP spid="107524" grpId="0" animBg="1"/>
      <p:bldP spid="107525" grpId="0" animBg="1"/>
      <p:bldP spid="107526" grpId="0" animBg="1"/>
      <p:bldP spid="1075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WordArt 2"/>
          <p:cNvSpPr>
            <a:spLocks noChangeArrowheads="1" noChangeShapeType="1" noTextEdit="1"/>
          </p:cNvSpPr>
          <p:nvPr/>
        </p:nvSpPr>
        <p:spPr bwMode="auto">
          <a:xfrm>
            <a:off x="2268290" y="2420888"/>
            <a:ext cx="5328046" cy="18099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ko-KR" sz="7200" kern="10" dirty="0">
                <a:ln w="12700">
                  <a:solidFill>
                    <a:srgbClr val="EAEAEA"/>
                  </a:solidFill>
                  <a:round/>
                  <a:headEnd/>
                  <a:tailEnd type="none" w="lg" len="lg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lackadder ITC"/>
              </a:rPr>
              <a:t>Thank you </a:t>
            </a:r>
            <a:r>
              <a:rPr lang="en-US" altLang="ko-KR" sz="7200" kern="10" dirty="0" smtClean="0">
                <a:ln w="12700">
                  <a:solidFill>
                    <a:srgbClr val="EAEAEA"/>
                  </a:solidFill>
                  <a:round/>
                  <a:headEnd/>
                  <a:tailEnd type="none" w="lg" len="lg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lackadder ITC"/>
              </a:rPr>
              <a:t>!</a:t>
            </a:r>
            <a:endParaRPr lang="ko-KR" altLang="en-US" sz="7200" kern="10" dirty="0">
              <a:ln w="12700">
                <a:solidFill>
                  <a:srgbClr val="EAEAEA"/>
                </a:solidFill>
                <a:round/>
                <a:headEnd/>
                <a:tailEnd type="none" w="lg" len="lg"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lackadder IT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2"/>
          <p:cNvSpPr>
            <a:spLocks noChangeArrowheads="1"/>
          </p:cNvSpPr>
          <p:nvPr/>
        </p:nvSpPr>
        <p:spPr bwMode="auto">
          <a:xfrm>
            <a:off x="611188" y="260350"/>
            <a:ext cx="8064500" cy="792163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sz="2400" b="0" dirty="0" smtClean="0">
                <a:solidFill>
                  <a:srgbClr val="CCFFCC"/>
                </a:solidFill>
              </a:rPr>
              <a:t>[Lead-in] </a:t>
            </a:r>
            <a:r>
              <a:rPr lang="en-US" altLang="ko-KR" sz="2400" b="0" dirty="0" smtClean="0"/>
              <a:t>Watching </a:t>
            </a:r>
            <a:r>
              <a:rPr lang="en-US" altLang="ko-KR" sz="2400" b="0" dirty="0"/>
              <a:t>the Video</a:t>
            </a:r>
          </a:p>
        </p:txBody>
      </p:sp>
      <p:sp>
        <p:nvSpPr>
          <p:cNvPr id="3" name="갈매기형 수장 2">
            <a:hlinkClick r:id="rId4" action="ppaction://hlinksldjump"/>
          </p:cNvPr>
          <p:cNvSpPr/>
          <p:nvPr/>
        </p:nvSpPr>
        <p:spPr bwMode="auto">
          <a:xfrm>
            <a:off x="83622" y="6365286"/>
            <a:ext cx="360040" cy="36004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갈매기형 수장 3">
            <a:hlinkClick r:id="rId5" action="ppaction://hlinksldjump"/>
          </p:cNvPr>
          <p:cNvSpPr/>
          <p:nvPr/>
        </p:nvSpPr>
        <p:spPr bwMode="auto">
          <a:xfrm>
            <a:off x="8688070" y="6365286"/>
            <a:ext cx="360040" cy="36004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5" name="Desperate.Housewives.S07E16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64048" y="1700808"/>
            <a:ext cx="7624376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611188" y="260350"/>
            <a:ext cx="8064500" cy="792163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sz="2400" b="0" dirty="0" smtClean="0">
                <a:solidFill>
                  <a:srgbClr val="CCFFCC"/>
                </a:solidFill>
              </a:rPr>
              <a:t>[Lead-in] </a:t>
            </a:r>
            <a:r>
              <a:rPr lang="en-US" altLang="ko-KR" sz="2400" b="0" dirty="0" smtClean="0"/>
              <a:t>After </a:t>
            </a:r>
            <a:r>
              <a:rPr lang="en-US" altLang="ko-KR" sz="2400" b="0" dirty="0"/>
              <a:t>Watching the Video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611188" y="1772816"/>
            <a:ext cx="936476" cy="431800"/>
          </a:xfrm>
          <a:prstGeom prst="rect">
            <a:avLst/>
          </a:prstGeom>
          <a:solidFill>
            <a:srgbClr val="FF0000">
              <a:alpha val="6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ko-KR" sz="2400" b="0" dirty="0"/>
              <a:t> 1. </a:t>
            </a: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611188" y="4353595"/>
            <a:ext cx="936476" cy="431800"/>
          </a:xfrm>
          <a:prstGeom prst="rect">
            <a:avLst/>
          </a:prstGeom>
          <a:gradFill rotWithShape="1">
            <a:gsLst>
              <a:gs pos="0">
                <a:srgbClr val="FFFF00">
                  <a:alpha val="64000"/>
                </a:srgbClr>
              </a:gs>
              <a:gs pos="100000">
                <a:srgbClr val="FFFF00">
                  <a:gamma/>
                  <a:shade val="8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ko-KR" sz="2400" b="0"/>
              <a:t> 2. 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174750" y="2471316"/>
            <a:ext cx="4698722" cy="461665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400" dirty="0" smtClean="0"/>
              <a:t>Why is Susan so depressed?</a:t>
            </a:r>
            <a:endParaRPr lang="en-US" altLang="ko-KR" sz="2400" dirty="0"/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1257300" y="5090195"/>
            <a:ext cx="5783956" cy="461665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400" dirty="0" smtClean="0"/>
              <a:t>What do her friends tell her to do?</a:t>
            </a:r>
            <a:endParaRPr lang="en-US" altLang="ko-K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3165500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 smtClean="0">
                <a:solidFill>
                  <a:srgbClr val="FFCCCC"/>
                </a:solidFill>
              </a:rPr>
              <a:t>She has a problem with her kidney, and it is not easy to find a donor.</a:t>
            </a:r>
            <a:endParaRPr lang="ko-KR" altLang="en-US" dirty="0">
              <a:solidFill>
                <a:srgbClr val="FFCC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5611887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 smtClean="0">
                <a:solidFill>
                  <a:srgbClr val="FFCCCC"/>
                </a:solidFill>
              </a:rPr>
              <a:t>They suggest her to find a </a:t>
            </a:r>
            <a:r>
              <a:rPr lang="en-US" altLang="ko-KR" smtClean="0">
                <a:solidFill>
                  <a:srgbClr val="FFCCCC"/>
                </a:solidFill>
              </a:rPr>
              <a:t>donor herself, </a:t>
            </a:r>
            <a:r>
              <a:rPr lang="en-US" altLang="ko-KR" dirty="0" smtClean="0">
                <a:solidFill>
                  <a:srgbClr val="FFCCCC"/>
                </a:solidFill>
              </a:rPr>
              <a:t>and are willing to help her to find one.</a:t>
            </a:r>
            <a:endParaRPr lang="ko-KR" altLang="en-US" dirty="0">
              <a:solidFill>
                <a:srgbClr val="FFCCCC"/>
              </a:solidFill>
            </a:endParaRPr>
          </a:p>
        </p:txBody>
      </p:sp>
      <p:sp>
        <p:nvSpPr>
          <p:cNvPr id="9" name="갈매기형 수장 8">
            <a:hlinkClick r:id="rId3" action="ppaction://hlinksldjump"/>
          </p:cNvPr>
          <p:cNvSpPr/>
          <p:nvPr/>
        </p:nvSpPr>
        <p:spPr bwMode="auto">
          <a:xfrm>
            <a:off x="83622" y="6365286"/>
            <a:ext cx="360040" cy="36004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0" name="갈매기형 수장 9">
            <a:hlinkClick r:id="rId4" action="ppaction://hlinksldjump"/>
          </p:cNvPr>
          <p:cNvSpPr/>
          <p:nvPr/>
        </p:nvSpPr>
        <p:spPr bwMode="auto">
          <a:xfrm>
            <a:off x="8688070" y="6365286"/>
            <a:ext cx="360040" cy="36004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467544" y="401960"/>
            <a:ext cx="8147248" cy="5547320"/>
            <a:chOff x="467544" y="401960"/>
            <a:chExt cx="8147248" cy="5547320"/>
          </a:xfrm>
        </p:grpSpPr>
        <p:sp>
          <p:nvSpPr>
            <p:cNvPr id="96266" name="AutoShape 10"/>
            <p:cNvSpPr>
              <a:spLocks noChangeArrowheads="1"/>
            </p:cNvSpPr>
            <p:nvPr/>
          </p:nvSpPr>
          <p:spPr bwMode="auto">
            <a:xfrm>
              <a:off x="467544" y="706760"/>
              <a:ext cx="8147248" cy="5242520"/>
            </a:xfrm>
            <a:prstGeom prst="foldedCorner">
              <a:avLst>
                <a:gd name="adj" fmla="val 12500"/>
              </a:avLst>
            </a:prstGeom>
            <a:noFill/>
            <a:ln w="50800">
              <a:solidFill>
                <a:srgbClr val="CCFF99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ko-KR" alt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265" name="Rectangle 9"/>
            <p:cNvSpPr>
              <a:spLocks noChangeArrowheads="1"/>
            </p:cNvSpPr>
            <p:nvPr/>
          </p:nvSpPr>
          <p:spPr bwMode="auto">
            <a:xfrm>
              <a:off x="696144" y="401960"/>
              <a:ext cx="3886200" cy="609600"/>
            </a:xfrm>
            <a:prstGeom prst="rect">
              <a:avLst/>
            </a:prstGeom>
            <a:gradFill rotWithShape="1">
              <a:gsLst>
                <a:gs pos="0">
                  <a:srgbClr val="008000">
                    <a:alpha val="59000"/>
                  </a:srgbClr>
                </a:gs>
                <a:gs pos="100000">
                  <a:srgbClr val="008000">
                    <a:gamma/>
                    <a:tint val="7372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ko-KR" sz="2800" b="0" dirty="0"/>
                <a:t> The Vocabulary</a:t>
              </a:r>
            </a:p>
          </p:txBody>
        </p:sp>
        <p:sp>
          <p:nvSpPr>
            <p:cNvPr id="96275" name="Text Box 1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984622" y="1628800"/>
              <a:ext cx="2877642" cy="646331"/>
            </a:xfrm>
            <a:prstGeom prst="rect">
              <a:avLst/>
            </a:prstGeom>
            <a:noFill/>
            <a:ln w="25400">
              <a:noFill/>
              <a:prstDash val="dash"/>
              <a:miter lim="800000"/>
              <a:headEnd/>
              <a:tailEnd type="none" w="lg" len="lg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ko-KR" sz="3600" dirty="0" smtClean="0">
                  <a:latin typeface="Arial" pitchFamily="34" charset="0"/>
                  <a:cs typeface="Arial" pitchFamily="34" charset="0"/>
                </a:rPr>
                <a:t>abusive</a:t>
              </a:r>
              <a:endParaRPr lang="en-US" altLang="ko-KR" sz="3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19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056630" y="3282280"/>
              <a:ext cx="2877642" cy="646331"/>
            </a:xfrm>
            <a:prstGeom prst="rect">
              <a:avLst/>
            </a:prstGeom>
            <a:noFill/>
            <a:ln w="25400">
              <a:noFill/>
              <a:prstDash val="dash"/>
              <a:miter lim="800000"/>
              <a:headEnd/>
              <a:tailEnd type="none" w="lg" len="lg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ko-KR" sz="3600" dirty="0" smtClean="0">
                  <a:latin typeface="Arial" pitchFamily="34" charset="0"/>
                  <a:cs typeface="Arial" pitchFamily="34" charset="0"/>
                </a:rPr>
                <a:t>hang up</a:t>
              </a:r>
              <a:endParaRPr lang="en-US" altLang="ko-KR" sz="3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19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984622" y="4971836"/>
              <a:ext cx="2877642" cy="646331"/>
            </a:xfrm>
            <a:prstGeom prst="rect">
              <a:avLst/>
            </a:prstGeom>
            <a:noFill/>
            <a:ln w="25400">
              <a:noFill/>
              <a:prstDash val="dash"/>
              <a:miter lim="800000"/>
              <a:headEnd/>
              <a:tailEnd type="none" w="lg" len="lg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ko-KR" sz="3600" dirty="0" smtClean="0">
                  <a:latin typeface="Arial" pitchFamily="34" charset="0"/>
                  <a:cs typeface="Arial" pitchFamily="34" charset="0"/>
                </a:rPr>
                <a:t>upset</a:t>
              </a:r>
              <a:endParaRPr lang="en-US" altLang="ko-KR" sz="3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9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870376" y="1698104"/>
              <a:ext cx="2877642" cy="646331"/>
            </a:xfrm>
            <a:prstGeom prst="rect">
              <a:avLst/>
            </a:prstGeom>
            <a:noFill/>
            <a:ln w="25400">
              <a:noFill/>
              <a:prstDash val="dash"/>
              <a:miter lim="800000"/>
              <a:headEnd/>
              <a:tailEnd type="none" w="lg" len="lg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ko-KR" sz="3600" dirty="0" smtClean="0">
                  <a:latin typeface="Arial" pitchFamily="34" charset="0"/>
                  <a:cs typeface="Arial" pitchFamily="34" charset="0"/>
                </a:rPr>
                <a:t>harass</a:t>
              </a:r>
              <a:endParaRPr lang="en-US" altLang="ko-KR" sz="3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9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942384" y="3263116"/>
              <a:ext cx="2877642" cy="646331"/>
            </a:xfrm>
            <a:prstGeom prst="rect">
              <a:avLst/>
            </a:prstGeom>
            <a:noFill/>
            <a:ln w="25400">
              <a:noFill/>
              <a:prstDash val="dash"/>
              <a:miter lim="800000"/>
              <a:headEnd/>
              <a:tailEnd type="none" w="lg" len="lg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ko-KR" sz="3600" dirty="0" smtClean="0">
                  <a:latin typeface="Arial" pitchFamily="34" charset="0"/>
                  <a:cs typeface="Arial" pitchFamily="34" charset="0"/>
                </a:rPr>
                <a:t>prisoner</a:t>
              </a:r>
              <a:endParaRPr lang="en-US" altLang="ko-KR" sz="3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9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887144" y="4938464"/>
              <a:ext cx="2877642" cy="646331"/>
            </a:xfrm>
            <a:prstGeom prst="rect">
              <a:avLst/>
            </a:prstGeom>
            <a:noFill/>
            <a:ln w="25400">
              <a:noFill/>
              <a:prstDash val="dash"/>
              <a:miter lim="800000"/>
              <a:headEnd/>
              <a:tailEnd type="none" w="lg" len="lg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ko-KR" sz="3600" dirty="0" smtClean="0">
                  <a:latin typeface="Arial" pitchFamily="34" charset="0"/>
                  <a:cs typeface="Arial" pitchFamily="34" charset="0"/>
                </a:rPr>
                <a:t>insurance</a:t>
              </a:r>
              <a:endParaRPr lang="en-US" altLang="ko-KR" sz="3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갈매기형 수장 10">
            <a:hlinkClick r:id="rId9" action="ppaction://hlinksldjump"/>
          </p:cNvPr>
          <p:cNvSpPr/>
          <p:nvPr/>
        </p:nvSpPr>
        <p:spPr bwMode="auto">
          <a:xfrm>
            <a:off x="83622" y="6365286"/>
            <a:ext cx="360040" cy="36004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3" name="갈매기형 수장 12">
            <a:hlinkClick r:id="rId10" action="ppaction://hlinksldjump"/>
          </p:cNvPr>
          <p:cNvSpPr/>
          <p:nvPr/>
        </p:nvSpPr>
        <p:spPr bwMode="auto">
          <a:xfrm>
            <a:off x="8688070" y="6365286"/>
            <a:ext cx="360040" cy="36004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11760" y="548680"/>
            <a:ext cx="4341168" cy="1143000"/>
          </a:xfrm>
        </p:spPr>
        <p:txBody>
          <a:bodyPr/>
          <a:lstStyle/>
          <a:p>
            <a:r>
              <a:rPr lang="en-US" altLang="ko-KR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abusive</a:t>
            </a:r>
            <a:endParaRPr lang="ko-KR" altLang="en-US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4581128"/>
            <a:ext cx="8625136" cy="1872208"/>
          </a:xfrm>
        </p:spPr>
        <p:txBody>
          <a:bodyPr/>
          <a:lstStyle/>
          <a:p>
            <a:pPr algn="ctr">
              <a:buNone/>
            </a:pPr>
            <a:r>
              <a:rPr lang="en-US" altLang="ko-KR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ko-KR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dj. </a:t>
            </a:r>
            <a:r>
              <a:rPr lang="en-US" altLang="ko-K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using cruel words or physical violence</a:t>
            </a:r>
            <a:endParaRPr lang="en-US" altLang="ko-K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altLang="ko-KR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altLang="ko-KR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Smith denies using </a:t>
            </a:r>
            <a:r>
              <a:rPr lang="en-US" altLang="ko-KR" i="1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abusive</a:t>
            </a:r>
            <a:r>
              <a:rPr lang="en-US" altLang="ko-KR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language to the referee.</a:t>
            </a:r>
            <a:endParaRPr lang="ko-KR" alt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그림 3" descr="abusive.jpg"/>
          <p:cNvPicPr>
            <a:picLocks noChangeAspect="1"/>
          </p:cNvPicPr>
          <p:nvPr/>
        </p:nvPicPr>
        <p:blipFill>
          <a:blip r:embed="rId3" cstate="print"/>
          <a:srcRect l="4326" t="4688" r="2751" b="4688"/>
          <a:stretch>
            <a:fillRect/>
          </a:stretch>
        </p:blipFill>
        <p:spPr>
          <a:xfrm>
            <a:off x="2874128" y="2060848"/>
            <a:ext cx="3354056" cy="2160239"/>
          </a:xfrm>
          <a:prstGeom prst="rect">
            <a:avLst/>
          </a:prstGeom>
        </p:spPr>
      </p:pic>
      <p:sp>
        <p:nvSpPr>
          <p:cNvPr id="8" name="직사각형 7">
            <a:hlinkClick r:id="rId4" action="ppaction://hlinksldjump"/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FFFF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341168" cy="1143000"/>
          </a:xfrm>
        </p:spPr>
        <p:txBody>
          <a:bodyPr/>
          <a:lstStyle/>
          <a:p>
            <a:r>
              <a:rPr lang="en-US" altLang="ko-KR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hang up</a:t>
            </a:r>
            <a:endParaRPr lang="ko-KR" altLang="en-US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3861048"/>
            <a:ext cx="8625136" cy="2952328"/>
          </a:xfrm>
        </p:spPr>
        <p:txBody>
          <a:bodyPr/>
          <a:lstStyle/>
          <a:p>
            <a:pPr algn="ctr">
              <a:buNone/>
            </a:pPr>
            <a:r>
              <a:rPr lang="en-US" altLang="ko-KR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altLang="ko-K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end a telephone call by suddenly and unexpectedly putting the telephone down to end a telephone conversation by putting the telephone receiver down or switching the telephone off</a:t>
            </a:r>
          </a:p>
          <a:p>
            <a:pPr algn="ctr">
              <a:buNone/>
            </a:pPr>
            <a:endParaRPr lang="en-US" altLang="ko-KR" sz="16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altLang="ko-KR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was talking and he just </a:t>
            </a:r>
            <a:r>
              <a:rPr lang="en-US" altLang="ko-KR" i="1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hung up </a:t>
            </a:r>
            <a:r>
              <a:rPr lang="en-US" altLang="ko-KR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phone.</a:t>
            </a:r>
          </a:p>
        </p:txBody>
      </p:sp>
      <p:pic>
        <p:nvPicPr>
          <p:cNvPr id="5" name="그림 4" descr="hang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6583" y="1484784"/>
            <a:ext cx="2536821" cy="2304256"/>
          </a:xfrm>
          <a:prstGeom prst="rect">
            <a:avLst/>
          </a:prstGeom>
        </p:spPr>
      </p:pic>
      <p:sp>
        <p:nvSpPr>
          <p:cNvPr id="6" name="직사각형 5">
            <a:hlinkClick r:id="rId4" action="ppaction://hlinksldjump"/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FFFF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8864" y="476672"/>
            <a:ext cx="8229600" cy="1143000"/>
          </a:xfrm>
        </p:spPr>
        <p:txBody>
          <a:bodyPr/>
          <a:lstStyle/>
          <a:p>
            <a:r>
              <a:rPr lang="en-US" altLang="ko-KR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upset</a:t>
            </a:r>
            <a:endParaRPr lang="ko-KR" altLang="en-US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4509120"/>
            <a:ext cx="8625136" cy="1944216"/>
          </a:xfrm>
        </p:spPr>
        <p:txBody>
          <a:bodyPr/>
          <a:lstStyle/>
          <a:p>
            <a:pPr algn="ctr">
              <a:buNone/>
            </a:pPr>
            <a:r>
              <a:rPr lang="en-US" altLang="ko-KR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altLang="ko-K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ko-K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make someone feel unhappy or worried</a:t>
            </a:r>
          </a:p>
          <a:p>
            <a:pPr algn="ctr">
              <a:buNone/>
            </a:pPr>
            <a:endParaRPr lang="en-US" altLang="ko-KR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altLang="ko-KR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Don't </a:t>
            </a:r>
            <a:r>
              <a:rPr lang="en-US" altLang="ko-KR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anything that would </a:t>
            </a:r>
            <a:r>
              <a:rPr lang="en-US" altLang="ko-KR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upset</a:t>
            </a:r>
            <a:r>
              <a:rPr lang="en-US" altLang="ko-KR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him</a:t>
            </a:r>
            <a:r>
              <a:rPr lang="en-US" altLang="ko-KR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o-KR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그림 3" descr="upset2.jpg"/>
          <p:cNvPicPr>
            <a:picLocks noChangeAspect="1"/>
          </p:cNvPicPr>
          <p:nvPr/>
        </p:nvPicPr>
        <p:blipFill>
          <a:blip r:embed="rId3" cstate="print"/>
          <a:srcRect l="8400" t="7976" r="9701" b="23876"/>
          <a:stretch>
            <a:fillRect/>
          </a:stretch>
        </p:blipFill>
        <p:spPr>
          <a:xfrm>
            <a:off x="1619672" y="2276872"/>
            <a:ext cx="2600000" cy="1872208"/>
          </a:xfrm>
          <a:prstGeom prst="rect">
            <a:avLst/>
          </a:prstGeom>
        </p:spPr>
      </p:pic>
      <p:pic>
        <p:nvPicPr>
          <p:cNvPr id="5" name="그림 4" descr="upse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276872"/>
            <a:ext cx="2400000" cy="1800200"/>
          </a:xfrm>
          <a:prstGeom prst="rect">
            <a:avLst/>
          </a:prstGeom>
        </p:spPr>
      </p:pic>
      <p:sp>
        <p:nvSpPr>
          <p:cNvPr id="6" name="직사각형 5">
            <a:hlinkClick r:id="rId5" action="ppaction://hlinksldjump"/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FFFF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en-US" altLang="ko-KR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harass</a:t>
            </a:r>
            <a:endParaRPr lang="ko-KR" altLang="en-US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3744416"/>
            <a:ext cx="8625136" cy="2852936"/>
          </a:xfrm>
        </p:spPr>
        <p:txBody>
          <a:bodyPr/>
          <a:lstStyle/>
          <a:p>
            <a:pPr algn="ctr">
              <a:buNone/>
            </a:pPr>
            <a:r>
              <a:rPr lang="en-US" altLang="ko-KR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v.</a:t>
            </a:r>
            <a:r>
              <a:rPr lang="en-US" altLang="ko-K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make someone's life unpleasant, for example by frequently saying offensive things to them or threatening </a:t>
            </a:r>
            <a:r>
              <a:rPr lang="en-US" altLang="ko-K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endParaRPr lang="en-US" altLang="ko-K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altLang="ko-KR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altLang="ko-KR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number of black youths have complained of being </a:t>
            </a:r>
            <a:r>
              <a:rPr lang="en-US" altLang="ko-KR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harass</a:t>
            </a:r>
            <a:r>
              <a:rPr lang="en-US" altLang="ko-KR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ed by the police</a:t>
            </a:r>
            <a:r>
              <a:rPr lang="en-US" altLang="ko-KR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ko-KR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그림 3" descr="hara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4634" y="1628800"/>
            <a:ext cx="3039534" cy="2016224"/>
          </a:xfrm>
          <a:prstGeom prst="rect">
            <a:avLst/>
          </a:prstGeom>
        </p:spPr>
      </p:pic>
      <p:sp>
        <p:nvSpPr>
          <p:cNvPr id="5" name="직사각형 4">
            <a:hlinkClick r:id="rId4" action="ppaction://hlinksldjump"/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solidFill>
              <a:srgbClr val="FFFFFF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FFFFFF"/>
          </a:solidFill>
          <a:prstDash val="dash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휴먼엑스포" pitchFamily="18" charset="-127"/>
            <a:ea typeface="휴먼엑스포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FFFFFF"/>
          </a:solidFill>
          <a:prstDash val="dash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휴먼엑스포" pitchFamily="18" charset="-127"/>
            <a:ea typeface="휴먼엑스포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703</Words>
  <Application>Microsoft Office PowerPoint</Application>
  <PresentationFormat>화면 슬라이드 쇼(4:3)</PresentationFormat>
  <Paragraphs>172</Paragraphs>
  <Slides>23</Slides>
  <Notes>22</Notes>
  <HiddenSlides>11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기본 디자인</vt:lpstr>
      <vt:lpstr>슬라이드 1</vt:lpstr>
      <vt:lpstr>슬라이드 2</vt:lpstr>
      <vt:lpstr>슬라이드 3</vt:lpstr>
      <vt:lpstr>슬라이드 4</vt:lpstr>
      <vt:lpstr>슬라이드 5</vt:lpstr>
      <vt:lpstr>abusive</vt:lpstr>
      <vt:lpstr>hang up</vt:lpstr>
      <vt:lpstr>upset</vt:lpstr>
      <vt:lpstr>harass</vt:lpstr>
      <vt:lpstr>prisoner</vt:lpstr>
      <vt:lpstr>insurance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</vt:vector>
  </TitlesOfParts>
  <Company>85MSL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Chamsae</dc:creator>
  <cp:lastModifiedBy>수민</cp:lastModifiedBy>
  <cp:revision>235</cp:revision>
  <dcterms:created xsi:type="dcterms:W3CDTF">2006-11-04T04:32:38Z</dcterms:created>
  <dcterms:modified xsi:type="dcterms:W3CDTF">2011-11-01T23:14:02Z</dcterms:modified>
</cp:coreProperties>
</file>