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63" r:id="rId3"/>
    <p:sldId id="257" r:id="rId4"/>
    <p:sldId id="258" r:id="rId5"/>
    <p:sldId id="264" r:id="rId6"/>
    <p:sldId id="259" r:id="rId7"/>
    <p:sldId id="260" r:id="rId8"/>
    <p:sldId id="261" r:id="rId9"/>
    <p:sldId id="266" r:id="rId10"/>
    <p:sldId id="270" r:id="rId11"/>
    <p:sldId id="269" r:id="rId12"/>
    <p:sldId id="267" r:id="rId13"/>
    <p:sldId id="268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5A17E-B5D1-4CFB-A51F-04024A4933DF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CC73C-70EF-4268-A949-F32BFB106156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C73C-70EF-4268-A949-F32BFB106156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C73C-70EF-4268-A949-F32BFB106156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C73C-70EF-4268-A949-F32BFB106156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C73C-70EF-4268-A949-F32BFB106156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C73C-70EF-4268-A949-F32BFB106156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C73C-70EF-4268-A949-F32BFB106156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C73C-70EF-4268-A949-F32BFB106156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C73C-70EF-4268-A949-F32BFB106156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C73C-70EF-4268-A949-F32BFB106156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C73C-70EF-4268-A949-F32BFB106156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C73C-70EF-4268-A949-F32BFB106156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C73C-70EF-4268-A949-F32BFB106156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C73C-70EF-4268-A949-F32BFB106156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CC73C-70EF-4268-A949-F32BFB106156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9DE6-EE72-491B-86E6-E6C51A67A878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9423-814A-413D-B180-1B09D1E5729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9DE6-EE72-491B-86E6-E6C51A67A878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9423-814A-413D-B180-1B09D1E5729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9DE6-EE72-491B-86E6-E6C51A67A878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9423-814A-413D-B180-1B09D1E5729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9DE6-EE72-491B-86E6-E6C51A67A878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9423-814A-413D-B180-1B09D1E5729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9DE6-EE72-491B-86E6-E6C51A67A878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9423-814A-413D-B180-1B09D1E5729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9DE6-EE72-491B-86E6-E6C51A67A878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9423-814A-413D-B180-1B09D1E5729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9DE6-EE72-491B-86E6-E6C51A67A878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9423-814A-413D-B180-1B09D1E5729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9DE6-EE72-491B-86E6-E6C51A67A878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C49423-814A-413D-B180-1B09D1E5729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9DE6-EE72-491B-86E6-E6C51A67A878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9423-814A-413D-B180-1B09D1E5729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79DE6-EE72-491B-86E6-E6C51A67A878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4C49423-814A-413D-B180-1B09D1E5729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0679DE6-EE72-491B-86E6-E6C51A67A878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9423-814A-413D-B180-1B09D1E5729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0679DE6-EE72-491B-86E6-E6C51A67A878}" type="datetimeFigureOut">
              <a:rPr lang="es-ES" smtClean="0"/>
              <a:pPr/>
              <a:t>10/11/2010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4C49423-814A-413D-B180-1B09D1E5729C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onquijote.org/culture/spain/history/constitution.as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ravel.yahoo.com/p-travelguide-191501800-madrid_vacations-i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867400"/>
            <a:ext cx="8458200" cy="990600"/>
          </a:xfrm>
        </p:spPr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14400"/>
            <a:ext cx="8458200" cy="4800600"/>
          </a:xfrm>
        </p:spPr>
        <p:txBody>
          <a:bodyPr>
            <a:noAutofit/>
          </a:bodyPr>
          <a:lstStyle/>
          <a:p>
            <a:pPr algn="ctr"/>
            <a:r>
              <a:rPr lang="es-E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haroni" pitchFamily="2" charset="-79"/>
              </a:rPr>
              <a:t>Las Comunidades Autónomas  y  Las Lenguas de España </a:t>
            </a:r>
            <a:endParaRPr lang="es-ES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haroni" pitchFamily="2" charset="-79"/>
            </a:endParaRPr>
          </a:p>
        </p:txBody>
      </p:sp>
      <p:pic>
        <p:nvPicPr>
          <p:cNvPr id="4" name="Picture 3" descr="comunidades autonom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228600"/>
            <a:ext cx="4114800" cy="3586953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7772400" y="5943600"/>
            <a:ext cx="978408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Custom 5">
            <a:hlinkClick r:id="" action="ppaction://hlinkshowjump?jump=nextslide" highlightClick="1"/>
          </p:cNvPr>
          <p:cNvSpPr/>
          <p:nvPr/>
        </p:nvSpPr>
        <p:spPr>
          <a:xfrm>
            <a:off x="7772400" y="5867400"/>
            <a:ext cx="990600" cy="8382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467600" cy="5440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¿Cuál es la capital de España?</a:t>
            </a:r>
          </a:p>
          <a:p>
            <a:pPr algn="ctr">
              <a:buNone/>
            </a:pPr>
            <a:endParaRPr lang="es-ES" sz="4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s-ES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2286000"/>
            <a:ext cx="815340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Madrid</a:t>
            </a:r>
          </a:p>
          <a:p>
            <a:pPr algn="ctr"/>
            <a:endParaRPr lang="en-US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Barcelona</a:t>
            </a:r>
          </a:p>
          <a:p>
            <a:pPr algn="ctr"/>
            <a:endParaRPr lang="en-US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Granada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Action Button: Custom 7">
            <a:hlinkClick r:id="rId3" action="ppaction://hlinksldjump" highlightClick="1"/>
          </p:cNvPr>
          <p:cNvSpPr/>
          <p:nvPr/>
        </p:nvSpPr>
        <p:spPr>
          <a:xfrm>
            <a:off x="2971800" y="2133600"/>
            <a:ext cx="3200400" cy="12192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Action Button: Custom 9">
            <a:hlinkClick r:id="rId4" action="ppaction://hlinksldjump" highlightClick="1"/>
          </p:cNvPr>
          <p:cNvSpPr/>
          <p:nvPr/>
        </p:nvSpPr>
        <p:spPr>
          <a:xfrm>
            <a:off x="2819400" y="3810000"/>
            <a:ext cx="3886200" cy="12192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Action Button: Custom 10">
            <a:hlinkClick r:id="rId4" action="ppaction://hlinksldjump" highlightClick="1"/>
          </p:cNvPr>
          <p:cNvSpPr/>
          <p:nvPr/>
        </p:nvSpPr>
        <p:spPr>
          <a:xfrm>
            <a:off x="2743200" y="5486400"/>
            <a:ext cx="3810000" cy="11430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Left Arrow 11"/>
          <p:cNvSpPr/>
          <p:nvPr/>
        </p:nvSpPr>
        <p:spPr>
          <a:xfrm>
            <a:off x="685800" y="60198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ight Arrow 12"/>
          <p:cNvSpPr/>
          <p:nvPr/>
        </p:nvSpPr>
        <p:spPr>
          <a:xfrm>
            <a:off x="7772400" y="6019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Action Button: Custom 13">
            <a:hlinkClick r:id="" action="ppaction://hlinkshowjump?jump=previousslide" highlightClick="1"/>
          </p:cNvPr>
          <p:cNvSpPr/>
          <p:nvPr/>
        </p:nvSpPr>
        <p:spPr>
          <a:xfrm>
            <a:off x="685800" y="5943600"/>
            <a:ext cx="990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Action Button: Custom 14">
            <a:hlinkClick r:id="" action="ppaction://hlinkshowjump?jump=nextslide" highlightClick="1"/>
          </p:cNvPr>
          <p:cNvSpPr/>
          <p:nvPr/>
        </p:nvSpPr>
        <p:spPr>
          <a:xfrm>
            <a:off x="7772400" y="5943600"/>
            <a:ext cx="990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467600" cy="5135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¿Cuántos lenguas hay en España?</a:t>
            </a:r>
          </a:p>
          <a:p>
            <a:pPr algn="ctr">
              <a:buNone/>
            </a:pPr>
            <a:endParaRPr lang="es-ES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s-ES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s-ES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s-ES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s-ES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967335"/>
            <a:ext cx="7620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2           4          7</a:t>
            </a:r>
            <a:endParaRPr lang="en-US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Action Button: Custom 4">
            <a:hlinkClick r:id="rId3" action="ppaction://hlinksldjump" highlightClick="1"/>
          </p:cNvPr>
          <p:cNvSpPr/>
          <p:nvPr/>
        </p:nvSpPr>
        <p:spPr>
          <a:xfrm>
            <a:off x="457200" y="2819400"/>
            <a:ext cx="1600200" cy="15240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Action Button: Custom 5">
            <a:hlinkClick r:id="rId4" action="ppaction://hlinksldjump" highlightClick="1"/>
          </p:cNvPr>
          <p:cNvSpPr/>
          <p:nvPr/>
        </p:nvSpPr>
        <p:spPr>
          <a:xfrm>
            <a:off x="3733800" y="2895600"/>
            <a:ext cx="1600200" cy="14478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Action Button: Custom 7">
            <a:hlinkClick r:id="rId3" action="ppaction://hlinksldjump" highlightClick="1"/>
          </p:cNvPr>
          <p:cNvSpPr/>
          <p:nvPr/>
        </p:nvSpPr>
        <p:spPr>
          <a:xfrm>
            <a:off x="6781800" y="2895600"/>
            <a:ext cx="1524000" cy="14478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Left Arrow 8"/>
          <p:cNvSpPr/>
          <p:nvPr/>
        </p:nvSpPr>
        <p:spPr>
          <a:xfrm>
            <a:off x="609600" y="58674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ight Arrow 9"/>
          <p:cNvSpPr/>
          <p:nvPr/>
        </p:nvSpPr>
        <p:spPr>
          <a:xfrm>
            <a:off x="7620000" y="58674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Action Button: Custom 10">
            <a:hlinkClick r:id="" action="ppaction://hlinkshowjump?jump=previousslide" highlightClick="1"/>
          </p:cNvPr>
          <p:cNvSpPr/>
          <p:nvPr/>
        </p:nvSpPr>
        <p:spPr>
          <a:xfrm>
            <a:off x="609600" y="5791200"/>
            <a:ext cx="990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Action Button: Custom 11">
            <a:hlinkClick r:id="" action="ppaction://hlinkshowjump?jump=nextslide" highlightClick="1"/>
          </p:cNvPr>
          <p:cNvSpPr/>
          <p:nvPr/>
        </p:nvSpPr>
        <p:spPr>
          <a:xfrm>
            <a:off x="7620000" y="5791200"/>
            <a:ext cx="990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Content Placeholder 3" descr="muy bien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09800" y="685800"/>
            <a:ext cx="4419600" cy="5504840"/>
          </a:xfrm>
        </p:spPr>
      </p:pic>
      <p:sp>
        <p:nvSpPr>
          <p:cNvPr id="5" name="Action Button: Custom 4">
            <a:hlinkClick r:id="" action="ppaction://hlinkshowjump?jump=lastslideviewed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Action Button: Custom 5">
            <a:hlinkClick r:id="" action="ppaction://hlinkshowjump?jump=lastslideviewed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Content Placeholder 3" descr="incorrect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81200" y="1066800"/>
            <a:ext cx="5150833" cy="4910931"/>
          </a:xfrm>
        </p:spPr>
      </p:pic>
      <p:sp>
        <p:nvSpPr>
          <p:cNvPr id="5" name="Action Button: Custom 4">
            <a:hlinkClick r:id="" action="ppaction://hlinkshowjump?jump=lastslideviewed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6" name="Content Placeholder 5" descr="hasta luego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38400" y="1981200"/>
            <a:ext cx="3835400" cy="3048000"/>
          </a:xfrm>
          <a:prstGeom prst="rect">
            <a:avLst/>
          </a:prstGeom>
          <a:solidFill>
            <a:schemeClr val="bg1"/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pPr algn="ctr"/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467600" cy="55165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Students will be more aware of the regions in Spain.</a:t>
            </a:r>
          </a:p>
          <a:p>
            <a:r>
              <a:rPr lang="en-US" dirty="0" smtClean="0"/>
              <a:t>Students will be more aware of the different languages spoken in Spain.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Left Arrow 3"/>
          <p:cNvSpPr/>
          <p:nvPr/>
        </p:nvSpPr>
        <p:spPr>
          <a:xfrm>
            <a:off x="533400" y="5867400"/>
            <a:ext cx="978408" cy="637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7848600" y="5943600"/>
            <a:ext cx="978408" cy="637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panish gri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95600" y="3276600"/>
            <a:ext cx="3352800" cy="3352800"/>
          </a:xfrm>
          <a:prstGeom prst="rect">
            <a:avLst/>
          </a:prstGeom>
        </p:spPr>
      </p:pic>
      <p:sp>
        <p:nvSpPr>
          <p:cNvPr id="8" name="Action Button: Custom 7">
            <a:hlinkClick r:id="" action="ppaction://hlinkshowjump?jump=previousslide" highlightClick="1"/>
          </p:cNvPr>
          <p:cNvSpPr/>
          <p:nvPr/>
        </p:nvSpPr>
        <p:spPr>
          <a:xfrm>
            <a:off x="533400" y="5867400"/>
            <a:ext cx="990600" cy="6858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Action Button: Custom 8">
            <a:hlinkClick r:id="" action="ppaction://hlinkshowjump?jump=nextslide" highlightClick="1"/>
          </p:cNvPr>
          <p:cNvSpPr/>
          <p:nvPr/>
        </p:nvSpPr>
        <p:spPr>
          <a:xfrm>
            <a:off x="7848600" y="5867400"/>
            <a:ext cx="990600" cy="7620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295400"/>
          </a:xfrm>
        </p:spPr>
        <p:txBody>
          <a:bodyPr/>
          <a:lstStyle/>
          <a:p>
            <a:pPr algn="ctr"/>
            <a:r>
              <a:rPr lang="es-ES" b="1" i="1" u="sng" dirty="0" smtClean="0"/>
              <a:t>La Historia</a:t>
            </a:r>
            <a:endParaRPr lang="es-E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467600" cy="5257800"/>
          </a:xfrm>
        </p:spPr>
        <p:txBody>
          <a:bodyPr>
            <a:normAutofit/>
          </a:bodyPr>
          <a:lstStyle/>
          <a:p>
            <a:r>
              <a:rPr lang="es-ES" dirty="0" smtClean="0"/>
              <a:t>Comunidades Autónomas son cómo las regiones de España son organizadas por el poder político y los gobiernos centrales.  </a:t>
            </a:r>
          </a:p>
          <a:p>
            <a:r>
              <a:rPr lang="es-ES" dirty="0" smtClean="0"/>
              <a:t>Hay 17 Comunidades Autónomas en España, junto con dos ciudades autónomas en África. </a:t>
            </a:r>
          </a:p>
          <a:p>
            <a:r>
              <a:rPr lang="es-ES" dirty="0" smtClean="0"/>
              <a:t>Las Comunidades Autónomas comenzaron a formar después de pasar de La Constitución Española en 1978.    </a:t>
            </a:r>
            <a:endParaRPr lang="es-ES" dirty="0"/>
          </a:p>
        </p:txBody>
      </p:sp>
      <p:sp>
        <p:nvSpPr>
          <p:cNvPr id="6" name="Right Arrow 5"/>
          <p:cNvSpPr/>
          <p:nvPr/>
        </p:nvSpPr>
        <p:spPr>
          <a:xfrm>
            <a:off x="7696200" y="6172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>
            <a:off x="533400" y="61722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spanishfla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1"/>
            <a:ext cx="1600200" cy="1066800"/>
          </a:xfrm>
          <a:prstGeom prst="rect">
            <a:avLst/>
          </a:prstGeom>
        </p:spPr>
      </p:pic>
      <p:pic>
        <p:nvPicPr>
          <p:cNvPr id="9" name="Picture 8" descr="spanishfla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0"/>
            <a:ext cx="1600200" cy="1066800"/>
          </a:xfrm>
          <a:prstGeom prst="rect">
            <a:avLst/>
          </a:prstGeom>
        </p:spPr>
      </p:pic>
      <p:sp>
        <p:nvSpPr>
          <p:cNvPr id="10" name="Action Button: Custom 9">
            <a:hlinkClick r:id="" action="ppaction://hlinkshowjump?jump=previousslide" highlightClick="1"/>
          </p:cNvPr>
          <p:cNvSpPr/>
          <p:nvPr/>
        </p:nvSpPr>
        <p:spPr>
          <a:xfrm>
            <a:off x="533400" y="6096000"/>
            <a:ext cx="990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Action Button: Custom 10">
            <a:hlinkClick r:id="" action="ppaction://hlinkshowjump?jump=nextslide" highlightClick="1"/>
          </p:cNvPr>
          <p:cNvSpPr/>
          <p:nvPr/>
        </p:nvSpPr>
        <p:spPr>
          <a:xfrm>
            <a:off x="7696200" y="6096000"/>
            <a:ext cx="990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Action Button: Custom 11">
            <a:hlinkClick r:id="rId4" highlightClick="1"/>
          </p:cNvPr>
          <p:cNvSpPr/>
          <p:nvPr/>
        </p:nvSpPr>
        <p:spPr>
          <a:xfrm>
            <a:off x="1447800" y="5486400"/>
            <a:ext cx="6096000" cy="5334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pPr algn="ctr"/>
            <a:r>
              <a:rPr lang="es-ES" b="1" i="1" u="sng" dirty="0" smtClean="0"/>
              <a:t>La Historia </a:t>
            </a:r>
            <a:endParaRPr lang="es-E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467600" cy="4906963"/>
          </a:xfrm>
        </p:spPr>
        <p:txBody>
          <a:bodyPr/>
          <a:lstStyle/>
          <a:p>
            <a:r>
              <a:rPr lang="es-ES" dirty="0" smtClean="0"/>
              <a:t>Madrid es la capital de España y tiene su propia Comunidad Autónoma que se llama Madrid.</a:t>
            </a:r>
          </a:p>
          <a:p>
            <a:r>
              <a:rPr lang="es-ES" dirty="0" smtClean="0"/>
              <a:t>En 1996, el proceso de Las Comunidades Autónomas fue terminado y Ceuta and Melilla fueron pasadas por último.  </a:t>
            </a:r>
            <a:endParaRPr lang="es-ES" dirty="0"/>
          </a:p>
        </p:txBody>
      </p:sp>
      <p:sp>
        <p:nvSpPr>
          <p:cNvPr id="5" name="Left Arrow 4"/>
          <p:cNvSpPr/>
          <p:nvPr/>
        </p:nvSpPr>
        <p:spPr>
          <a:xfrm>
            <a:off x="381000" y="60198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848600" y="6096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panishfla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1"/>
            <a:ext cx="1485899" cy="990599"/>
          </a:xfrm>
          <a:prstGeom prst="rect">
            <a:avLst/>
          </a:prstGeom>
        </p:spPr>
      </p:pic>
      <p:pic>
        <p:nvPicPr>
          <p:cNvPr id="8" name="Picture 7" descr="spanishfla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0" y="0"/>
            <a:ext cx="1524000" cy="1016000"/>
          </a:xfrm>
          <a:prstGeom prst="rect">
            <a:avLst/>
          </a:prstGeom>
        </p:spPr>
      </p:pic>
      <p:pic>
        <p:nvPicPr>
          <p:cNvPr id="9" name="Picture 8" descr="flag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67000" y="4267200"/>
            <a:ext cx="3743930" cy="2590800"/>
          </a:xfrm>
          <a:prstGeom prst="rect">
            <a:avLst/>
          </a:prstGeom>
        </p:spPr>
      </p:pic>
      <p:sp>
        <p:nvSpPr>
          <p:cNvPr id="10" name="Action Button: Custom 9">
            <a:hlinkClick r:id="" action="ppaction://hlinkshowjump?jump=previousslide" highlightClick="1"/>
          </p:cNvPr>
          <p:cNvSpPr/>
          <p:nvPr/>
        </p:nvSpPr>
        <p:spPr>
          <a:xfrm>
            <a:off x="381000" y="6019800"/>
            <a:ext cx="990600" cy="5334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Action Button: Custom 10">
            <a:hlinkClick r:id="" action="ppaction://hlinkshowjump?jump=nextslide" highlightClick="1"/>
          </p:cNvPr>
          <p:cNvSpPr/>
          <p:nvPr/>
        </p:nvSpPr>
        <p:spPr>
          <a:xfrm>
            <a:off x="7848600" y="6096000"/>
            <a:ext cx="990600" cy="5334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Action Button: Custom 11">
            <a:hlinkClick r:id="rId5" highlightClick="1"/>
          </p:cNvPr>
          <p:cNvSpPr/>
          <p:nvPr/>
        </p:nvSpPr>
        <p:spPr>
          <a:xfrm>
            <a:off x="914400" y="1295400"/>
            <a:ext cx="1295400" cy="4572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906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 Mira !</a:t>
            </a:r>
            <a:endParaRPr lang="en-US" sz="54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							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100" dirty="0" smtClean="0"/>
              <a:t>     </a:t>
            </a:r>
            <a:r>
              <a:rPr lang="en-US" sz="1200" dirty="0" err="1" smtClean="0"/>
              <a:t>Aviso</a:t>
            </a:r>
            <a:r>
              <a:rPr lang="en-US" sz="1200" dirty="0" smtClean="0"/>
              <a:t> </a:t>
            </a:r>
            <a:r>
              <a:rPr lang="en-US" sz="1200" dirty="0" err="1" smtClean="0"/>
              <a:t>donde</a:t>
            </a:r>
            <a:r>
              <a:rPr lang="en-US" sz="1200" dirty="0" smtClean="0"/>
              <a:t>  </a:t>
            </a:r>
            <a:r>
              <a:rPr lang="en-US" sz="1200" dirty="0" err="1" smtClean="0"/>
              <a:t>está</a:t>
            </a:r>
            <a:r>
              <a:rPr lang="en-US" sz="1200" dirty="0" smtClean="0"/>
              <a:t>  Madrid.  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			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						    </a:t>
            </a:r>
            <a:r>
              <a:rPr lang="en-US" sz="1200" dirty="0" err="1" smtClean="0"/>
              <a:t>Aviso</a:t>
            </a:r>
            <a:r>
              <a:rPr lang="en-US" sz="1200" dirty="0" smtClean="0"/>
              <a:t> </a:t>
            </a:r>
            <a:r>
              <a:rPr lang="en-US" sz="1200" dirty="0" err="1" smtClean="0"/>
              <a:t>donde</a:t>
            </a:r>
            <a:r>
              <a:rPr lang="en-US" sz="1200" dirty="0" smtClean="0"/>
              <a:t> </a:t>
            </a:r>
            <a:r>
              <a:rPr lang="en-US" sz="1200" dirty="0" err="1" smtClean="0"/>
              <a:t>está</a:t>
            </a:r>
            <a:r>
              <a:rPr lang="en-US" sz="1200" dirty="0" smtClean="0"/>
              <a:t> Ceuta y Melilla.  </a:t>
            </a:r>
            <a:endParaRPr lang="en-US" sz="1200" dirty="0"/>
          </a:p>
        </p:txBody>
      </p:sp>
      <p:sp>
        <p:nvSpPr>
          <p:cNvPr id="8" name="Left Arrow 7"/>
          <p:cNvSpPr/>
          <p:nvPr/>
        </p:nvSpPr>
        <p:spPr>
          <a:xfrm>
            <a:off x="533400" y="60960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7848600" y="6172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Custom 9">
            <a:hlinkClick r:id="" action="ppaction://hlinkshowjump?jump=previousslide" highlightClick="1"/>
          </p:cNvPr>
          <p:cNvSpPr/>
          <p:nvPr/>
        </p:nvSpPr>
        <p:spPr>
          <a:xfrm>
            <a:off x="533400" y="6096000"/>
            <a:ext cx="990600" cy="5334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Action Button: Custom 10">
            <a:hlinkClick r:id="" action="ppaction://hlinkshowjump?jump=nextslide" highlightClick="1"/>
          </p:cNvPr>
          <p:cNvSpPr/>
          <p:nvPr/>
        </p:nvSpPr>
        <p:spPr>
          <a:xfrm>
            <a:off x="7848600" y="6172200"/>
            <a:ext cx="990600" cy="5334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Picture 16" descr="autonomas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95400" y="914400"/>
            <a:ext cx="6390357" cy="462915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25562"/>
          </a:xfrm>
        </p:spPr>
        <p:txBody>
          <a:bodyPr/>
          <a:lstStyle/>
          <a:p>
            <a:pPr algn="ctr"/>
            <a:r>
              <a:rPr lang="es-ES" b="1" i="1" u="sng" dirty="0" smtClean="0"/>
              <a:t>Las Lenguas </a:t>
            </a:r>
            <a:endParaRPr lang="es-E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467600" cy="4876800"/>
          </a:xfrm>
        </p:spPr>
        <p:txBody>
          <a:bodyPr>
            <a:normAutofit/>
          </a:bodyPr>
          <a:lstStyle/>
          <a:p>
            <a:r>
              <a:rPr lang="es-ES" dirty="0" smtClean="0"/>
              <a:t>Hay cuatro lenguas de España.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Español, o castellano, es la lengua oficial de España. 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Hay tres otras lenguas regionales en España: Catalán, Euskera, y Gallego.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4" name="Left Arrow 3"/>
          <p:cNvSpPr/>
          <p:nvPr/>
        </p:nvSpPr>
        <p:spPr>
          <a:xfrm>
            <a:off x="762000" y="61722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7924800" y="6172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ircle fla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" cy="1219200"/>
          </a:xfrm>
          <a:prstGeom prst="rect">
            <a:avLst/>
          </a:prstGeom>
        </p:spPr>
      </p:pic>
      <p:pic>
        <p:nvPicPr>
          <p:cNvPr id="7" name="Picture 6" descr="circle fla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0"/>
            <a:ext cx="1219200" cy="1219200"/>
          </a:xfrm>
          <a:prstGeom prst="rect">
            <a:avLst/>
          </a:prstGeom>
        </p:spPr>
      </p:pic>
      <p:sp>
        <p:nvSpPr>
          <p:cNvPr id="8" name="Action Button: Custom 7">
            <a:hlinkClick r:id="" action="ppaction://hlinkshowjump?jump=previousslide" highlightClick="1"/>
          </p:cNvPr>
          <p:cNvSpPr/>
          <p:nvPr/>
        </p:nvSpPr>
        <p:spPr>
          <a:xfrm>
            <a:off x="762000" y="6096000"/>
            <a:ext cx="990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Action Button: Custom 8">
            <a:hlinkClick r:id="" action="ppaction://hlinkshowjump?jump=nextslide" highlightClick="1"/>
          </p:cNvPr>
          <p:cNvSpPr/>
          <p:nvPr/>
        </p:nvSpPr>
        <p:spPr>
          <a:xfrm>
            <a:off x="7924800" y="6096000"/>
            <a:ext cx="990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/>
          <a:lstStyle/>
          <a:p>
            <a:pPr algn="ctr"/>
            <a:r>
              <a:rPr lang="es-E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Lenguas </a:t>
            </a:r>
            <a:endParaRPr lang="es-ES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7467600" cy="4525963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El catalán se habla en la región de Cataluña.  El euskera se habla en la región de Euskadi, o El País Vasco.  </a:t>
            </a:r>
          </a:p>
          <a:p>
            <a:pPr>
              <a:buNone/>
            </a:pPr>
            <a:r>
              <a:rPr lang="es-ES" dirty="0" smtClean="0"/>
              <a:t>    El gallego se habla en la región de Galicia.  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Portugal está a la izquierda de España, donde se habla el portugués.  </a:t>
            </a:r>
          </a:p>
          <a:p>
            <a:pPr>
              <a:buNone/>
            </a:pP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7" name="Left Arrow 6"/>
          <p:cNvSpPr/>
          <p:nvPr/>
        </p:nvSpPr>
        <p:spPr>
          <a:xfrm>
            <a:off x="533400" y="60960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8001000" y="6096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ircle fla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" cy="1219200"/>
          </a:xfrm>
          <a:prstGeom prst="rect">
            <a:avLst/>
          </a:prstGeom>
        </p:spPr>
      </p:pic>
      <p:pic>
        <p:nvPicPr>
          <p:cNvPr id="10" name="Picture 9" descr="circle fla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0"/>
            <a:ext cx="1219200" cy="1219200"/>
          </a:xfrm>
          <a:prstGeom prst="rect">
            <a:avLst/>
          </a:prstGeom>
        </p:spPr>
      </p:pic>
      <p:sp>
        <p:nvSpPr>
          <p:cNvPr id="11" name="Action Button: Custom 10">
            <a:hlinkClick r:id="" action="ppaction://hlinkshowjump?jump=previousslide" highlightClick="1"/>
          </p:cNvPr>
          <p:cNvSpPr/>
          <p:nvPr/>
        </p:nvSpPr>
        <p:spPr>
          <a:xfrm>
            <a:off x="533400" y="6096000"/>
            <a:ext cx="990600" cy="5334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Action Button: Custom 11">
            <a:hlinkClick r:id="" action="ppaction://hlinkshowjump?jump=nextslide" highlightClick="1"/>
          </p:cNvPr>
          <p:cNvSpPr/>
          <p:nvPr/>
        </p:nvSpPr>
        <p:spPr>
          <a:xfrm>
            <a:off x="8001000" y="6096000"/>
            <a:ext cx="990600" cy="5334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Action Button: Custom 12">
            <a:hlinkClick r:id="rId4" action="ppaction://hlinksldjump" highlightClick="1"/>
          </p:cNvPr>
          <p:cNvSpPr/>
          <p:nvPr/>
        </p:nvSpPr>
        <p:spPr>
          <a:xfrm>
            <a:off x="914400" y="1524000"/>
            <a:ext cx="1752600" cy="4572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Action Button: Custom 13">
            <a:hlinkClick r:id="rId4" action="ppaction://hlinksldjump" highlightClick="1"/>
          </p:cNvPr>
          <p:cNvSpPr/>
          <p:nvPr/>
        </p:nvSpPr>
        <p:spPr>
          <a:xfrm>
            <a:off x="2743200" y="1981200"/>
            <a:ext cx="1905000" cy="4572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Action Button: Custom 14">
            <a:hlinkClick r:id="rId4" action="ppaction://hlinksldjump" highlightClick="1"/>
          </p:cNvPr>
          <p:cNvSpPr/>
          <p:nvPr/>
        </p:nvSpPr>
        <p:spPr>
          <a:xfrm>
            <a:off x="914400" y="2895600"/>
            <a:ext cx="1752600" cy="4572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Action Button: Custom 15">
            <a:hlinkClick r:id="rId4" action="ppaction://hlinksldjump" highlightClick="1"/>
          </p:cNvPr>
          <p:cNvSpPr/>
          <p:nvPr/>
        </p:nvSpPr>
        <p:spPr>
          <a:xfrm>
            <a:off x="3581400" y="4724400"/>
            <a:ext cx="2362200" cy="5334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Lenguas de España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 descr="lengua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600200" y="1600200"/>
            <a:ext cx="5278980" cy="4130801"/>
          </a:xfrm>
        </p:spPr>
      </p:pic>
      <p:sp>
        <p:nvSpPr>
          <p:cNvPr id="9" name="Action Button: Custom 8">
            <a:hlinkClick r:id="" action="ppaction://hlinkshowjump?jump=lastslideviewed" highlightClick="1"/>
          </p:cNvPr>
          <p:cNvSpPr/>
          <p:nvPr/>
        </p:nvSpPr>
        <p:spPr>
          <a:xfrm>
            <a:off x="0" y="0"/>
            <a:ext cx="9144000" cy="68580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467600" cy="5287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3600" dirty="0" smtClean="0"/>
              <a:t>   </a:t>
            </a:r>
            <a:r>
              <a:rPr lang="es-E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¿Cuántos Comunidades Autónomas tiene España?</a:t>
            </a:r>
          </a:p>
          <a:p>
            <a:pPr algn="ctr">
              <a:buNone/>
            </a:pPr>
            <a:endParaRPr lang="es-ES" sz="3600" dirty="0" smtClean="0"/>
          </a:p>
          <a:p>
            <a:pPr algn="ctr">
              <a:buNone/>
            </a:pPr>
            <a:endParaRPr lang="es-ES" sz="3600" dirty="0" smtClean="0"/>
          </a:p>
          <a:p>
            <a:pPr>
              <a:buNone/>
            </a:pPr>
            <a:r>
              <a:rPr lang="es-ES" sz="3600" dirty="0" smtClean="0"/>
              <a:t>	</a:t>
            </a:r>
          </a:p>
          <a:p>
            <a:pPr>
              <a:buNone/>
            </a:pPr>
            <a:r>
              <a:rPr lang="es-ES" sz="3600" dirty="0" smtClean="0"/>
              <a:t> </a:t>
            </a:r>
          </a:p>
          <a:p>
            <a:pPr>
              <a:buNone/>
            </a:pPr>
            <a:endParaRPr lang="es-ES" sz="3600" dirty="0" smtClean="0"/>
          </a:p>
          <a:p>
            <a:pPr>
              <a:buNone/>
            </a:pPr>
            <a:endParaRPr lang="es-ES" sz="3600" dirty="0"/>
          </a:p>
        </p:txBody>
      </p:sp>
      <p:sp>
        <p:nvSpPr>
          <p:cNvPr id="4" name="Rectangle 3"/>
          <p:cNvSpPr/>
          <p:nvPr/>
        </p:nvSpPr>
        <p:spPr>
          <a:xfrm>
            <a:off x="685800" y="3886200"/>
            <a:ext cx="73914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25		11	   	    17</a:t>
            </a:r>
            <a:endParaRPr lang="en-US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Action Button: Custom 6">
            <a:hlinkClick r:id="rId3" action="ppaction://hlinksldjump" highlightClick="1"/>
          </p:cNvPr>
          <p:cNvSpPr/>
          <p:nvPr/>
        </p:nvSpPr>
        <p:spPr>
          <a:xfrm>
            <a:off x="914400" y="3810000"/>
            <a:ext cx="1676400" cy="13716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Action Button: Custom 7">
            <a:hlinkClick r:id="rId3" action="ppaction://hlinksldjump" highlightClick="1"/>
          </p:cNvPr>
          <p:cNvSpPr/>
          <p:nvPr/>
        </p:nvSpPr>
        <p:spPr>
          <a:xfrm>
            <a:off x="3505200" y="3810000"/>
            <a:ext cx="1752600" cy="13716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Action Button: Custom 8">
            <a:hlinkClick r:id="rId4" action="ppaction://hlinksldjump" highlightClick="1"/>
          </p:cNvPr>
          <p:cNvSpPr/>
          <p:nvPr/>
        </p:nvSpPr>
        <p:spPr>
          <a:xfrm>
            <a:off x="6324600" y="3810000"/>
            <a:ext cx="1676400" cy="13716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ight Arrow 9"/>
          <p:cNvSpPr/>
          <p:nvPr/>
        </p:nvSpPr>
        <p:spPr>
          <a:xfrm>
            <a:off x="7620000" y="6096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Left Arrow 10"/>
          <p:cNvSpPr/>
          <p:nvPr/>
        </p:nvSpPr>
        <p:spPr>
          <a:xfrm>
            <a:off x="762000" y="60960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Action Button: Custom 11">
            <a:hlinkClick r:id="" action="ppaction://hlinkshowjump?jump=previousslide" highlightClick="1"/>
          </p:cNvPr>
          <p:cNvSpPr/>
          <p:nvPr/>
        </p:nvSpPr>
        <p:spPr>
          <a:xfrm>
            <a:off x="762000" y="6019800"/>
            <a:ext cx="990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Action Button: Custom 12">
            <a:hlinkClick r:id="" action="ppaction://hlinkshowjump?jump=nextslide" highlightClick="1"/>
          </p:cNvPr>
          <p:cNvSpPr/>
          <p:nvPr/>
        </p:nvSpPr>
        <p:spPr>
          <a:xfrm>
            <a:off x="7620000" y="5943600"/>
            <a:ext cx="990600" cy="737616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4773</TotalTime>
  <Words>265</Words>
  <Application>Microsoft Office PowerPoint</Application>
  <PresentationFormat>On-screen Show (4:3)</PresentationFormat>
  <Paragraphs>84</Paragraphs>
  <Slides>14</Slides>
  <Notes>14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Technic</vt:lpstr>
      <vt:lpstr>Slide 1</vt:lpstr>
      <vt:lpstr>Objectives:</vt:lpstr>
      <vt:lpstr>La Historia</vt:lpstr>
      <vt:lpstr>La Historia </vt:lpstr>
      <vt:lpstr>¡ Mira !</vt:lpstr>
      <vt:lpstr>Las Lenguas </vt:lpstr>
      <vt:lpstr>Las Lenguas </vt:lpstr>
      <vt:lpstr>Las Lenguas de España</vt:lpstr>
      <vt:lpstr>Slide 9</vt:lpstr>
      <vt:lpstr>Slide 10</vt:lpstr>
      <vt:lpstr>Slide 11</vt:lpstr>
      <vt:lpstr>Slide 12</vt:lpstr>
      <vt:lpstr>Slide 13</vt:lpstr>
      <vt:lpstr>Slide 14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Ferlo</dc:creator>
  <cp:lastModifiedBy>labman</cp:lastModifiedBy>
  <cp:revision>198</cp:revision>
  <dcterms:created xsi:type="dcterms:W3CDTF">2010-11-03T16:25:25Z</dcterms:created>
  <dcterms:modified xsi:type="dcterms:W3CDTF">2010-11-10T21:43:37Z</dcterms:modified>
</cp:coreProperties>
</file>