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67" r:id="rId20"/>
    <p:sldId id="287" r:id="rId21"/>
    <p:sldId id="276" r:id="rId22"/>
    <p:sldId id="277" r:id="rId23"/>
    <p:sldId id="278" r:id="rId24"/>
    <p:sldId id="280" r:id="rId25"/>
    <p:sldId id="279" r:id="rId26"/>
    <p:sldId id="281" r:id="rId27"/>
    <p:sldId id="288" r:id="rId28"/>
    <p:sldId id="274" r:id="rId29"/>
    <p:sldId id="275" r:id="rId30"/>
    <p:sldId id="289" r:id="rId31"/>
    <p:sldId id="290" r:id="rId32"/>
    <p:sldId id="282" r:id="rId33"/>
    <p:sldId id="284" r:id="rId34"/>
    <p:sldId id="291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A8EF-B44E-4F28-B452-98356B41B25D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873D-DD91-48EC-A550-935475466A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7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7BB9-135D-4B64-A415-D12BE5E0C2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6FFF-6F43-4B5F-BF8C-5DC33E25A3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7679-C8E2-452F-9116-DE22D87715D9}" type="datetimeFigureOut">
              <a:rPr lang="zh-CN" altLang="en-US" smtClean="0"/>
              <a:pPr/>
              <a:t>2014/11/11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83EC-16F9-49CC-B4A4-9770B2D37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25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audio" Target="../media/audio2.wav"/><Relationship Id="rId2" Type="http://schemas.openxmlformats.org/officeDocument/2006/relationships/control" Target="../activeX/activeX1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5" Type="http://schemas.openxmlformats.org/officeDocument/2006/relationships/image" Target="../media/image27.wmf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43838" cy="161290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6000" b="1" u="sng" dirty="0" smtClean="0">
                <a:latin typeface="Comic Sans MS" pitchFamily="66" charset="0"/>
              </a:rPr>
              <a:t>Learning Feelings</a:t>
            </a:r>
            <a:endParaRPr lang="zh-CN" altLang="en-US" sz="6000" b="1" u="sng" dirty="0">
              <a:latin typeface="Comic Sans MS" pitchFamily="66" charset="0"/>
            </a:endParaRPr>
          </a:p>
        </p:txBody>
      </p:sp>
      <p:pic>
        <p:nvPicPr>
          <p:cNvPr id="4" name="图片 3" descr="rea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572008"/>
            <a:ext cx="1558490" cy="1991916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 rot="20871083">
            <a:off x="5107683" y="4471037"/>
            <a:ext cx="1885694" cy="1218077"/>
          </a:xfrm>
          <a:prstGeom prst="wedgeEllipseCallout">
            <a:avLst>
              <a:gd name="adj1" fmla="val 58633"/>
              <a:gd name="adj2" fmla="val 2085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omic Sans MS" pitchFamily="66" charset="0"/>
              </a:rPr>
              <a:t>Are you ready?</a:t>
            </a:r>
            <a:endParaRPr lang="zh-CN" alt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00034" y="2428868"/>
            <a:ext cx="8429684" cy="15001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SWBAT: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latin typeface="Comic Sans MS" pitchFamily="66" charset="0"/>
                <a:ea typeface="+mj-ea"/>
                <a:cs typeface="+mj-cs"/>
              </a:rPr>
              <a:t>Know the meaning of the words for basic feelings;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Describe feelings;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latin typeface="Comic Sans MS" pitchFamily="66" charset="0"/>
                <a:ea typeface="+mj-ea"/>
                <a:cs typeface="+mj-cs"/>
              </a:rPr>
              <a:t>Develop the awareness of feelings in different cultures.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52600"/>
            <a:ext cx="82296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If you get straight As on your report card, will you feel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happy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or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?</a:t>
            </a:r>
          </a:p>
        </p:txBody>
      </p:sp>
      <p:sp>
        <p:nvSpPr>
          <p:cNvPr id="102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962400"/>
            <a:ext cx="2895600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happy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0244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3886200"/>
            <a:ext cx="2819400" cy="11430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bored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latin typeface="Comic Sans MS" pitchFamily="66" charset="0"/>
                <a:ea typeface="宋体" pitchFamily="2" charset="-122"/>
              </a:rPr>
              <a:t>That’s Right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3733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feel </a:t>
            </a:r>
            <a:r>
              <a:rPr lang="en-US" altLang="zh-CN" b="1" dirty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appy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because something nice happens.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be very 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happy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when you get all As.</a:t>
            </a:r>
          </a:p>
        </p:txBody>
      </p:sp>
      <p:sp>
        <p:nvSpPr>
          <p:cNvPr id="1126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257800"/>
            <a:ext cx="2743200" cy="9144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dirty="0">
                <a:latin typeface="Comic Sans MS" pitchFamily="66" charset="0"/>
                <a:ea typeface="宋体" pitchFamily="2" charset="-122"/>
              </a:rPr>
              <a:t>Next</a:t>
            </a:r>
          </a:p>
        </p:txBody>
      </p:sp>
      <p:pic>
        <p:nvPicPr>
          <p:cNvPr id="6" name="图片 5" descr="excited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643050"/>
            <a:ext cx="3286148" cy="3447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6600" smtClean="0">
                <a:latin typeface="Comic Sans MS" pitchFamily="66" charset="0"/>
                <a:ea typeface="宋体" pitchFamily="2" charset="-122"/>
              </a:rPr>
              <a:t>Oops!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4114800" cy="3733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means you don’t have interests in something and get tired.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be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, if you watch the advertisement on TV for one hour.</a:t>
            </a:r>
          </a:p>
          <a:p>
            <a:pPr eaLnBrk="1" hangingPunct="1"/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5029200"/>
            <a:ext cx="2895600" cy="1042988"/>
          </a:xfrm>
          <a:prstGeom prst="actionButtonBlank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Try again</a:t>
            </a:r>
          </a:p>
        </p:txBody>
      </p:sp>
      <p:pic>
        <p:nvPicPr>
          <p:cNvPr id="7" name="内容占位符 6" descr="bored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6338" y="2285992"/>
            <a:ext cx="3254752" cy="2647366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85860"/>
            <a:ext cx="8382000" cy="17621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If you only sleep for 2 hours last night, will you be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excited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or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sleepy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?</a:t>
            </a:r>
          </a:p>
        </p:txBody>
      </p:sp>
      <p:sp>
        <p:nvSpPr>
          <p:cNvPr id="71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810000"/>
            <a:ext cx="2895600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excited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17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810000"/>
            <a:ext cx="2895600" cy="1042988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sleepy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latin typeface="Comic Sans MS" pitchFamily="66" charset="0"/>
                <a:ea typeface="宋体" pitchFamily="2" charset="-122"/>
              </a:rPr>
              <a:t>That’s right!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0386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If you are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sleepy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, you are very tired and almost asleep.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Only sleeping for 2 hours one day will certainly make you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sleepy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.</a:t>
            </a:r>
          </a:p>
        </p:txBody>
      </p:sp>
      <p:sp>
        <p:nvSpPr>
          <p:cNvPr id="81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105400"/>
            <a:ext cx="2895600" cy="10429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latin typeface="Comic Sans MS" pitchFamily="66" charset="0"/>
                <a:ea typeface="宋体" pitchFamily="2" charset="-122"/>
              </a:rPr>
              <a:t>Next</a:t>
            </a:r>
          </a:p>
        </p:txBody>
      </p:sp>
      <p:pic>
        <p:nvPicPr>
          <p:cNvPr id="7" name="内容占位符 6" descr="sleep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357430"/>
            <a:ext cx="3441705" cy="258127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6600" smtClean="0">
                <a:latin typeface="Comic Sans MS" pitchFamily="66" charset="0"/>
                <a:ea typeface="宋体" pitchFamily="2" charset="-122"/>
              </a:rPr>
              <a:t>Oops!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40386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If you feel </a:t>
            </a:r>
            <a:r>
              <a:rPr lang="en-US" altLang="zh-CN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excited,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be too happy to relax, because you always think about something nice is going to happen to you.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excited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if you meet your idol.</a:t>
            </a: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105400"/>
            <a:ext cx="2895600" cy="1042988"/>
          </a:xfrm>
          <a:prstGeom prst="actionButtonBlank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Try again</a:t>
            </a:r>
          </a:p>
        </p:txBody>
      </p:sp>
      <p:pic>
        <p:nvPicPr>
          <p:cNvPr id="8" name="内容占位符 7" descr="excited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2214554"/>
            <a:ext cx="1905000" cy="25717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52600"/>
            <a:ext cx="8229600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If your best friend lies to you, will you feel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angry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or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?</a:t>
            </a:r>
          </a:p>
        </p:txBody>
      </p:sp>
      <p:sp>
        <p:nvSpPr>
          <p:cNvPr id="102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962400"/>
            <a:ext cx="2895600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angry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0244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3886200"/>
            <a:ext cx="2819400" cy="11430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bored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latin typeface="Comic Sans MS" pitchFamily="66" charset="0"/>
                <a:ea typeface="宋体" pitchFamily="2" charset="-122"/>
              </a:rPr>
              <a:t>That’s Right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37338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When you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angry,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you feel strong dislike about something or someone.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be very 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angry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when your best friend lies to you.</a:t>
            </a:r>
          </a:p>
        </p:txBody>
      </p:sp>
      <p:sp>
        <p:nvSpPr>
          <p:cNvPr id="1126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257800"/>
            <a:ext cx="2743200" cy="9144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dirty="0">
                <a:latin typeface="Comic Sans MS" pitchFamily="66" charset="0"/>
                <a:ea typeface="宋体" pitchFamily="2" charset="-122"/>
              </a:rPr>
              <a:t>Next</a:t>
            </a:r>
          </a:p>
        </p:txBody>
      </p:sp>
      <p:pic>
        <p:nvPicPr>
          <p:cNvPr id="7" name="图片 6" descr="ang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84" y="2285992"/>
            <a:ext cx="3904893" cy="2893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6600" dirty="0" smtClean="0">
                <a:latin typeface="Comic Sans MS" pitchFamily="66" charset="0"/>
                <a:ea typeface="宋体" pitchFamily="2" charset="-122"/>
              </a:rPr>
              <a:t>Oops!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4114800" cy="3733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means you don’t have interests in something and get tired.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be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bored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, if you watch the advertisement on TV for one hour.</a:t>
            </a:r>
          </a:p>
          <a:p>
            <a:pPr eaLnBrk="1" hangingPunct="1"/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5029200"/>
            <a:ext cx="2895600" cy="1042988"/>
          </a:xfrm>
          <a:prstGeom prst="actionButtonBlank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latin typeface="Comic Sans MS" pitchFamily="66" charset="0"/>
                <a:ea typeface="宋体" pitchFamily="2" charset="-122"/>
              </a:rPr>
              <a:t>Try again</a:t>
            </a:r>
          </a:p>
        </p:txBody>
      </p:sp>
      <p:pic>
        <p:nvPicPr>
          <p:cNvPr id="7" name="内容占位符 6" descr="bored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6338" y="2285992"/>
            <a:ext cx="3254752" cy="2647366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If you finished this game…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572000"/>
            <a:ext cx="6019800" cy="1752600"/>
          </a:xfrm>
        </p:spPr>
        <p:txBody>
          <a:bodyPr/>
          <a:lstStyle/>
          <a:p>
            <a:pPr algn="ctr" eaLnBrk="1" hangingPunct="1"/>
            <a:r>
              <a:rPr lang="en-US" altLang="zh-CN" sz="3000" dirty="0" smtClean="0">
                <a:latin typeface="Comic Sans MS" pitchFamily="66" charset="0"/>
                <a:ea typeface="宋体" pitchFamily="2" charset="-122"/>
              </a:rPr>
              <a:t>…you have a better understanding of the vocabulary for emotions.</a:t>
            </a:r>
          </a:p>
        </p:txBody>
      </p:sp>
      <p:pic>
        <p:nvPicPr>
          <p:cNvPr id="5" name="图片 4" descr="very goo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1008"/>
            <a:ext cx="2628900" cy="2628900"/>
          </a:xfrm>
          <a:prstGeom prst="rect">
            <a:avLst/>
          </a:prstGeom>
        </p:spPr>
      </p:pic>
      <p:sp>
        <p:nvSpPr>
          <p:cNvPr id="2" name="Action Button: Beginning 1">
            <a:hlinkClick r:id="rId4" action="ppaction://hlinksldjump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Content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动作按钮: 自定义 3">
            <a:hlinkClick r:id="rId3" action="ppaction://hlinksldjump" highlightClick="1"/>
          </p:cNvPr>
          <p:cNvSpPr/>
          <p:nvPr/>
        </p:nvSpPr>
        <p:spPr>
          <a:xfrm>
            <a:off x="2071670" y="1500174"/>
            <a:ext cx="5214974" cy="10001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Comic Sans MS" pitchFamily="66" charset="0"/>
              </a:rPr>
              <a:t>Get to know the meaning of the emotion words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5" name="动作按钮: 自定义 4">
            <a:hlinkClick r:id="rId4" action="ppaction://hlinksldjump" highlightClick="1"/>
          </p:cNvPr>
          <p:cNvSpPr/>
          <p:nvPr/>
        </p:nvSpPr>
        <p:spPr>
          <a:xfrm>
            <a:off x="2071670" y="2786058"/>
            <a:ext cx="5214974" cy="10001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Comic Sans MS" pitchFamily="66" charset="0"/>
              </a:rPr>
              <a:t>Practice the words with the videos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6" name="动作按钮: 自定义 5">
            <a:hlinkClick r:id="rId5" action="ppaction://hlinksldjump" highlightClick="1"/>
          </p:cNvPr>
          <p:cNvSpPr/>
          <p:nvPr/>
        </p:nvSpPr>
        <p:spPr>
          <a:xfrm>
            <a:off x="2071670" y="4071942"/>
            <a:ext cx="5214974" cy="10001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Comic Sans MS" pitchFamily="66" charset="0"/>
              </a:rPr>
              <a:t>Role play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7" name="动作按钮: 自定义 6">
            <a:hlinkClick r:id="rId6" action="ppaction://hlinksldjump" highlightClick="1"/>
          </p:cNvPr>
          <p:cNvSpPr/>
          <p:nvPr/>
        </p:nvSpPr>
        <p:spPr>
          <a:xfrm>
            <a:off x="2071670" y="5357826"/>
            <a:ext cx="5214974" cy="10001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Comic Sans MS" pitchFamily="66" charset="0"/>
              </a:rPr>
              <a:t>Emotions and culture</a:t>
            </a:r>
            <a:endParaRPr lang="zh-CN" altLang="en-US" sz="2400" dirty="0">
              <a:latin typeface="Comic Sans MS" pitchFamily="66" charset="0"/>
            </a:endParaRPr>
          </a:p>
        </p:txBody>
      </p:sp>
      <p:pic>
        <p:nvPicPr>
          <p:cNvPr id="8" name="图片 7" descr="en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4149080"/>
            <a:ext cx="2026731" cy="278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Practice with the videos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143248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Watch each video and choose the correct answer.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957259"/>
            <a:ext cx="7858180" cy="118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latin typeface="Comic Sans MS" pitchFamily="66" charset="0"/>
              </a:rPr>
              <a:t>SpongeBob feels _______ and _______, so he leaves. 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928662" y="2214554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Sad </a:t>
            </a:r>
            <a:endParaRPr lang="en-US" sz="2400" dirty="0"/>
          </a:p>
        </p:txBody>
      </p:sp>
      <p:sp>
        <p:nvSpPr>
          <p:cNvPr id="5" name="Action Button: Custom 5">
            <a:hlinkClick r:id="" action="ppaction://noaction" highlightClick="1"/>
          </p:cNvPr>
          <p:cNvSpPr/>
          <p:nvPr/>
        </p:nvSpPr>
        <p:spPr>
          <a:xfrm>
            <a:off x="928662" y="2869169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Surprised </a:t>
            </a:r>
            <a:endParaRPr lang="en-US" sz="2400" dirty="0"/>
          </a:p>
        </p:txBody>
      </p:sp>
      <p:sp>
        <p:nvSpPr>
          <p:cNvPr id="6" name="Action Button: Custom 6">
            <a:hlinkClick r:id="" action="ppaction://noaction" highlightClick="1"/>
          </p:cNvPr>
          <p:cNvSpPr/>
          <p:nvPr/>
        </p:nvSpPr>
        <p:spPr>
          <a:xfrm>
            <a:off x="928662" y="3512111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Sleepy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66194" y="287934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35292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0" name="Action Button: Custom 3">
            <a:hlinkClick r:id="" action="ppaction://noaction" highlightClick="1"/>
          </p:cNvPr>
          <p:cNvSpPr/>
          <p:nvPr/>
        </p:nvSpPr>
        <p:spPr>
          <a:xfrm>
            <a:off x="928662" y="4940871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Angry </a:t>
            </a:r>
            <a:endParaRPr lang="en-US" sz="2400" dirty="0"/>
          </a:p>
        </p:txBody>
      </p:sp>
      <p:sp>
        <p:nvSpPr>
          <p:cNvPr id="11" name="Action Button: Custom 5">
            <a:hlinkClick r:id="" action="ppaction://noaction" highlightClick="1"/>
          </p:cNvPr>
          <p:cNvSpPr/>
          <p:nvPr/>
        </p:nvSpPr>
        <p:spPr>
          <a:xfrm>
            <a:off x="928662" y="4259825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Happy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38117" y="427000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8340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sad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angry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2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3810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" name="1s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9700" y="2902511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7" grpId="1"/>
      <p:bldP spid="8" grpId="0"/>
      <p:bldP spid="8" grpId="1"/>
      <p:bldP spid="13" grpId="0"/>
      <p:bldP spid="13" grpId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71472" y="957259"/>
            <a:ext cx="7858180" cy="118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When SpongeBob says “oh,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dear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”, he feels _______, so he is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sweating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928662" y="2869169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Surprised </a:t>
            </a:r>
            <a:endParaRPr lang="en-US" sz="24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28662" y="3512111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Bored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287934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66194" y="35292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0" name="Action Button: Custom 3">
            <a:hlinkClick r:id="" action="ppaction://noaction" highlightClick="1"/>
          </p:cNvPr>
          <p:cNvSpPr/>
          <p:nvPr/>
        </p:nvSpPr>
        <p:spPr>
          <a:xfrm>
            <a:off x="928662" y="4143380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Scared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scared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6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3810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" name="2s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5723" y="2635811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8" grpId="1"/>
      <p:bldP spid="9" grpId="0"/>
      <p:bldP spid="9" grpId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71472" y="957259"/>
            <a:ext cx="7858180" cy="118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SpongeBob tries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sleep, because he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feels very _______.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Action Button: Custom 5">
            <a:hlinkClick r:id="" action="ppaction://noaction" highlightClick="1"/>
          </p:cNvPr>
          <p:cNvSpPr/>
          <p:nvPr/>
        </p:nvSpPr>
        <p:spPr>
          <a:xfrm>
            <a:off x="928662" y="2869169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Surprised </a:t>
            </a:r>
            <a:endParaRPr lang="en-US" sz="2400" dirty="0"/>
          </a:p>
        </p:txBody>
      </p:sp>
      <p:sp>
        <p:nvSpPr>
          <p:cNvPr id="6" name="Action Button: Custom 6">
            <a:hlinkClick r:id="" action="ppaction://noaction" highlightClick="1"/>
          </p:cNvPr>
          <p:cNvSpPr/>
          <p:nvPr/>
        </p:nvSpPr>
        <p:spPr>
          <a:xfrm>
            <a:off x="928662" y="4252922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Bored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66194" y="287934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427002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9" name="Action Button: Custom 3">
            <a:hlinkClick r:id="" action="ppaction://noaction" highlightClick="1"/>
          </p:cNvPr>
          <p:cNvSpPr/>
          <p:nvPr/>
        </p:nvSpPr>
        <p:spPr>
          <a:xfrm>
            <a:off x="928662" y="357187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Sleepy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09740" y="13212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sleepy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2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3810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" name="3s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1652" y="2695576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1472" y="957259"/>
            <a:ext cx="7858180" cy="118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latin typeface="Comic Sans MS" pitchFamily="66" charset="0"/>
              </a:rPr>
              <a:t>When SpongeBob gets his license, he is _______ and _______, so he laughs. 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5" name="Action Button: Custom 3">
            <a:hlinkClick r:id="" action="ppaction://noaction" highlightClick="1"/>
          </p:cNvPr>
          <p:cNvSpPr/>
          <p:nvPr/>
        </p:nvSpPr>
        <p:spPr>
          <a:xfrm>
            <a:off x="928662" y="3786190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Surprised </a:t>
            </a:r>
            <a:endParaRPr lang="en-US" sz="2400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928662" y="2440541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Board </a:t>
            </a:r>
            <a:endParaRPr lang="en-US" sz="24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28662" y="3083483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Sleepy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24507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66194" y="310059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0" name="Action Button: Custom 3">
            <a:hlinkClick r:id="" action="ppaction://noaction" highlightClick="1"/>
          </p:cNvPr>
          <p:cNvSpPr/>
          <p:nvPr/>
        </p:nvSpPr>
        <p:spPr>
          <a:xfrm>
            <a:off x="928662" y="4512243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Happy</a:t>
            </a:r>
            <a:endParaRPr lang="en-US" sz="2400" dirty="0"/>
          </a:p>
        </p:txBody>
      </p:sp>
      <p:sp>
        <p:nvSpPr>
          <p:cNvPr id="11" name="Action Button: Custom 5">
            <a:hlinkClick r:id="" action="ppaction://noaction" highlightClick="1"/>
          </p:cNvPr>
          <p:cNvSpPr/>
          <p:nvPr/>
        </p:nvSpPr>
        <p:spPr>
          <a:xfrm>
            <a:off x="928662" y="518161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Shy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38117" y="519179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128586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surprised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13341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happy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6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3810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" name="4s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264319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71472" y="957259"/>
            <a:ext cx="7858180" cy="118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After the snail (Gary) licks SpongeBob, SpongeBob feels _______ and ______.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Action Button: Custom 3">
            <a:hlinkClick r:id="" action="ppaction://noaction" highlightClick="1"/>
          </p:cNvPr>
          <p:cNvSpPr/>
          <p:nvPr/>
        </p:nvSpPr>
        <p:spPr>
          <a:xfrm>
            <a:off x="928662" y="2214554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Shy </a:t>
            </a:r>
            <a:endParaRPr lang="en-US" sz="2400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928662" y="2869169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Bored</a:t>
            </a:r>
            <a:endParaRPr lang="en-US" sz="24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28662" y="429102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Sleepy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287934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66194" y="430813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0" name="Action Button: Custom 3">
            <a:hlinkClick r:id="" action="ppaction://noaction" highlightClick="1"/>
          </p:cNvPr>
          <p:cNvSpPr/>
          <p:nvPr/>
        </p:nvSpPr>
        <p:spPr>
          <a:xfrm>
            <a:off x="928662" y="357187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Excited </a:t>
            </a:r>
            <a:endParaRPr lang="en-US" sz="2400" dirty="0"/>
          </a:p>
        </p:txBody>
      </p:sp>
      <p:sp>
        <p:nvSpPr>
          <p:cNvPr id="11" name="Action Button: Custom 5">
            <a:hlinkClick r:id="" action="ppaction://noaction" highlightClick="1"/>
          </p:cNvPr>
          <p:cNvSpPr/>
          <p:nvPr/>
        </p:nvSpPr>
        <p:spPr>
          <a:xfrm>
            <a:off x="928662" y="500063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Sad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38117" y="501081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128586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shy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13341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excited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6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3810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" name="5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9899" y="2729819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71472" y="957259"/>
            <a:ext cx="7858180" cy="118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SpongeBob feels very _______,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because Patrick wants to be Patrick Man.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Action Button: Custom 5">
            <a:hlinkClick r:id="" action="ppaction://noaction" highlightClick="1"/>
          </p:cNvPr>
          <p:cNvSpPr/>
          <p:nvPr/>
        </p:nvSpPr>
        <p:spPr>
          <a:xfrm>
            <a:off x="928662" y="2869169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Scared </a:t>
            </a:r>
            <a:endParaRPr lang="en-US" sz="2400" dirty="0"/>
          </a:p>
        </p:txBody>
      </p:sp>
      <p:sp>
        <p:nvSpPr>
          <p:cNvPr id="6" name="Action Button: Custom 6">
            <a:hlinkClick r:id="" action="ppaction://noaction" highlightClick="1"/>
          </p:cNvPr>
          <p:cNvSpPr/>
          <p:nvPr/>
        </p:nvSpPr>
        <p:spPr>
          <a:xfrm>
            <a:off x="928662" y="4252922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Bored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66194" y="287934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66194" y="427002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No…</a:t>
            </a:r>
            <a:endParaRPr lang="en-US" sz="2400" dirty="0"/>
          </a:p>
        </p:txBody>
      </p:sp>
      <p:sp>
        <p:nvSpPr>
          <p:cNvPr id="9" name="Action Button: Custom 3">
            <a:hlinkClick r:id="" action="ppaction://noaction" highlightClick="1"/>
          </p:cNvPr>
          <p:cNvSpPr/>
          <p:nvPr/>
        </p:nvSpPr>
        <p:spPr>
          <a:xfrm>
            <a:off x="928662" y="3571876"/>
            <a:ext cx="2438400" cy="53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Excited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85723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excited</a:t>
            </a:r>
            <a:endParaRPr lang="zh-CN" altLang="en-US" sz="2800" dirty="0">
              <a:latin typeface="Comic Sans MS" pitchFamily="66" charset="0"/>
            </a:endParaRPr>
          </a:p>
        </p:txBody>
      </p:sp>
      <p:pic>
        <p:nvPicPr>
          <p:cNvPr id="2" name="6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3608" y="2695576"/>
            <a:ext cx="3048000" cy="2286000"/>
          </a:xfrm>
          <a:prstGeom prst="rect">
            <a:avLst/>
          </a:prstGeom>
        </p:spPr>
      </p:pic>
      <p:sp>
        <p:nvSpPr>
          <p:cNvPr id="11" name="Action Button: Beginning 10">
            <a:hlinkClick r:id="rId6" action="ppaction://hlinksldjump" highlightClick="1"/>
          </p:cNvPr>
          <p:cNvSpPr/>
          <p:nvPr/>
        </p:nvSpPr>
        <p:spPr>
          <a:xfrm>
            <a:off x="7956376" y="6309320"/>
            <a:ext cx="648072" cy="36004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Role play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14324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To be a friend and ask.</a:t>
            </a:r>
            <a:endParaRPr lang="zh-CN" altLang="en-US" sz="2800" dirty="0">
              <a:latin typeface="Comic Sans MS" pitchFamily="66" charset="0"/>
            </a:endParaRPr>
          </a:p>
        </p:txBody>
      </p:sp>
      <p:pic>
        <p:nvPicPr>
          <p:cNvPr id="4" name="图片 3" descr="role pla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314193"/>
            <a:ext cx="28575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Comic Sans MS" pitchFamily="66" charset="0"/>
              </a:rPr>
              <a:t>Instruction</a:t>
            </a:r>
            <a:endParaRPr lang="zh-CN" altLang="en-US" b="1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600200"/>
            <a:ext cx="8143932" cy="4757758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 smtClean="0">
                <a:latin typeface="Comic Sans MS" pitchFamily="66" charset="0"/>
              </a:rPr>
              <a:t>Work in pairs</a:t>
            </a:r>
          </a:p>
          <a:p>
            <a:r>
              <a:rPr lang="en-US" altLang="zh-CN" dirty="0" smtClean="0">
                <a:latin typeface="Comic Sans MS" pitchFamily="66" charset="0"/>
              </a:rPr>
              <a:t>Each group spins the wheel one by one to get your emotion</a:t>
            </a:r>
          </a:p>
          <a:p>
            <a:r>
              <a:rPr lang="en-US" altLang="zh-CN" dirty="0" smtClean="0">
                <a:latin typeface="Comic Sans MS" pitchFamily="66" charset="0"/>
              </a:rPr>
              <a:t>Make a dialogue with your partner. You can start your conversation by “I feel .... (happy/sad)”. Your partner then asks why you feel that, and if possible, s/he can offer advice to you and make you feel better.</a:t>
            </a:r>
          </a:p>
          <a:p>
            <a:pPr>
              <a:buNone/>
            </a:pPr>
            <a:endParaRPr lang="zh-CN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32"/>
          <p:cNvSpPr>
            <a:spLocks noChangeArrowheads="1"/>
          </p:cNvSpPr>
          <p:nvPr/>
        </p:nvSpPr>
        <p:spPr bwMode="auto">
          <a:xfrm>
            <a:off x="6172200" y="228600"/>
            <a:ext cx="2819400" cy="6477000"/>
          </a:xfrm>
          <a:prstGeom prst="rect">
            <a:avLst/>
          </a:prstGeom>
          <a:solidFill>
            <a:srgbClr val="FFFF99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76200" y="193675"/>
            <a:ext cx="5291138" cy="4911725"/>
            <a:chOff x="-48" y="122"/>
            <a:chExt cx="3333" cy="3094"/>
          </a:xfrm>
        </p:grpSpPr>
        <p:pic>
          <p:nvPicPr>
            <p:cNvPr id="1053" name="Picture 6" descr="wheel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48" y="122"/>
              <a:ext cx="3333" cy="3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Text Box 17"/>
            <p:cNvSpPr txBox="1">
              <a:spLocks noChangeArrowheads="1"/>
            </p:cNvSpPr>
            <p:nvPr/>
          </p:nvSpPr>
          <p:spPr bwMode="auto">
            <a:xfrm>
              <a:off x="1215" y="2790"/>
              <a:ext cx="8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Happy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55" name="Text Box 18"/>
            <p:cNvSpPr txBox="1">
              <a:spLocks noChangeArrowheads="1"/>
            </p:cNvSpPr>
            <p:nvPr/>
          </p:nvSpPr>
          <p:spPr bwMode="auto">
            <a:xfrm rot="18992889">
              <a:off x="1973" y="2558"/>
              <a:ext cx="9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latin typeface="Comic Sans MS" pitchFamily="66" charset="0"/>
                  <a:ea typeface="宋体" charset="-122"/>
                </a:rPr>
                <a:t>Surprised</a:t>
              </a:r>
              <a:endParaRPr lang="en-US" altLang="zh-CN" sz="2000" b="1" dirty="0"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56" name="Text Box 19"/>
            <p:cNvSpPr txBox="1">
              <a:spLocks noChangeArrowheads="1"/>
            </p:cNvSpPr>
            <p:nvPr/>
          </p:nvSpPr>
          <p:spPr bwMode="auto">
            <a:xfrm rot="16425103">
              <a:off x="2507" y="1741"/>
              <a:ext cx="7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latin typeface="Comic Sans MS" pitchFamily="66" charset="0"/>
                  <a:ea typeface="宋体" charset="-122"/>
                </a:rPr>
                <a:t>Scared</a:t>
              </a:r>
              <a:endParaRPr lang="en-US" altLang="zh-CN" sz="2000" b="1" dirty="0"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57" name="Text Box 20"/>
            <p:cNvSpPr txBox="1">
              <a:spLocks noChangeArrowheads="1"/>
            </p:cNvSpPr>
            <p:nvPr/>
          </p:nvSpPr>
          <p:spPr bwMode="auto">
            <a:xfrm rot="2501125">
              <a:off x="584" y="2514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Shy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58" name="Text Box 21"/>
            <p:cNvSpPr txBox="1">
              <a:spLocks noChangeArrowheads="1"/>
            </p:cNvSpPr>
            <p:nvPr/>
          </p:nvSpPr>
          <p:spPr bwMode="auto">
            <a:xfrm rot="5400000">
              <a:off x="123" y="1755"/>
              <a:ext cx="7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Angry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59" name="Text Box 22"/>
            <p:cNvSpPr txBox="1">
              <a:spLocks noChangeArrowheads="1"/>
            </p:cNvSpPr>
            <p:nvPr/>
          </p:nvSpPr>
          <p:spPr bwMode="auto">
            <a:xfrm rot="7307390">
              <a:off x="140" y="960"/>
              <a:ext cx="8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latin typeface="Comic Sans MS" pitchFamily="66" charset="0"/>
                  <a:ea typeface="宋体" charset="-122"/>
                </a:rPr>
                <a:t>Excited</a:t>
              </a:r>
              <a:endParaRPr lang="en-US" altLang="zh-CN" sz="2000" b="1" dirty="0"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60" name="Text Box 23"/>
            <p:cNvSpPr txBox="1">
              <a:spLocks noChangeArrowheads="1"/>
            </p:cNvSpPr>
            <p:nvPr/>
          </p:nvSpPr>
          <p:spPr bwMode="auto">
            <a:xfrm rot="9330568">
              <a:off x="958" y="353"/>
              <a:ext cx="5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Sad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61" name="Text Box 24"/>
            <p:cNvSpPr txBox="1">
              <a:spLocks noChangeArrowheads="1"/>
            </p:cNvSpPr>
            <p:nvPr/>
          </p:nvSpPr>
          <p:spPr bwMode="auto">
            <a:xfrm rot="11718567">
              <a:off x="1730" y="350"/>
              <a:ext cx="7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Bored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62" name="Text Box 25"/>
            <p:cNvSpPr txBox="1">
              <a:spLocks noChangeArrowheads="1"/>
            </p:cNvSpPr>
            <p:nvPr/>
          </p:nvSpPr>
          <p:spPr bwMode="auto">
            <a:xfrm rot="14387321">
              <a:off x="2311" y="908"/>
              <a:ext cx="8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Comic Sans MS" pitchFamily="66" charset="0"/>
                  <a:ea typeface="宋体" charset="-122"/>
                </a:rPr>
                <a:t>Sleepy</a:t>
              </a:r>
              <a:endParaRPr lang="en-US" altLang="zh-CN" sz="2000" b="1" dirty="0">
                <a:solidFill>
                  <a:schemeClr val="bg1"/>
                </a:solidFill>
                <a:latin typeface="Comic Sans MS" pitchFamily="66" charset="0"/>
                <a:ea typeface="宋体" charset="-122"/>
              </a:endParaRPr>
            </a:p>
          </p:txBody>
        </p:sp>
        <p:sp>
          <p:nvSpPr>
            <p:cNvPr id="1063" name="Oval 26" descr="Bouquet"/>
            <p:cNvSpPr>
              <a:spLocks noChangeArrowheads="1"/>
            </p:cNvSpPr>
            <p:nvPr/>
          </p:nvSpPr>
          <p:spPr bwMode="auto">
            <a:xfrm>
              <a:off x="1152" y="1296"/>
              <a:ext cx="1056" cy="816"/>
            </a:xfrm>
            <a:prstGeom prst="ellipse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6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287" y="1464"/>
              <a:ext cx="834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800" i="1" kern="10" dirty="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Verdana"/>
                </a:rPr>
                <a:t>The Big</a:t>
              </a:r>
            </a:p>
            <a:p>
              <a:pPr algn="ctr"/>
              <a:r>
                <a:rPr lang="en-US" altLang="zh-CN" sz="2800" i="1" kern="10" dirty="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Verdana"/>
                </a:rPr>
                <a:t>Wheel</a:t>
              </a:r>
              <a:endParaRPr lang="zh-CN" altLang="en-US" sz="2800" i="1" kern="10" dirty="0"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248400" y="5410200"/>
            <a:ext cx="2667000" cy="1387475"/>
            <a:chOff x="3696" y="3285"/>
            <a:chExt cx="1920" cy="997"/>
          </a:xfrm>
        </p:grpSpPr>
        <p:sp>
          <p:nvSpPr>
            <p:cNvPr id="1050" name="Text Box 2"/>
            <p:cNvSpPr txBox="1">
              <a:spLocks noChangeArrowheads="1"/>
            </p:cNvSpPr>
            <p:nvPr/>
          </p:nvSpPr>
          <p:spPr bwMode="auto">
            <a:xfrm>
              <a:off x="3696" y="3681"/>
              <a:ext cx="1920" cy="29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zh-CN">
                <a:solidFill>
                  <a:schemeClr val="bg1"/>
                </a:solidFill>
                <a:ea typeface="宋体" charset="-122"/>
              </a:endParaRPr>
            </a:p>
          </p:txBody>
        </p:sp>
        <p:pic>
          <p:nvPicPr>
            <p:cNvPr id="1051" name="Picture 29" descr="j023228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194" y="3285"/>
              <a:ext cx="979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029" y="3675"/>
              <a:ext cx="1338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Spin Wheel</a:t>
              </a:r>
              <a:endParaRPr lang="zh-CN" altLang="en-US" sz="32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037" name="Text Box 4"/>
          <p:cNvSpPr txBox="1">
            <a:spLocks noChangeArrowheads="1"/>
          </p:cNvSpPr>
          <p:nvPr/>
        </p:nvSpPr>
        <p:spPr bwMode="auto">
          <a:xfrm>
            <a:off x="1524000" y="6210300"/>
            <a:ext cx="21336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 feel ...</a:t>
            </a:r>
            <a:endParaRPr lang="en-US" altLang="zh-CN" sz="2400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038" name="Line 3"/>
          <p:cNvSpPr>
            <a:spLocks noChangeShapeType="1"/>
          </p:cNvSpPr>
          <p:nvPr/>
        </p:nvSpPr>
        <p:spPr bwMode="auto">
          <a:xfrm flipV="1">
            <a:off x="2590800" y="53594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9" name="Line 33"/>
          <p:cNvSpPr>
            <a:spLocks noChangeShapeType="1"/>
          </p:cNvSpPr>
          <p:nvPr/>
        </p:nvSpPr>
        <p:spPr bwMode="auto">
          <a:xfrm>
            <a:off x="6234113" y="5334000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333113" y="838203"/>
            <a:ext cx="118589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1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6333113" y="1348386"/>
            <a:ext cx="118589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2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6333113" y="1858569"/>
            <a:ext cx="131072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3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333113" y="2368752"/>
            <a:ext cx="118589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4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333113" y="2878935"/>
            <a:ext cx="11858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5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333113" y="3389119"/>
            <a:ext cx="11858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6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6333113" y="3899303"/>
            <a:ext cx="131072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7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333113" y="4409487"/>
            <a:ext cx="11858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8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048" name="WordArt 57"/>
          <p:cNvSpPr>
            <a:spLocks noChangeArrowheads="1" noChangeShapeType="1" noTextEdit="1"/>
          </p:cNvSpPr>
          <p:nvPr/>
        </p:nvSpPr>
        <p:spPr bwMode="auto">
          <a:xfrm>
            <a:off x="6553200" y="214290"/>
            <a:ext cx="2166938" cy="5381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Role play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49" name="Text Box 58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0" y="0"/>
            <a:ext cx="9906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End Game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6333113" y="4919675"/>
            <a:ext cx="11858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Group 9</a:t>
            </a:r>
            <a:endParaRPr lang="en-US" altLang="zh-CN" b="1" u="sng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3" name="TextBox1" r:id="rId2" imgW="1514520" imgH="380880"/>
        </mc:Choice>
        <mc:Fallback>
          <p:control name="TextBox1" r:id="rId2" imgW="1514520" imgH="3808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1828800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name="TextBox2" r:id="rId3" imgW="1514520" imgH="380880"/>
        </mc:Choice>
        <mc:Fallback>
          <p:control name="TextBox2" r:id="rId3" imgW="1514520" imgH="3808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2362200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3" r:id="rId4" imgW="1514520" imgH="380880"/>
        </mc:Choice>
        <mc:Fallback>
          <p:control name="TextBox3" r:id="rId4" imgW="1514520" imgH="38088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1295400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6" name="TextBox4" r:id="rId5" imgW="1514520" imgH="380880"/>
        </mc:Choice>
        <mc:Fallback>
          <p:control name="TextBox4" r:id="rId5" imgW="1514520" imgH="38088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762000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name="TextBox5" r:id="rId6" imgW="1514520" imgH="380880"/>
        </mc:Choice>
        <mc:Fallback>
          <p:control name="TextBox5" r:id="rId6" imgW="1514520" imgH="38088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2824163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8" name="TextBox6" r:id="rId7" imgW="1514520" imgH="380880"/>
        </mc:Choice>
        <mc:Fallback>
          <p:control name="TextBox6" r:id="rId7" imgW="1514520" imgH="38088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3338513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name="TextBox7" r:id="rId8" imgW="1514520" imgH="380880"/>
        </mc:Choice>
        <mc:Fallback>
          <p:control name="TextBox7" r:id="rId8" imgW="1514520" imgH="38088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3871913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name="TextBox8" r:id="rId9" imgW="1514520" imgH="380880"/>
        </mc:Choice>
        <mc:Fallback>
          <p:control name="TextBox8" r:id="rId9" imgW="1514520" imgH="38088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4405313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name="TextBox9" r:id="rId10" imgW="1514520" imgH="380880"/>
        </mc:Choice>
        <mc:Fallback>
          <p:control name="TextBox9" r:id="rId10" imgW="1514520" imgH="38088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4868863"/>
                  <a:ext cx="15128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4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8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Get to know the meaning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143248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Read each sentence and choose the correct word.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howtim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1795462"/>
            <a:ext cx="6667500" cy="3267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450057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Share your dialogue with all of us!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4" name="Action Button: Beginning 3">
            <a:hlinkClick r:id="rId4" action="ppaction://hlinksldjump" highlightClick="1"/>
          </p:cNvPr>
          <p:cNvSpPr/>
          <p:nvPr/>
        </p:nvSpPr>
        <p:spPr>
          <a:xfrm>
            <a:off x="8172400" y="6296260"/>
            <a:ext cx="648072" cy="36004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Emotions and culture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143248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Try to answer the following two questions. You can guess!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Do you know... ?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729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Comic Sans MS" pitchFamily="66" charset="0"/>
              </a:rPr>
              <a:t>According to the research, do you know there are 6 basic emotions around the whole world? Guess what they are.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9" name="动作按钮: 自定义 8">
            <a:hlinkClick r:id="" action="ppaction://noaction" highlightClick="1"/>
          </p:cNvPr>
          <p:cNvSpPr/>
          <p:nvPr/>
        </p:nvSpPr>
        <p:spPr>
          <a:xfrm>
            <a:off x="1285852" y="392906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Happy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1" name="动作按钮: 自定义 10">
            <a:hlinkClick r:id="" action="ppaction://noaction" highlightClick="1"/>
          </p:cNvPr>
          <p:cNvSpPr/>
          <p:nvPr/>
        </p:nvSpPr>
        <p:spPr>
          <a:xfrm>
            <a:off x="5715008" y="571501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Bored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3714744" y="392906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Shy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6" name="动作按钮: 自定义 15">
            <a:hlinkClick r:id="" action="ppaction://noaction" highlightClick="1"/>
          </p:cNvPr>
          <p:cNvSpPr/>
          <p:nvPr/>
        </p:nvSpPr>
        <p:spPr>
          <a:xfrm>
            <a:off x="2786050" y="4786322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Sleepy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7" name="动作按钮: 自定义 16">
            <a:hlinkClick r:id="" action="ppaction://noaction" highlightClick="1"/>
          </p:cNvPr>
          <p:cNvSpPr/>
          <p:nvPr/>
        </p:nvSpPr>
        <p:spPr>
          <a:xfrm>
            <a:off x="6000760" y="392906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Cold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8" name="动作按钮: 自定义 17">
            <a:hlinkClick r:id="" action="ppaction://noaction" highlightClick="1"/>
          </p:cNvPr>
          <p:cNvSpPr/>
          <p:nvPr/>
        </p:nvSpPr>
        <p:spPr>
          <a:xfrm>
            <a:off x="1500166" y="571501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Confused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9" name="动作按钮: 自定义 18">
            <a:hlinkClick r:id="" action="ppaction://noaction" highlightClick="1"/>
          </p:cNvPr>
          <p:cNvSpPr/>
          <p:nvPr/>
        </p:nvSpPr>
        <p:spPr>
          <a:xfrm>
            <a:off x="714348" y="4786322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Hot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1" name="动作按钮: 自定义 20">
            <a:hlinkClick r:id="" action="ppaction://noaction" highlightClick="1"/>
          </p:cNvPr>
          <p:cNvSpPr/>
          <p:nvPr/>
        </p:nvSpPr>
        <p:spPr>
          <a:xfrm>
            <a:off x="3571868" y="5715016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Sad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2" name="动作按钮: 自定义 21">
            <a:hlinkClick r:id="" action="ppaction://noaction" highlightClick="1"/>
          </p:cNvPr>
          <p:cNvSpPr/>
          <p:nvPr/>
        </p:nvSpPr>
        <p:spPr>
          <a:xfrm>
            <a:off x="4857752" y="4786322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Angry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3" name="动作按钮: 自定义 22">
            <a:hlinkClick r:id="" action="ppaction://noaction" highlightClick="1"/>
          </p:cNvPr>
          <p:cNvSpPr/>
          <p:nvPr/>
        </p:nvSpPr>
        <p:spPr>
          <a:xfrm>
            <a:off x="6786578" y="4786322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Scary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4" name="动作按钮: 自定义 23">
            <a:hlinkClick r:id="" action="ppaction://noaction" highlightClick="1"/>
          </p:cNvPr>
          <p:cNvSpPr/>
          <p:nvPr/>
        </p:nvSpPr>
        <p:spPr>
          <a:xfrm>
            <a:off x="4857752" y="3143248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Disgusting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5" name="动作按钮: 自定义 24">
            <a:hlinkClick r:id="" action="ppaction://noaction" highlightClick="1"/>
          </p:cNvPr>
          <p:cNvSpPr/>
          <p:nvPr/>
        </p:nvSpPr>
        <p:spPr>
          <a:xfrm>
            <a:off x="2357422" y="3143248"/>
            <a:ext cx="1643074" cy="50006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Surprised </a:t>
            </a:r>
            <a:endParaRPr lang="zh-CN" alt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Do you know... ?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154304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>
                <a:latin typeface="Comic Sans MS" pitchFamily="66" charset="0"/>
              </a:rPr>
              <a:t>Do you know people from different countries express their emotions differently? Guess who are more expressive? 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11" name="动作按钮: 自定义 10">
            <a:hlinkClick r:id="" action="ppaction://noaction" highlightClick="1"/>
          </p:cNvPr>
          <p:cNvSpPr/>
          <p:nvPr/>
        </p:nvSpPr>
        <p:spPr>
          <a:xfrm>
            <a:off x="1428728" y="4429132"/>
            <a:ext cx="5357850" cy="857256"/>
          </a:xfrm>
          <a:prstGeom prst="actionButtonBlan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People in the Eastern countries, like China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5" name="动作按钮: 自定义 24">
            <a:hlinkClick r:id="" action="ppaction://noaction" highlightClick="1"/>
          </p:cNvPr>
          <p:cNvSpPr/>
          <p:nvPr/>
        </p:nvSpPr>
        <p:spPr>
          <a:xfrm>
            <a:off x="1428728" y="3286124"/>
            <a:ext cx="5357850" cy="857256"/>
          </a:xfrm>
          <a:prstGeom prst="actionButtonBlan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omic Sans MS" pitchFamily="66" charset="0"/>
              </a:rPr>
              <a:t>People in the Western countries, like America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6" name="Action Button: Beginning 5">
            <a:hlinkClick r:id="rId4" action="ppaction://hlinksldjump" highlightClick="1"/>
          </p:cNvPr>
          <p:cNvSpPr/>
          <p:nvPr/>
        </p:nvSpPr>
        <p:spPr>
          <a:xfrm>
            <a:off x="7236296" y="6296260"/>
            <a:ext cx="648072" cy="36004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End 3">
            <a:hlinkClick r:id="" action="ppaction://hlinkshowjump?jump=lastslide" highlightClick="1"/>
          </p:cNvPr>
          <p:cNvSpPr/>
          <p:nvPr/>
        </p:nvSpPr>
        <p:spPr>
          <a:xfrm>
            <a:off x="8049604" y="6296260"/>
            <a:ext cx="648072" cy="360040"/>
          </a:xfrm>
          <a:prstGeom prst="actionButtonE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Good job!!!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526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If you see a monster, will you feel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scared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or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sad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?</a:t>
            </a:r>
          </a:p>
        </p:txBody>
      </p:sp>
      <p:sp>
        <p:nvSpPr>
          <p:cNvPr id="4099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962400"/>
            <a:ext cx="2895600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scared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962400"/>
            <a:ext cx="2895600" cy="1042988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sad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latin typeface="Comic Sans MS" pitchFamily="66" charset="0"/>
                <a:ea typeface="宋体" pitchFamily="2" charset="-122"/>
              </a:rPr>
              <a:t>That’s right!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37338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Scared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means frightened.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certainly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scared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or frightened if you see a monster.</a:t>
            </a:r>
          </a:p>
        </p:txBody>
      </p:sp>
      <p:sp>
        <p:nvSpPr>
          <p:cNvPr id="512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2895600" cy="1042988"/>
          </a:xfrm>
          <a:prstGeom prst="actionButtonBlank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Next</a:t>
            </a:r>
          </a:p>
        </p:txBody>
      </p:sp>
      <p:pic>
        <p:nvPicPr>
          <p:cNvPr id="7" name="内容占位符 6" descr="sacred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9004" y="2004205"/>
            <a:ext cx="3093458" cy="328218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6600" smtClean="0">
                <a:latin typeface="Comic Sans MS" pitchFamily="66" charset="0"/>
                <a:ea typeface="宋体" pitchFamily="2" charset="-122"/>
              </a:rPr>
              <a:t>Oops!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4114800" cy="37338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Sad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means you are unhappy.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sad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when you lost all your candy.</a:t>
            </a:r>
          </a:p>
        </p:txBody>
      </p:sp>
      <p:sp>
        <p:nvSpPr>
          <p:cNvPr id="61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5029200"/>
            <a:ext cx="2895600" cy="1042988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Try again</a:t>
            </a:r>
          </a:p>
        </p:txBody>
      </p:sp>
      <p:pic>
        <p:nvPicPr>
          <p:cNvPr id="7" name="内容占位符 6" descr="sad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000240"/>
            <a:ext cx="2218766" cy="31121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85860"/>
            <a:ext cx="8382000" cy="17621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If you receive a gift that you wanted it for a long time, will you be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shy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or </a:t>
            </a:r>
            <a:r>
              <a:rPr lang="en-US" altLang="zh-CN" sz="4000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surprised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?</a:t>
            </a:r>
          </a:p>
        </p:txBody>
      </p:sp>
      <p:sp>
        <p:nvSpPr>
          <p:cNvPr id="71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810000"/>
            <a:ext cx="2895600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shy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17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810000"/>
            <a:ext cx="2895600" cy="1042988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surprised</a:t>
            </a:r>
            <a:endParaRPr lang="en-US" altLang="zh-CN" sz="3600" dirty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latin typeface="Comic Sans MS" pitchFamily="66" charset="0"/>
                <a:ea typeface="宋体" pitchFamily="2" charset="-122"/>
              </a:rPr>
              <a:t>That’s right!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038600" cy="3810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ou are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surprised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at something because it’s unexpected or unusual.</a:t>
            </a:r>
          </a:p>
          <a:p>
            <a:pPr eaLnBrk="1" hangingPunct="1"/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Getting a wanted gift without knowing it will make you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surprised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.</a:t>
            </a:r>
          </a:p>
        </p:txBody>
      </p:sp>
      <p:sp>
        <p:nvSpPr>
          <p:cNvPr id="81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105400"/>
            <a:ext cx="2895600" cy="10429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latin typeface="Comic Sans MS" pitchFamily="66" charset="0"/>
                <a:ea typeface="宋体" pitchFamily="2" charset="-122"/>
              </a:rPr>
              <a:t>Next</a:t>
            </a:r>
          </a:p>
        </p:txBody>
      </p:sp>
      <p:pic>
        <p:nvPicPr>
          <p:cNvPr id="7" name="内容占位符 6" descr="surprised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2285992"/>
            <a:ext cx="2076450" cy="24193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6600" smtClean="0">
                <a:latin typeface="Comic Sans MS" pitchFamily="66" charset="0"/>
                <a:ea typeface="宋体" pitchFamily="2" charset="-122"/>
              </a:rPr>
              <a:t>Oops!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0"/>
            <a:ext cx="40386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shy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when you are uncomfortable in the company of other people.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You will probably feel 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shy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if you spoke in front of the whole class.</a:t>
            </a: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105400"/>
            <a:ext cx="2895600" cy="1042988"/>
          </a:xfrm>
          <a:prstGeom prst="actionButtonBlank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Try again</a:t>
            </a:r>
          </a:p>
        </p:txBody>
      </p:sp>
      <p:pic>
        <p:nvPicPr>
          <p:cNvPr id="7" name="内容占位符 6" descr="shy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981200"/>
            <a:ext cx="2154766" cy="3168774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835</Words>
  <Application>Microsoft Office PowerPoint</Application>
  <PresentationFormat>On-screen Show (4:3)</PresentationFormat>
  <Paragraphs>183</Paragraphs>
  <Slides>34</Slides>
  <Notes>0</Notes>
  <HiddenSlides>10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主题</vt:lpstr>
      <vt:lpstr>Learning Feelings</vt:lpstr>
      <vt:lpstr>Content</vt:lpstr>
      <vt:lpstr>Get to know the meaning</vt:lpstr>
      <vt:lpstr>If you see a monster, will you feel scared or sad?</vt:lpstr>
      <vt:lpstr>That’s right!</vt:lpstr>
      <vt:lpstr>Oops!</vt:lpstr>
      <vt:lpstr>If you receive a gift that you wanted it for a long time, will you be shy or surprised?</vt:lpstr>
      <vt:lpstr>That’s right!</vt:lpstr>
      <vt:lpstr>Oops!</vt:lpstr>
      <vt:lpstr>If you get straight As on your report card, will you feel happy or bored?</vt:lpstr>
      <vt:lpstr>That’s Right</vt:lpstr>
      <vt:lpstr>Oops!</vt:lpstr>
      <vt:lpstr>If you only sleep for 2 hours last night, will you be excited or sleepy?</vt:lpstr>
      <vt:lpstr>That’s right!</vt:lpstr>
      <vt:lpstr>Oops!</vt:lpstr>
      <vt:lpstr>If your best friend lies to you, will you feel angry or bored?</vt:lpstr>
      <vt:lpstr>That’s Right</vt:lpstr>
      <vt:lpstr>Oops!</vt:lpstr>
      <vt:lpstr>If you finished this game…</vt:lpstr>
      <vt:lpstr>Practice with the videos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</vt:lpstr>
      <vt:lpstr>Instruction</vt:lpstr>
      <vt:lpstr>PowerPoint Presentation</vt:lpstr>
      <vt:lpstr>PowerPoint Presentation</vt:lpstr>
      <vt:lpstr>Emotions and culture</vt:lpstr>
      <vt:lpstr>Do you know... ?</vt:lpstr>
      <vt:lpstr>Do you know... ?</vt:lpstr>
      <vt:lpstr>Good job!!!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Emotions with SpongeBob</dc:title>
  <dc:creator>cyh</dc:creator>
  <cp:lastModifiedBy>labman</cp:lastModifiedBy>
  <cp:revision>78</cp:revision>
  <dcterms:created xsi:type="dcterms:W3CDTF">2014-11-04T19:37:07Z</dcterms:created>
  <dcterms:modified xsi:type="dcterms:W3CDTF">2014-11-11T21:44:29Z</dcterms:modified>
</cp:coreProperties>
</file>