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6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clrMru>
    <a:srgbClr val="CC6537"/>
    <a:srgbClr val="CD9A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B9567-F6CE-1145-80BA-5F31393B2AFB}" type="datetimeFigureOut">
              <a:rPr lang="en-US" smtClean="0"/>
              <a:t>11/6/2012</a:t>
            </a:fld>
            <a:endParaRPr lang="es-ES_trad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F3B9C4-3FE0-1B40-BB55-F10A7D755371}" type="slidenum">
              <a:rPr lang="es-ES_tradnl" smtClean="0"/>
              <a:t>‹#›</a:t>
            </a:fld>
            <a:endParaRPr lang="es-ES_tradnl"/>
          </a:p>
        </p:txBody>
      </p:sp>
    </p:spTree>
    <p:extLst>
      <p:ext uri="{BB962C8B-B14F-4D97-AF65-F5344CB8AC3E}">
        <p14:creationId xmlns:p14="http://schemas.microsoft.com/office/powerpoint/2010/main" val="183798696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_tradnl"/>
          </a:p>
        </p:txBody>
      </p:sp>
      <p:sp>
        <p:nvSpPr>
          <p:cNvPr id="4" name="Date Placeholder 3"/>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387335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33312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_trad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1666840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86646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367453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Date Placeholder 4"/>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340633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7" name="Date Placeholder 6"/>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82630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_tradnl"/>
          </a:p>
        </p:txBody>
      </p:sp>
      <p:sp>
        <p:nvSpPr>
          <p:cNvPr id="3" name="Date Placeholder 2"/>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493379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1427488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2123426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797126-DCDD-364D-B8CC-72A3E8AB5C50}" type="datetimeFigureOut">
              <a:rPr lang="en-US" smtClean="0"/>
              <a:t>11/6/2012</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2988049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_trad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797126-DCDD-364D-B8CC-72A3E8AB5C50}" type="datetimeFigureOut">
              <a:rPr lang="en-US" smtClean="0"/>
              <a:t>11/6/2012</a:t>
            </a:fld>
            <a:endParaRPr lang="es-ES_trad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BA5DC-B044-1C47-B991-39478EEE029E}" type="slidenum">
              <a:rPr lang="es-ES_tradnl" smtClean="0"/>
              <a:t>‹#›</a:t>
            </a:fld>
            <a:endParaRPr lang="es-ES_tradnl"/>
          </a:p>
        </p:txBody>
      </p:sp>
    </p:spTree>
    <p:extLst>
      <p:ext uri="{BB962C8B-B14F-4D97-AF65-F5344CB8AC3E}">
        <p14:creationId xmlns:p14="http://schemas.microsoft.com/office/powerpoint/2010/main" val="1349138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2.xml"/><Relationship Id="rId7" Type="http://schemas.openxmlformats.org/officeDocument/2006/relationships/slide" Target="slide2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4.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zcentral.com/ent/dead/"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5371" y="251222"/>
            <a:ext cx="2790642" cy="6328263"/>
          </a:xfrm>
          <a:prstGeom prst="rect">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dirty="0"/>
          </a:p>
        </p:txBody>
      </p:sp>
      <p:pic>
        <p:nvPicPr>
          <p:cNvPr id="4" name="Picture 3"/>
          <p:cNvPicPr>
            <a:picLocks noChangeAspect="1"/>
          </p:cNvPicPr>
          <p:nvPr/>
        </p:nvPicPr>
        <p:blipFill>
          <a:blip r:embed="rId2"/>
          <a:stretch>
            <a:fillRect/>
          </a:stretch>
        </p:blipFill>
        <p:spPr>
          <a:xfrm>
            <a:off x="2986012" y="0"/>
            <a:ext cx="6157988" cy="6858000"/>
          </a:xfrm>
          <a:prstGeom prst="rect">
            <a:avLst/>
          </a:prstGeom>
        </p:spPr>
      </p:pic>
      <p:sp>
        <p:nvSpPr>
          <p:cNvPr id="5" name="TextBox 4">
            <a:hlinkClick r:id="rId3" action="ppaction://hlinksldjump"/>
          </p:cNvPr>
          <p:cNvSpPr txBox="1"/>
          <p:nvPr/>
        </p:nvSpPr>
        <p:spPr>
          <a:xfrm>
            <a:off x="636731" y="364986"/>
            <a:ext cx="1941357" cy="584776"/>
          </a:xfrm>
          <a:prstGeom prst="rect">
            <a:avLst/>
          </a:prstGeom>
          <a:noFill/>
        </p:spPr>
        <p:txBody>
          <a:bodyPr wrap="none" rtlCol="0">
            <a:spAutoFit/>
          </a:bodyPr>
          <a:lstStyle/>
          <a:p>
            <a:r>
              <a:rPr lang="es-ES_tradnl" sz="3200" dirty="0" smtClean="0">
                <a:latin typeface="Impact"/>
                <a:cs typeface="Impact"/>
              </a:rPr>
              <a:t>La historia</a:t>
            </a:r>
            <a:endParaRPr lang="es-ES_tradnl" sz="3200" dirty="0">
              <a:latin typeface="Impact"/>
              <a:cs typeface="Impact"/>
            </a:endParaRPr>
          </a:p>
        </p:txBody>
      </p:sp>
      <p:sp>
        <p:nvSpPr>
          <p:cNvPr id="8" name="TextBox 7">
            <a:hlinkClick r:id="rId4" action="ppaction://hlinksldjump"/>
          </p:cNvPr>
          <p:cNvSpPr txBox="1"/>
          <p:nvPr/>
        </p:nvSpPr>
        <p:spPr>
          <a:xfrm>
            <a:off x="636731" y="1243855"/>
            <a:ext cx="1932140" cy="584776"/>
          </a:xfrm>
          <a:prstGeom prst="rect">
            <a:avLst/>
          </a:prstGeom>
          <a:noFill/>
        </p:spPr>
        <p:txBody>
          <a:bodyPr wrap="none" rtlCol="0">
            <a:spAutoFit/>
          </a:bodyPr>
          <a:lstStyle/>
          <a:p>
            <a:r>
              <a:rPr lang="es-ES_tradnl" sz="3200" dirty="0" smtClean="0">
                <a:solidFill>
                  <a:srgbClr val="000000"/>
                </a:solidFill>
                <a:latin typeface="Impact"/>
                <a:cs typeface="Impact"/>
              </a:rPr>
              <a:t>Hoy en día</a:t>
            </a:r>
            <a:endParaRPr lang="es-ES_tradnl" sz="3200" dirty="0">
              <a:solidFill>
                <a:srgbClr val="000000"/>
              </a:solidFill>
              <a:latin typeface="Impact"/>
              <a:cs typeface="Impact"/>
            </a:endParaRPr>
          </a:p>
        </p:txBody>
      </p:sp>
      <p:sp>
        <p:nvSpPr>
          <p:cNvPr id="9" name="TextBox 8">
            <a:hlinkClick r:id="rId5" action="ppaction://hlinksldjump"/>
          </p:cNvPr>
          <p:cNvSpPr txBox="1"/>
          <p:nvPr/>
        </p:nvSpPr>
        <p:spPr>
          <a:xfrm>
            <a:off x="649969" y="2093740"/>
            <a:ext cx="1881445" cy="584776"/>
          </a:xfrm>
          <a:prstGeom prst="rect">
            <a:avLst/>
          </a:prstGeom>
          <a:noFill/>
        </p:spPr>
        <p:txBody>
          <a:bodyPr wrap="none" rtlCol="0">
            <a:spAutoFit/>
          </a:bodyPr>
          <a:lstStyle/>
          <a:p>
            <a:r>
              <a:rPr lang="es-ES_tradnl" sz="3200" dirty="0" smtClean="0">
                <a:solidFill>
                  <a:srgbClr val="000000"/>
                </a:solidFill>
                <a:latin typeface="Impact"/>
                <a:cs typeface="Impact"/>
              </a:rPr>
              <a:t>La comida</a:t>
            </a:r>
            <a:endParaRPr lang="es-ES_tradnl" sz="3200" dirty="0">
              <a:solidFill>
                <a:srgbClr val="000000"/>
              </a:solidFill>
              <a:latin typeface="Impact"/>
              <a:cs typeface="Impact"/>
            </a:endParaRPr>
          </a:p>
        </p:txBody>
      </p:sp>
      <p:sp>
        <p:nvSpPr>
          <p:cNvPr id="10" name="TextBox 9">
            <a:hlinkClick r:id="rId6" action="ppaction://hlinksldjump"/>
          </p:cNvPr>
          <p:cNvSpPr txBox="1"/>
          <p:nvPr/>
        </p:nvSpPr>
        <p:spPr>
          <a:xfrm>
            <a:off x="466825" y="2990833"/>
            <a:ext cx="2247731" cy="584776"/>
          </a:xfrm>
          <a:prstGeom prst="rect">
            <a:avLst/>
          </a:prstGeom>
          <a:noFill/>
        </p:spPr>
        <p:txBody>
          <a:bodyPr wrap="none" rtlCol="0">
            <a:spAutoFit/>
          </a:bodyPr>
          <a:lstStyle/>
          <a:p>
            <a:r>
              <a:rPr lang="es-ES_tradnl" sz="3200" dirty="0" smtClean="0">
                <a:solidFill>
                  <a:srgbClr val="000000"/>
                </a:solidFill>
                <a:latin typeface="Impact"/>
                <a:cs typeface="Impact"/>
              </a:rPr>
              <a:t>Vocabulario</a:t>
            </a:r>
            <a:endParaRPr lang="es-ES_tradnl" sz="3200" dirty="0">
              <a:solidFill>
                <a:srgbClr val="000000"/>
              </a:solidFill>
              <a:latin typeface="Impact"/>
              <a:cs typeface="Impact"/>
            </a:endParaRPr>
          </a:p>
        </p:txBody>
      </p:sp>
      <p:sp>
        <p:nvSpPr>
          <p:cNvPr id="15" name="TextBox 14">
            <a:hlinkClick r:id="rId7" action="ppaction://hlinksldjump"/>
          </p:cNvPr>
          <p:cNvSpPr txBox="1"/>
          <p:nvPr/>
        </p:nvSpPr>
        <p:spPr>
          <a:xfrm>
            <a:off x="799290" y="4702020"/>
            <a:ext cx="1514758" cy="584776"/>
          </a:xfrm>
          <a:prstGeom prst="rect">
            <a:avLst/>
          </a:prstGeom>
          <a:noFill/>
        </p:spPr>
        <p:txBody>
          <a:bodyPr wrap="none" rtlCol="0">
            <a:spAutoFit/>
          </a:bodyPr>
          <a:lstStyle/>
          <a:p>
            <a:r>
              <a:rPr lang="es-ES_tradnl" sz="3200" dirty="0" smtClean="0">
                <a:solidFill>
                  <a:srgbClr val="000000"/>
                </a:solidFill>
                <a:latin typeface="Impact"/>
                <a:cs typeface="Impact"/>
              </a:rPr>
              <a:t>Fuentes</a:t>
            </a:r>
            <a:endParaRPr lang="es-ES_tradnl" sz="3200" dirty="0">
              <a:solidFill>
                <a:srgbClr val="000000"/>
              </a:solidFill>
              <a:latin typeface="Impact"/>
              <a:cs typeface="Impact"/>
            </a:endParaRPr>
          </a:p>
        </p:txBody>
      </p:sp>
      <p:sp>
        <p:nvSpPr>
          <p:cNvPr id="16" name="TextBox 15"/>
          <p:cNvSpPr txBox="1"/>
          <p:nvPr/>
        </p:nvSpPr>
        <p:spPr>
          <a:xfrm>
            <a:off x="195371" y="5423902"/>
            <a:ext cx="2790641" cy="1292662"/>
          </a:xfrm>
          <a:prstGeom prst="rect">
            <a:avLst/>
          </a:prstGeom>
          <a:noFill/>
        </p:spPr>
        <p:txBody>
          <a:bodyPr wrap="square" rtlCol="0">
            <a:spAutoFit/>
          </a:bodyPr>
          <a:lstStyle/>
          <a:p>
            <a:pPr algn="ctr"/>
            <a:r>
              <a:rPr lang="es-ES_tradnl" sz="2000" b="1" dirty="0" smtClean="0">
                <a:latin typeface="Bradley Hand ITC" pitchFamily="66" charset="0"/>
                <a:cs typeface="Apple Chancery"/>
              </a:rPr>
              <a:t>A time </a:t>
            </a:r>
            <a:r>
              <a:rPr lang="es-ES_tradnl" sz="2000" b="1" dirty="0" err="1" smtClean="0">
                <a:latin typeface="Bradley Hand ITC" pitchFamily="66" charset="0"/>
                <a:cs typeface="Apple Chancery"/>
              </a:rPr>
              <a:t>to</a:t>
            </a:r>
            <a:r>
              <a:rPr lang="es-ES_tradnl" sz="2000" b="1" dirty="0" smtClean="0">
                <a:latin typeface="Bradley Hand ITC" pitchFamily="66" charset="0"/>
                <a:cs typeface="Apple Chancery"/>
              </a:rPr>
              <a:t> </a:t>
            </a:r>
          </a:p>
          <a:p>
            <a:pPr algn="ctr"/>
            <a:r>
              <a:rPr lang="es-ES_tradnl" sz="2000" b="1" dirty="0" err="1" smtClean="0">
                <a:latin typeface="Bradley Hand ITC" pitchFamily="66" charset="0"/>
                <a:cs typeface="Apple Chancery"/>
              </a:rPr>
              <a:t>Remember</a:t>
            </a:r>
            <a:r>
              <a:rPr lang="es-ES_tradnl" sz="2000" b="1" dirty="0" smtClean="0">
                <a:latin typeface="Bradley Hand ITC" pitchFamily="66" charset="0"/>
                <a:cs typeface="Apple Chancery"/>
              </a:rPr>
              <a:t>, </a:t>
            </a:r>
            <a:r>
              <a:rPr lang="es-ES_tradnl" sz="2000" b="1" dirty="0" err="1" smtClean="0">
                <a:latin typeface="Bradley Hand ITC" pitchFamily="66" charset="0"/>
                <a:cs typeface="Apple Chancery"/>
              </a:rPr>
              <a:t>Relive</a:t>
            </a:r>
            <a:r>
              <a:rPr lang="es-ES_tradnl" sz="2000" b="1" dirty="0" smtClean="0">
                <a:latin typeface="Bradley Hand ITC" pitchFamily="66" charset="0"/>
                <a:cs typeface="Apple Chancery"/>
              </a:rPr>
              <a:t>, &amp; </a:t>
            </a:r>
            <a:r>
              <a:rPr lang="es-ES_tradnl" sz="2000" b="1" dirty="0" err="1" smtClean="0">
                <a:latin typeface="Bradley Hand ITC" pitchFamily="66" charset="0"/>
                <a:cs typeface="Apple Chancery"/>
              </a:rPr>
              <a:t>Rejoice</a:t>
            </a:r>
            <a:endParaRPr lang="es-ES_tradnl" sz="2000" b="1" dirty="0" smtClean="0">
              <a:latin typeface="Bradley Hand ITC" pitchFamily="66" charset="0"/>
              <a:cs typeface="Apple Chancery"/>
            </a:endParaRPr>
          </a:p>
          <a:p>
            <a:endParaRPr lang="es-ES_tradnl" dirty="0"/>
          </a:p>
        </p:txBody>
      </p:sp>
      <p:sp>
        <p:nvSpPr>
          <p:cNvPr id="2" name="TextBox 1">
            <a:hlinkClick r:id="rId8" action="ppaction://hlinksldjump"/>
          </p:cNvPr>
          <p:cNvSpPr txBox="1"/>
          <p:nvPr/>
        </p:nvSpPr>
        <p:spPr>
          <a:xfrm>
            <a:off x="799290" y="3838521"/>
            <a:ext cx="1381708" cy="584776"/>
          </a:xfrm>
          <a:prstGeom prst="rect">
            <a:avLst/>
          </a:prstGeom>
          <a:noFill/>
        </p:spPr>
        <p:txBody>
          <a:bodyPr wrap="none" rtlCol="0">
            <a:spAutoFit/>
          </a:bodyPr>
          <a:lstStyle/>
          <a:p>
            <a:r>
              <a:rPr lang="en-US" sz="3200" dirty="0" err="1" smtClean="0">
                <a:latin typeface="Impact" pitchFamily="34" charset="0"/>
              </a:rPr>
              <a:t>Prueba</a:t>
            </a:r>
            <a:endParaRPr lang="en-US" sz="3200" dirty="0">
              <a:latin typeface="Impact" pitchFamily="34" charset="0"/>
            </a:endParaRPr>
          </a:p>
        </p:txBody>
      </p:sp>
    </p:spTree>
    <p:extLst>
      <p:ext uri="{BB962C8B-B14F-4D97-AF65-F5344CB8AC3E}">
        <p14:creationId xmlns:p14="http://schemas.microsoft.com/office/powerpoint/2010/main" val="3043189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s-ES_tradnl" dirty="0" smtClean="0">
                <a:latin typeface="Impact"/>
                <a:cs typeface="Impact"/>
              </a:rPr>
              <a:t>Vocabulario y otros palabras </a:t>
            </a:r>
            <a:r>
              <a:rPr lang="es-ES_tradnl" dirty="0" err="1" smtClean="0">
                <a:latin typeface="Impact"/>
                <a:cs typeface="Impact"/>
              </a:rPr>
              <a:t>utiles</a:t>
            </a:r>
            <a:endParaRPr lang="es-ES_tradnl" dirty="0">
              <a:latin typeface="Impact"/>
              <a:cs typeface="Impact"/>
            </a:endParaRPr>
          </a:p>
        </p:txBody>
      </p:sp>
      <p:sp>
        <p:nvSpPr>
          <p:cNvPr id="3" name="Content Placeholder 2"/>
          <p:cNvSpPr>
            <a:spLocks noGrp="1"/>
          </p:cNvSpPr>
          <p:nvPr>
            <p:ph idx="1"/>
          </p:nvPr>
        </p:nvSpPr>
        <p:spPr>
          <a:xfrm>
            <a:off x="320965" y="1600201"/>
            <a:ext cx="8498581" cy="1135324"/>
          </a:xfrm>
        </p:spPr>
        <p:txBody>
          <a:bodyPr>
            <a:normAutofit/>
          </a:bodyPr>
          <a:lstStyle/>
          <a:p>
            <a:pPr marL="0" indent="0">
              <a:buNone/>
            </a:pPr>
            <a:r>
              <a:rPr lang="es-ES_tradnl" sz="2800" dirty="0" smtClean="0">
                <a:solidFill>
                  <a:srgbClr val="CC6537"/>
                </a:solidFill>
              </a:rPr>
              <a:t>Calacas - </a:t>
            </a:r>
            <a:r>
              <a:rPr lang="es-ES_tradnl" sz="2800" dirty="0" err="1" smtClean="0">
                <a:solidFill>
                  <a:srgbClr val="CC6537"/>
                </a:solidFill>
              </a:rPr>
              <a:t>Whimsical</a:t>
            </a:r>
            <a:r>
              <a:rPr lang="es-ES_tradnl" sz="2800" dirty="0" smtClean="0">
                <a:solidFill>
                  <a:srgbClr val="CC6537"/>
                </a:solidFill>
              </a:rPr>
              <a:t> </a:t>
            </a:r>
            <a:r>
              <a:rPr lang="es-ES_tradnl" sz="2800" dirty="0" err="1" smtClean="0">
                <a:solidFill>
                  <a:srgbClr val="CC6537"/>
                </a:solidFill>
              </a:rPr>
              <a:t>skeleton</a:t>
            </a:r>
            <a:r>
              <a:rPr lang="es-ES_tradnl" sz="2800" dirty="0" smtClean="0">
                <a:solidFill>
                  <a:srgbClr val="CC6537"/>
                </a:solidFill>
              </a:rPr>
              <a:t> figures </a:t>
            </a:r>
            <a:r>
              <a:rPr lang="es-ES_tradnl" sz="2800" dirty="0" err="1" smtClean="0">
                <a:solidFill>
                  <a:srgbClr val="CC6537"/>
                </a:solidFill>
              </a:rPr>
              <a:t>that</a:t>
            </a:r>
            <a:r>
              <a:rPr lang="es-ES_tradnl" sz="2800" dirty="0" smtClean="0">
                <a:solidFill>
                  <a:srgbClr val="CC6537"/>
                </a:solidFill>
              </a:rPr>
              <a:t> </a:t>
            </a:r>
            <a:r>
              <a:rPr lang="es-ES_tradnl" sz="2800" dirty="0" err="1" smtClean="0">
                <a:solidFill>
                  <a:srgbClr val="CC6537"/>
                </a:solidFill>
              </a:rPr>
              <a:t>represent</a:t>
            </a:r>
            <a:r>
              <a:rPr lang="es-ES_tradnl" sz="2800" dirty="0" smtClean="0">
                <a:solidFill>
                  <a:srgbClr val="CC6537"/>
                </a:solidFill>
              </a:rPr>
              <a:t> </a:t>
            </a:r>
            <a:r>
              <a:rPr lang="es-ES_tradnl" sz="2800" dirty="0" err="1" smtClean="0">
                <a:solidFill>
                  <a:srgbClr val="CC6537"/>
                </a:solidFill>
              </a:rPr>
              <a:t>death</a:t>
            </a:r>
            <a:r>
              <a:rPr lang="es-ES_tradnl" sz="2800" dirty="0" smtClean="0">
                <a:solidFill>
                  <a:srgbClr val="CC6537"/>
                </a:solidFill>
              </a:rPr>
              <a:t>. </a:t>
            </a:r>
            <a:endParaRPr lang="es-ES_tradnl" sz="2800" dirty="0">
              <a:solidFill>
                <a:srgbClr val="CC6537"/>
              </a:solidFill>
            </a:endParaRPr>
          </a:p>
        </p:txBody>
      </p:sp>
      <p:sp>
        <p:nvSpPr>
          <p:cNvPr id="5" name="Left Arrow 4">
            <a:hlinkClick r:id="" action="ppaction://hlinkshowjump?jump=previousslide"/>
          </p:cNvPr>
          <p:cNvSpPr/>
          <p:nvPr/>
        </p:nvSpPr>
        <p:spPr>
          <a:xfrm>
            <a:off x="209324" y="5643536"/>
            <a:ext cx="1252583" cy="864384"/>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7" name="Right Arrow 6">
            <a:hlinkClick r:id="" action="ppaction://hlinkshowjump?jump=nextslide"/>
          </p:cNvPr>
          <p:cNvSpPr/>
          <p:nvPr/>
        </p:nvSpPr>
        <p:spPr>
          <a:xfrm>
            <a:off x="5487882" y="5643536"/>
            <a:ext cx="2448924" cy="1144454"/>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More vocab</a:t>
            </a:r>
            <a:endParaRPr lang="en-US" sz="3200" dirty="0">
              <a:solidFill>
                <a:srgbClr val="000000"/>
              </a:solidFill>
            </a:endParaRPr>
          </a:p>
        </p:txBody>
      </p:sp>
      <p:pic>
        <p:nvPicPr>
          <p:cNvPr id="9" name="Picture 8"/>
          <p:cNvPicPr>
            <a:picLocks noChangeAspect="1"/>
          </p:cNvPicPr>
          <p:nvPr/>
        </p:nvPicPr>
        <p:blipFill>
          <a:blip r:embed="rId4"/>
          <a:stretch>
            <a:fillRect/>
          </a:stretch>
        </p:blipFill>
        <p:spPr>
          <a:xfrm>
            <a:off x="320965" y="2618058"/>
            <a:ext cx="2025091" cy="1611437"/>
          </a:xfrm>
          <a:prstGeom prst="rect">
            <a:avLst/>
          </a:prstGeom>
        </p:spPr>
      </p:pic>
      <p:pic>
        <p:nvPicPr>
          <p:cNvPr id="10" name="Picture 9"/>
          <p:cNvPicPr>
            <a:picLocks noChangeAspect="1"/>
          </p:cNvPicPr>
          <p:nvPr/>
        </p:nvPicPr>
        <p:blipFill>
          <a:blip r:embed="rId5"/>
          <a:stretch>
            <a:fillRect/>
          </a:stretch>
        </p:blipFill>
        <p:spPr>
          <a:xfrm>
            <a:off x="6312622" y="2351800"/>
            <a:ext cx="2181657" cy="3142407"/>
          </a:xfrm>
          <a:prstGeom prst="rect">
            <a:avLst/>
          </a:prstGeom>
        </p:spPr>
      </p:pic>
      <p:pic>
        <p:nvPicPr>
          <p:cNvPr id="11" name="Picture 10"/>
          <p:cNvPicPr>
            <a:picLocks noChangeAspect="1"/>
          </p:cNvPicPr>
          <p:nvPr/>
        </p:nvPicPr>
        <p:blipFill>
          <a:blip r:embed="rId6"/>
          <a:stretch>
            <a:fillRect/>
          </a:stretch>
        </p:blipFill>
        <p:spPr>
          <a:xfrm>
            <a:off x="2004019" y="4347794"/>
            <a:ext cx="1827822" cy="2160126"/>
          </a:xfrm>
          <a:prstGeom prst="rect">
            <a:avLst/>
          </a:prstGeom>
        </p:spPr>
      </p:pic>
      <p:pic>
        <p:nvPicPr>
          <p:cNvPr id="12" name="Picture 11"/>
          <p:cNvPicPr>
            <a:picLocks noChangeAspect="1"/>
          </p:cNvPicPr>
          <p:nvPr/>
        </p:nvPicPr>
        <p:blipFill>
          <a:blip r:embed="rId7"/>
          <a:stretch>
            <a:fillRect/>
          </a:stretch>
        </p:blipFill>
        <p:spPr>
          <a:xfrm>
            <a:off x="2500673" y="2618058"/>
            <a:ext cx="1560390" cy="1190397"/>
          </a:xfrm>
          <a:prstGeom prst="rect">
            <a:avLst/>
          </a:prstGeom>
        </p:spPr>
      </p:pic>
      <p:pic>
        <p:nvPicPr>
          <p:cNvPr id="13" name="Picture 12"/>
          <p:cNvPicPr>
            <a:picLocks noChangeAspect="1"/>
          </p:cNvPicPr>
          <p:nvPr/>
        </p:nvPicPr>
        <p:blipFill>
          <a:blip r:embed="rId8"/>
          <a:stretch>
            <a:fillRect/>
          </a:stretch>
        </p:blipFill>
        <p:spPr>
          <a:xfrm>
            <a:off x="4186658" y="3059981"/>
            <a:ext cx="1919206" cy="2434226"/>
          </a:xfrm>
          <a:prstGeom prst="rect">
            <a:avLst/>
          </a:prstGeom>
        </p:spPr>
      </p:pic>
      <p:sp>
        <p:nvSpPr>
          <p:cNvPr id="14" name="Action Button: Home 13">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4" name="calaca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08729" y="2114854"/>
            <a:ext cx="412436" cy="412436"/>
          </a:xfrm>
          <a:prstGeom prst="rect">
            <a:avLst/>
          </a:prstGeom>
        </p:spPr>
      </p:pic>
    </p:spTree>
    <p:extLst>
      <p:ext uri="{BB962C8B-B14F-4D97-AF65-F5344CB8AC3E}">
        <p14:creationId xmlns:p14="http://schemas.microsoft.com/office/powerpoint/2010/main" val="4042189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s-ES_tradnl" dirty="0" smtClean="0">
                <a:latin typeface="Impact"/>
                <a:cs typeface="Impact"/>
              </a:rPr>
              <a:t>Vocabulario y otros palabras </a:t>
            </a:r>
            <a:r>
              <a:rPr lang="es-ES_tradnl" dirty="0" err="1" smtClean="0">
                <a:latin typeface="Impact"/>
                <a:cs typeface="Impact"/>
              </a:rPr>
              <a:t>utiles</a:t>
            </a:r>
            <a:endParaRPr lang="es-ES_tradnl" dirty="0">
              <a:latin typeface="Impact"/>
              <a:cs typeface="Impact"/>
            </a:endParaRPr>
          </a:p>
        </p:txBody>
      </p:sp>
      <p:sp>
        <p:nvSpPr>
          <p:cNvPr id="3" name="Content Placeholder 2"/>
          <p:cNvSpPr>
            <a:spLocks noGrp="1"/>
          </p:cNvSpPr>
          <p:nvPr>
            <p:ph idx="1"/>
          </p:nvPr>
        </p:nvSpPr>
        <p:spPr>
          <a:xfrm>
            <a:off x="320965" y="1600201"/>
            <a:ext cx="8498581" cy="1135324"/>
          </a:xfrm>
        </p:spPr>
        <p:txBody>
          <a:bodyPr>
            <a:normAutofit/>
          </a:bodyPr>
          <a:lstStyle/>
          <a:p>
            <a:pPr marL="0" indent="0">
              <a:buNone/>
            </a:pPr>
            <a:r>
              <a:rPr lang="es-ES_tradnl" sz="2800" dirty="0" smtClean="0">
                <a:solidFill>
                  <a:srgbClr val="CC6537"/>
                </a:solidFill>
              </a:rPr>
              <a:t>Calaveras – </a:t>
            </a:r>
            <a:r>
              <a:rPr lang="es-ES_tradnl" sz="2800" dirty="0" err="1" smtClean="0">
                <a:solidFill>
                  <a:srgbClr val="CC6537"/>
                </a:solidFill>
              </a:rPr>
              <a:t>Decorative</a:t>
            </a:r>
            <a:r>
              <a:rPr lang="es-ES_tradnl" sz="2800" dirty="0" smtClean="0">
                <a:solidFill>
                  <a:srgbClr val="CC6537"/>
                </a:solidFill>
              </a:rPr>
              <a:t> </a:t>
            </a:r>
            <a:r>
              <a:rPr lang="es-ES_tradnl" sz="2800" dirty="0" err="1" smtClean="0">
                <a:solidFill>
                  <a:srgbClr val="CC6537"/>
                </a:solidFill>
              </a:rPr>
              <a:t>skulls</a:t>
            </a:r>
            <a:r>
              <a:rPr lang="es-ES_tradnl" sz="2800" dirty="0" smtClean="0">
                <a:solidFill>
                  <a:srgbClr val="CC6537"/>
                </a:solidFill>
              </a:rPr>
              <a:t> </a:t>
            </a:r>
            <a:r>
              <a:rPr lang="es-ES_tradnl" sz="2800" dirty="0" err="1" smtClean="0">
                <a:solidFill>
                  <a:srgbClr val="CC6537"/>
                </a:solidFill>
              </a:rPr>
              <a:t>that</a:t>
            </a:r>
            <a:r>
              <a:rPr lang="es-ES_tradnl" sz="2800" dirty="0" smtClean="0">
                <a:solidFill>
                  <a:srgbClr val="CC6537"/>
                </a:solidFill>
              </a:rPr>
              <a:t> are </a:t>
            </a:r>
            <a:r>
              <a:rPr lang="es-ES_tradnl" sz="2800" dirty="0" err="1" smtClean="0">
                <a:solidFill>
                  <a:srgbClr val="CC6537"/>
                </a:solidFill>
              </a:rPr>
              <a:t>often</a:t>
            </a:r>
            <a:r>
              <a:rPr lang="es-ES_tradnl" sz="2800" dirty="0" smtClean="0">
                <a:solidFill>
                  <a:srgbClr val="CC6537"/>
                </a:solidFill>
              </a:rPr>
              <a:t> </a:t>
            </a:r>
            <a:r>
              <a:rPr lang="es-ES_tradnl" sz="2800" dirty="0" err="1" smtClean="0">
                <a:solidFill>
                  <a:srgbClr val="CC6537"/>
                </a:solidFill>
              </a:rPr>
              <a:t>part</a:t>
            </a:r>
            <a:r>
              <a:rPr lang="es-ES_tradnl" sz="2800" dirty="0" smtClean="0">
                <a:solidFill>
                  <a:srgbClr val="CC6537"/>
                </a:solidFill>
              </a:rPr>
              <a:t> of las ofrendas </a:t>
            </a:r>
            <a:r>
              <a:rPr lang="es-ES_tradnl" sz="2800" dirty="0" err="1" smtClean="0">
                <a:solidFill>
                  <a:srgbClr val="CC6537"/>
                </a:solidFill>
              </a:rPr>
              <a:t>on</a:t>
            </a:r>
            <a:r>
              <a:rPr lang="es-ES_tradnl" sz="2800" dirty="0" smtClean="0">
                <a:solidFill>
                  <a:srgbClr val="CC6537"/>
                </a:solidFill>
              </a:rPr>
              <a:t> </a:t>
            </a:r>
            <a:r>
              <a:rPr lang="es-ES_tradnl" sz="2800" dirty="0" err="1" smtClean="0">
                <a:solidFill>
                  <a:srgbClr val="CC6537"/>
                </a:solidFill>
              </a:rPr>
              <a:t>the</a:t>
            </a:r>
            <a:r>
              <a:rPr lang="es-ES_tradnl" sz="2800" dirty="0" smtClean="0">
                <a:solidFill>
                  <a:srgbClr val="CC6537"/>
                </a:solidFill>
              </a:rPr>
              <a:t> altar.</a:t>
            </a:r>
            <a:endParaRPr lang="es-ES_tradnl" sz="2800" dirty="0">
              <a:solidFill>
                <a:srgbClr val="CC6537"/>
              </a:solidFill>
            </a:endParaRPr>
          </a:p>
        </p:txBody>
      </p:sp>
      <p:sp>
        <p:nvSpPr>
          <p:cNvPr id="5" name="Left Arrow 4">
            <a:hlinkClick r:id="" action="ppaction://hlinkshowjump?jump=previousslide"/>
          </p:cNvPr>
          <p:cNvSpPr/>
          <p:nvPr/>
        </p:nvSpPr>
        <p:spPr>
          <a:xfrm>
            <a:off x="209324" y="5643536"/>
            <a:ext cx="1252583" cy="864384"/>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7" name="Right Arrow 6">
            <a:hlinkClick r:id="" action="ppaction://hlinkshowjump?jump=nextslide"/>
          </p:cNvPr>
          <p:cNvSpPr/>
          <p:nvPr/>
        </p:nvSpPr>
        <p:spPr>
          <a:xfrm>
            <a:off x="5334960" y="5610616"/>
            <a:ext cx="2448924" cy="1144454"/>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More vocab</a:t>
            </a:r>
            <a:endParaRPr lang="en-US" sz="3200" dirty="0">
              <a:solidFill>
                <a:srgbClr val="000000"/>
              </a:solidFill>
            </a:endParaRPr>
          </a:p>
        </p:txBody>
      </p:sp>
      <p:pic>
        <p:nvPicPr>
          <p:cNvPr id="14" name="Picture 13"/>
          <p:cNvPicPr>
            <a:picLocks noChangeAspect="1"/>
          </p:cNvPicPr>
          <p:nvPr/>
        </p:nvPicPr>
        <p:blipFill>
          <a:blip r:embed="rId4"/>
          <a:stretch>
            <a:fillRect/>
          </a:stretch>
        </p:blipFill>
        <p:spPr>
          <a:xfrm>
            <a:off x="4539526" y="2588017"/>
            <a:ext cx="2336122" cy="3008642"/>
          </a:xfrm>
          <a:prstGeom prst="rect">
            <a:avLst/>
          </a:prstGeom>
        </p:spPr>
      </p:pic>
      <p:pic>
        <p:nvPicPr>
          <p:cNvPr id="15" name="Picture 14"/>
          <p:cNvPicPr>
            <a:picLocks noChangeAspect="1"/>
          </p:cNvPicPr>
          <p:nvPr/>
        </p:nvPicPr>
        <p:blipFill>
          <a:blip r:embed="rId5"/>
          <a:stretch>
            <a:fillRect/>
          </a:stretch>
        </p:blipFill>
        <p:spPr>
          <a:xfrm>
            <a:off x="1228039" y="2650275"/>
            <a:ext cx="2845753" cy="2946384"/>
          </a:xfrm>
          <a:prstGeom prst="rect">
            <a:avLst/>
          </a:prstGeom>
        </p:spPr>
      </p:pic>
      <p:sp>
        <p:nvSpPr>
          <p:cNvPr id="16" name="Action Button: Home 15">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4" name="calavera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76071" y="2086943"/>
            <a:ext cx="471055" cy="471055"/>
          </a:xfrm>
          <a:prstGeom prst="rect">
            <a:avLst/>
          </a:prstGeom>
        </p:spPr>
      </p:pic>
    </p:spTree>
    <p:extLst>
      <p:ext uri="{BB962C8B-B14F-4D97-AF65-F5344CB8AC3E}">
        <p14:creationId xmlns:p14="http://schemas.microsoft.com/office/powerpoint/2010/main" val="104864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s-ES_tradnl" dirty="0" smtClean="0">
                <a:latin typeface="Impact"/>
                <a:cs typeface="Impact"/>
              </a:rPr>
              <a:t>Vocabulario y otros palabras </a:t>
            </a:r>
            <a:r>
              <a:rPr lang="es-ES_tradnl" dirty="0" err="1" smtClean="0">
                <a:latin typeface="Impact"/>
                <a:cs typeface="Impact"/>
              </a:rPr>
              <a:t>utiles</a:t>
            </a:r>
            <a:endParaRPr lang="es-ES_tradnl" dirty="0">
              <a:latin typeface="Impact"/>
              <a:cs typeface="Impact"/>
            </a:endParaRPr>
          </a:p>
        </p:txBody>
      </p:sp>
      <p:sp>
        <p:nvSpPr>
          <p:cNvPr id="3" name="Content Placeholder 2"/>
          <p:cNvSpPr>
            <a:spLocks noGrp="1"/>
          </p:cNvSpPr>
          <p:nvPr>
            <p:ph idx="1"/>
          </p:nvPr>
        </p:nvSpPr>
        <p:spPr>
          <a:xfrm>
            <a:off x="320965" y="1441358"/>
            <a:ext cx="8498581" cy="1135324"/>
          </a:xfrm>
        </p:spPr>
        <p:txBody>
          <a:bodyPr>
            <a:noAutofit/>
          </a:bodyPr>
          <a:lstStyle/>
          <a:p>
            <a:pPr marL="0" indent="0">
              <a:buNone/>
            </a:pPr>
            <a:r>
              <a:rPr lang="en-US" sz="2800" dirty="0" err="1" smtClean="0">
                <a:solidFill>
                  <a:srgbClr val="CC6537"/>
                </a:solidFill>
              </a:rPr>
              <a:t>Papel</a:t>
            </a:r>
            <a:r>
              <a:rPr lang="en-US" sz="2800" dirty="0" smtClean="0">
                <a:solidFill>
                  <a:srgbClr val="CC6537"/>
                </a:solidFill>
              </a:rPr>
              <a:t> </a:t>
            </a:r>
            <a:r>
              <a:rPr lang="en-US" sz="2800" dirty="0" err="1" smtClean="0">
                <a:solidFill>
                  <a:srgbClr val="CC6537"/>
                </a:solidFill>
              </a:rPr>
              <a:t>picado</a:t>
            </a:r>
            <a:r>
              <a:rPr lang="en-US" sz="2800" dirty="0" smtClean="0">
                <a:solidFill>
                  <a:srgbClr val="CC6537"/>
                </a:solidFill>
              </a:rPr>
              <a:t> – Colorful tissue paper decorations with intricate designs cut out. They are placed on the altar as part of </a:t>
            </a:r>
            <a:r>
              <a:rPr lang="en-US" sz="2800" dirty="0" err="1" smtClean="0">
                <a:solidFill>
                  <a:srgbClr val="CC6537"/>
                </a:solidFill>
              </a:rPr>
              <a:t>las</a:t>
            </a:r>
            <a:r>
              <a:rPr lang="en-US" sz="2800" dirty="0" smtClean="0">
                <a:solidFill>
                  <a:srgbClr val="CC6537"/>
                </a:solidFill>
              </a:rPr>
              <a:t> </a:t>
            </a:r>
            <a:r>
              <a:rPr lang="en-US" sz="2800" dirty="0" err="1" smtClean="0">
                <a:solidFill>
                  <a:srgbClr val="CC6537"/>
                </a:solidFill>
              </a:rPr>
              <a:t>ofrendas</a:t>
            </a:r>
            <a:r>
              <a:rPr lang="en-US" sz="2800" dirty="0" smtClean="0">
                <a:solidFill>
                  <a:srgbClr val="CC6537"/>
                </a:solidFill>
              </a:rPr>
              <a:t> as well.</a:t>
            </a:r>
            <a:endParaRPr lang="en-US" sz="2800" dirty="0">
              <a:solidFill>
                <a:srgbClr val="CC6537"/>
              </a:solidFill>
            </a:endParaRPr>
          </a:p>
        </p:txBody>
      </p:sp>
      <p:sp>
        <p:nvSpPr>
          <p:cNvPr id="5" name="Left Arrow 4">
            <a:hlinkClick r:id="" action="ppaction://hlinkshowjump?jump=previousslide"/>
          </p:cNvPr>
          <p:cNvSpPr/>
          <p:nvPr/>
        </p:nvSpPr>
        <p:spPr>
          <a:xfrm>
            <a:off x="209324" y="5643536"/>
            <a:ext cx="1252583" cy="864384"/>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7" name="Right Arrow 6">
            <a:hlinkClick r:id="" action="ppaction://hlinkshowjump?jump=nextslide"/>
          </p:cNvPr>
          <p:cNvSpPr/>
          <p:nvPr/>
        </p:nvSpPr>
        <p:spPr>
          <a:xfrm>
            <a:off x="5484308" y="5596659"/>
            <a:ext cx="2448924" cy="1144454"/>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More vocab</a:t>
            </a:r>
            <a:endParaRPr lang="en-US" sz="3200" dirty="0">
              <a:solidFill>
                <a:srgbClr val="000000"/>
              </a:solidFill>
            </a:endParaRPr>
          </a:p>
        </p:txBody>
      </p:sp>
      <p:pic>
        <p:nvPicPr>
          <p:cNvPr id="9" name="Picture 8"/>
          <p:cNvPicPr>
            <a:picLocks noChangeAspect="1"/>
          </p:cNvPicPr>
          <p:nvPr/>
        </p:nvPicPr>
        <p:blipFill>
          <a:blip r:embed="rId4"/>
          <a:stretch>
            <a:fillRect/>
          </a:stretch>
        </p:blipFill>
        <p:spPr>
          <a:xfrm>
            <a:off x="743870" y="2907101"/>
            <a:ext cx="3410685" cy="2522077"/>
          </a:xfrm>
          <a:prstGeom prst="rect">
            <a:avLst/>
          </a:prstGeom>
        </p:spPr>
      </p:pic>
      <p:pic>
        <p:nvPicPr>
          <p:cNvPr id="10" name="Picture 9"/>
          <p:cNvPicPr>
            <a:picLocks noChangeAspect="1"/>
          </p:cNvPicPr>
          <p:nvPr/>
        </p:nvPicPr>
        <p:blipFill rotWithShape="1">
          <a:blip r:embed="rId5"/>
          <a:srcRect l="2908" t="8025" r="3169" b="9957"/>
          <a:stretch/>
        </p:blipFill>
        <p:spPr>
          <a:xfrm>
            <a:off x="4551637" y="2793736"/>
            <a:ext cx="2681545" cy="3004009"/>
          </a:xfrm>
          <a:prstGeom prst="rect">
            <a:avLst/>
          </a:prstGeom>
        </p:spPr>
      </p:pic>
      <p:sp>
        <p:nvSpPr>
          <p:cNvPr id="11" name="Action Button: Home 10">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4" name="papelpicad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8858" y="2359627"/>
            <a:ext cx="434109" cy="434109"/>
          </a:xfrm>
          <a:prstGeom prst="rect">
            <a:avLst/>
          </a:prstGeom>
        </p:spPr>
      </p:pic>
    </p:spTree>
    <p:extLst>
      <p:ext uri="{BB962C8B-B14F-4D97-AF65-F5344CB8AC3E}">
        <p14:creationId xmlns:p14="http://schemas.microsoft.com/office/powerpoint/2010/main" val="2570163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s-ES_tradnl" dirty="0" smtClean="0">
                <a:latin typeface="Impact"/>
                <a:cs typeface="Impact"/>
              </a:rPr>
              <a:t>Vocabulario y otros palabras </a:t>
            </a:r>
            <a:r>
              <a:rPr lang="es-ES_tradnl" dirty="0" err="1" smtClean="0">
                <a:latin typeface="Impact"/>
                <a:cs typeface="Impact"/>
              </a:rPr>
              <a:t>utiles</a:t>
            </a:r>
            <a:endParaRPr lang="es-ES_tradnl" dirty="0">
              <a:latin typeface="Impact"/>
              <a:cs typeface="Impact"/>
            </a:endParaRPr>
          </a:p>
        </p:txBody>
      </p:sp>
      <p:sp>
        <p:nvSpPr>
          <p:cNvPr id="3" name="Content Placeholder 2"/>
          <p:cNvSpPr>
            <a:spLocks noGrp="1"/>
          </p:cNvSpPr>
          <p:nvPr>
            <p:ph idx="1"/>
          </p:nvPr>
        </p:nvSpPr>
        <p:spPr>
          <a:xfrm>
            <a:off x="320965" y="1441358"/>
            <a:ext cx="8498581" cy="1135324"/>
          </a:xfrm>
        </p:spPr>
        <p:txBody>
          <a:bodyPr>
            <a:noAutofit/>
          </a:bodyPr>
          <a:lstStyle/>
          <a:p>
            <a:pPr marL="0" lvl="0" indent="0">
              <a:buNone/>
            </a:pPr>
            <a:r>
              <a:rPr lang="en-US" sz="3000" dirty="0" err="1" smtClean="0">
                <a:solidFill>
                  <a:srgbClr val="CC6537"/>
                </a:solidFill>
              </a:rPr>
              <a:t>Cempazuchitl</a:t>
            </a:r>
            <a:r>
              <a:rPr lang="en-US" sz="3000" dirty="0">
                <a:solidFill>
                  <a:srgbClr val="CC6537"/>
                </a:solidFill>
              </a:rPr>
              <a:t> – </a:t>
            </a:r>
            <a:r>
              <a:rPr lang="en-US" sz="3000" dirty="0" smtClean="0">
                <a:solidFill>
                  <a:srgbClr val="CC6537"/>
                </a:solidFill>
              </a:rPr>
              <a:t>A </a:t>
            </a:r>
            <a:r>
              <a:rPr lang="en-US" sz="3000" dirty="0">
                <a:solidFill>
                  <a:srgbClr val="CC6537"/>
                </a:solidFill>
              </a:rPr>
              <a:t>yellow marigold, the symbol of death</a:t>
            </a:r>
            <a:r>
              <a:rPr lang="en-US" sz="3000" dirty="0" smtClean="0">
                <a:solidFill>
                  <a:srgbClr val="CC6537"/>
                </a:solidFill>
              </a:rPr>
              <a:t>. These petals are sprinkled through out the cemeteries and pinned on the displays both in cemeteries and on the altars.</a:t>
            </a:r>
            <a:endParaRPr lang="en-US" sz="3000" dirty="0">
              <a:solidFill>
                <a:srgbClr val="CC6537"/>
              </a:solidFill>
            </a:endParaRPr>
          </a:p>
        </p:txBody>
      </p:sp>
      <p:sp>
        <p:nvSpPr>
          <p:cNvPr id="5" name="Left Arrow 4">
            <a:hlinkClick r:id="" action="ppaction://hlinkshowjump?jump=previousslide"/>
          </p:cNvPr>
          <p:cNvSpPr/>
          <p:nvPr/>
        </p:nvSpPr>
        <p:spPr>
          <a:xfrm>
            <a:off x="209324" y="5643536"/>
            <a:ext cx="1252583" cy="864384"/>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pic>
        <p:nvPicPr>
          <p:cNvPr id="4" name="Picture 3"/>
          <p:cNvPicPr>
            <a:picLocks noChangeAspect="1"/>
          </p:cNvPicPr>
          <p:nvPr/>
        </p:nvPicPr>
        <p:blipFill rotWithShape="1">
          <a:blip r:embed="rId2"/>
          <a:srcRect l="10864" t="14964" r="24502" b="11527"/>
          <a:stretch/>
        </p:blipFill>
        <p:spPr>
          <a:xfrm>
            <a:off x="6519672" y="3143606"/>
            <a:ext cx="2167128" cy="1783080"/>
          </a:xfrm>
          <a:prstGeom prst="rect">
            <a:avLst/>
          </a:prstGeom>
        </p:spPr>
      </p:pic>
      <p:pic>
        <p:nvPicPr>
          <p:cNvPr id="6" name="Picture 5"/>
          <p:cNvPicPr>
            <a:picLocks noChangeAspect="1"/>
          </p:cNvPicPr>
          <p:nvPr/>
        </p:nvPicPr>
        <p:blipFill rotWithShape="1">
          <a:blip r:embed="rId3"/>
          <a:srcRect r="5304"/>
          <a:stretch/>
        </p:blipFill>
        <p:spPr>
          <a:xfrm>
            <a:off x="3079584" y="3991190"/>
            <a:ext cx="3319272" cy="2324100"/>
          </a:xfrm>
          <a:prstGeom prst="rect">
            <a:avLst/>
          </a:prstGeom>
        </p:spPr>
      </p:pic>
      <p:pic>
        <p:nvPicPr>
          <p:cNvPr id="11" name="Picture 10"/>
          <p:cNvPicPr>
            <a:picLocks noChangeAspect="1"/>
          </p:cNvPicPr>
          <p:nvPr/>
        </p:nvPicPr>
        <p:blipFill rotWithShape="1">
          <a:blip r:embed="rId4"/>
          <a:srcRect l="17681" r="2993"/>
          <a:stretch/>
        </p:blipFill>
        <p:spPr>
          <a:xfrm>
            <a:off x="457200" y="3469915"/>
            <a:ext cx="2468880" cy="1982618"/>
          </a:xfrm>
          <a:prstGeom prst="rect">
            <a:avLst/>
          </a:prstGeom>
        </p:spPr>
      </p:pic>
      <p:sp>
        <p:nvSpPr>
          <p:cNvPr id="12" name="Action Button: Home 11">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70413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n-US" dirty="0" err="1" smtClean="0">
                <a:latin typeface="Impact" pitchFamily="34" charset="0"/>
              </a:rPr>
              <a:t>Una</a:t>
            </a:r>
            <a:r>
              <a:rPr lang="en-US" dirty="0" smtClean="0">
                <a:latin typeface="Impact" pitchFamily="34" charset="0"/>
              </a:rPr>
              <a:t> </a:t>
            </a:r>
            <a:r>
              <a:rPr lang="en-US" dirty="0" err="1" smtClean="0">
                <a:latin typeface="Impact" pitchFamily="34" charset="0"/>
              </a:rPr>
              <a:t>Pruebita</a:t>
            </a:r>
            <a:endParaRPr lang="en-US" dirty="0">
              <a:latin typeface="Impact" pitchFamily="34" charset="0"/>
            </a:endParaRPr>
          </a:p>
        </p:txBody>
      </p:sp>
      <p:sp>
        <p:nvSpPr>
          <p:cNvPr id="3" name="Content Placeholder 2"/>
          <p:cNvSpPr>
            <a:spLocks noGrp="1"/>
          </p:cNvSpPr>
          <p:nvPr>
            <p:ph idx="1"/>
          </p:nvPr>
        </p:nvSpPr>
        <p:spPr>
          <a:xfrm>
            <a:off x="341745" y="1600201"/>
            <a:ext cx="8469746" cy="2509982"/>
          </a:xfrm>
        </p:spPr>
        <p:txBody>
          <a:bodyPr/>
          <a:lstStyle/>
          <a:p>
            <a:pPr marL="0" indent="0">
              <a:buNone/>
            </a:pPr>
            <a:r>
              <a:rPr lang="en-US" sz="3000" dirty="0" smtClean="0">
                <a:solidFill>
                  <a:srgbClr val="CC6537"/>
                </a:solidFill>
              </a:rPr>
              <a:t>True or False – Read the following statements and if they are true, click </a:t>
            </a:r>
            <a:r>
              <a:rPr lang="en-US" sz="3000" b="1" dirty="0" err="1" smtClean="0">
                <a:solidFill>
                  <a:srgbClr val="CC6537"/>
                </a:solidFill>
              </a:rPr>
              <a:t>cierto</a:t>
            </a:r>
            <a:r>
              <a:rPr lang="en-US" sz="3000" dirty="0" smtClean="0">
                <a:solidFill>
                  <a:srgbClr val="CC6537"/>
                </a:solidFill>
              </a:rPr>
              <a:t>, if they are false, click </a:t>
            </a:r>
            <a:r>
              <a:rPr lang="en-US" sz="3000" b="1" dirty="0" err="1" smtClean="0">
                <a:solidFill>
                  <a:srgbClr val="CC6537"/>
                </a:solidFill>
              </a:rPr>
              <a:t>falso</a:t>
            </a:r>
            <a:r>
              <a:rPr lang="en-US" sz="3000" dirty="0" smtClean="0">
                <a:solidFill>
                  <a:srgbClr val="CC6537"/>
                </a:solidFill>
              </a:rPr>
              <a:t>.</a:t>
            </a:r>
          </a:p>
          <a:p>
            <a:pPr marL="0" indent="0">
              <a:buNone/>
            </a:pPr>
            <a:endParaRPr lang="en-US" dirty="0">
              <a:solidFill>
                <a:srgbClr val="CC6537"/>
              </a:solidFill>
            </a:endParaRPr>
          </a:p>
          <a:p>
            <a:pPr marL="0" indent="0">
              <a:buNone/>
            </a:pPr>
            <a:r>
              <a:rPr lang="en-US" dirty="0" smtClean="0">
                <a:solidFill>
                  <a:srgbClr val="CC6537"/>
                </a:solidFill>
              </a:rPr>
              <a:t>1. For the Aztecs, death was the end of life.</a:t>
            </a:r>
            <a:endParaRPr lang="en-US" dirty="0">
              <a:solidFill>
                <a:srgbClr val="CC6537"/>
              </a:solidFill>
            </a:endParaRPr>
          </a:p>
        </p:txBody>
      </p:sp>
      <p:sp>
        <p:nvSpPr>
          <p:cNvPr id="4" name="TextBox 3">
            <a:hlinkClick r:id="rId2" action="ppaction://hlinksldjump"/>
          </p:cNvPr>
          <p:cNvSpPr txBox="1"/>
          <p:nvPr/>
        </p:nvSpPr>
        <p:spPr>
          <a:xfrm>
            <a:off x="1874982" y="4682833"/>
            <a:ext cx="1335622" cy="584775"/>
          </a:xfrm>
          <a:prstGeom prst="rect">
            <a:avLst/>
          </a:prstGeom>
          <a:noFill/>
          <a:ln>
            <a:solidFill>
              <a:srgbClr val="CC6537"/>
            </a:solidFill>
          </a:ln>
        </p:spPr>
        <p:txBody>
          <a:bodyPr wrap="none" rtlCol="0">
            <a:spAutoFit/>
          </a:bodyPr>
          <a:lstStyle/>
          <a:p>
            <a:r>
              <a:rPr lang="en-US" sz="3200" dirty="0" smtClean="0">
                <a:solidFill>
                  <a:srgbClr val="CD9A2B"/>
                </a:solidFill>
                <a:latin typeface="Impact" pitchFamily="34" charset="0"/>
              </a:rPr>
              <a:t>CIERTO</a:t>
            </a:r>
            <a:endParaRPr lang="en-US" sz="3200" dirty="0">
              <a:solidFill>
                <a:srgbClr val="CD9A2B"/>
              </a:solidFill>
              <a:latin typeface="Impact" pitchFamily="34" charset="0"/>
            </a:endParaRPr>
          </a:p>
        </p:txBody>
      </p:sp>
      <p:sp>
        <p:nvSpPr>
          <p:cNvPr id="5" name="TextBox 4">
            <a:hlinkClick r:id="rId3" action="ppaction://hlinksldjump"/>
          </p:cNvPr>
          <p:cNvSpPr txBox="1"/>
          <p:nvPr/>
        </p:nvSpPr>
        <p:spPr>
          <a:xfrm>
            <a:off x="5467927" y="4682834"/>
            <a:ext cx="1137043" cy="584775"/>
          </a:xfrm>
          <a:prstGeom prst="rect">
            <a:avLst/>
          </a:prstGeom>
          <a:noFill/>
          <a:ln>
            <a:solidFill>
              <a:srgbClr val="CC6537"/>
            </a:solidFill>
          </a:ln>
        </p:spPr>
        <p:txBody>
          <a:bodyPr wrap="none" rtlCol="0">
            <a:spAutoFit/>
          </a:bodyPr>
          <a:lstStyle/>
          <a:p>
            <a:r>
              <a:rPr lang="en-US" sz="3200" dirty="0" smtClean="0">
                <a:solidFill>
                  <a:srgbClr val="CD9A2B"/>
                </a:solidFill>
                <a:latin typeface="Impact" pitchFamily="34" charset="0"/>
              </a:rPr>
              <a:t>FALSO</a:t>
            </a:r>
            <a:endParaRPr lang="en-US" sz="3200" dirty="0">
              <a:solidFill>
                <a:srgbClr val="CD9A2B"/>
              </a:solidFill>
              <a:latin typeface="Impact" pitchFamily="34" charset="0"/>
            </a:endParaRPr>
          </a:p>
        </p:txBody>
      </p:sp>
      <p:sp>
        <p:nvSpPr>
          <p:cNvPr id="6" name="Right Arrow 5">
            <a:hlinkClick r:id="" action="ppaction://hlinkshowjump?jump=nextslide"/>
          </p:cNvPr>
          <p:cNvSpPr/>
          <p:nvPr/>
        </p:nvSpPr>
        <p:spPr>
          <a:xfrm>
            <a:off x="5252975" y="5800981"/>
            <a:ext cx="3433825" cy="822527"/>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b="1" dirty="0" err="1" smtClean="0">
                <a:solidFill>
                  <a:schemeClr val="tx1"/>
                </a:solidFill>
              </a:rPr>
              <a:t>Move</a:t>
            </a:r>
            <a:r>
              <a:rPr lang="es-ES_tradnl" b="1" dirty="0" smtClean="0">
                <a:solidFill>
                  <a:schemeClr val="tx1"/>
                </a:solidFill>
              </a:rPr>
              <a:t> </a:t>
            </a:r>
            <a:r>
              <a:rPr lang="es-ES_tradnl" b="1" dirty="0" err="1" smtClean="0">
                <a:solidFill>
                  <a:schemeClr val="tx1"/>
                </a:solidFill>
              </a:rPr>
              <a:t>on</a:t>
            </a:r>
            <a:r>
              <a:rPr lang="es-ES_tradnl" b="1" dirty="0" smtClean="0">
                <a:solidFill>
                  <a:schemeClr val="tx1"/>
                </a:solidFill>
              </a:rPr>
              <a:t> </a:t>
            </a:r>
            <a:r>
              <a:rPr lang="es-ES_tradnl" b="1" dirty="0" err="1" smtClean="0">
                <a:solidFill>
                  <a:schemeClr val="tx1"/>
                </a:solidFill>
              </a:rPr>
              <a:t>to</a:t>
            </a:r>
            <a:r>
              <a:rPr lang="es-ES_tradnl" b="1" dirty="0" smtClean="0">
                <a:solidFill>
                  <a:schemeClr val="tx1"/>
                </a:solidFill>
              </a:rPr>
              <a:t> </a:t>
            </a:r>
            <a:r>
              <a:rPr lang="es-ES_tradnl" b="1" dirty="0" err="1" smtClean="0">
                <a:solidFill>
                  <a:schemeClr val="tx1"/>
                </a:solidFill>
              </a:rPr>
              <a:t>the</a:t>
            </a:r>
            <a:r>
              <a:rPr lang="es-ES_tradnl" b="1" dirty="0" smtClean="0">
                <a:solidFill>
                  <a:schemeClr val="tx1"/>
                </a:solidFill>
              </a:rPr>
              <a:t> </a:t>
            </a:r>
            <a:r>
              <a:rPr lang="es-ES_tradnl" b="1" dirty="0" err="1" smtClean="0">
                <a:solidFill>
                  <a:schemeClr val="tx1"/>
                </a:solidFill>
              </a:rPr>
              <a:t>next</a:t>
            </a:r>
            <a:r>
              <a:rPr lang="es-ES_tradnl" b="1" dirty="0" smtClean="0">
                <a:solidFill>
                  <a:schemeClr val="tx1"/>
                </a:solidFill>
              </a:rPr>
              <a:t> </a:t>
            </a:r>
            <a:r>
              <a:rPr lang="es-ES_tradnl" b="1" dirty="0" err="1" smtClean="0">
                <a:solidFill>
                  <a:schemeClr val="tx1"/>
                </a:solidFill>
              </a:rPr>
              <a:t>question</a:t>
            </a:r>
            <a:endParaRPr lang="es-ES_tradnl" b="1" dirty="0">
              <a:solidFill>
                <a:schemeClr val="tx1"/>
              </a:solidFill>
            </a:endParaRPr>
          </a:p>
        </p:txBody>
      </p:sp>
    </p:spTree>
    <p:extLst>
      <p:ext uri="{BB962C8B-B14F-4D97-AF65-F5344CB8AC3E}">
        <p14:creationId xmlns:p14="http://schemas.microsoft.com/office/powerpoint/2010/main" val="591049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n-US" dirty="0" err="1" smtClean="0">
                <a:latin typeface="Impact" pitchFamily="34" charset="0"/>
              </a:rPr>
              <a:t>Una</a:t>
            </a:r>
            <a:r>
              <a:rPr lang="en-US" dirty="0" smtClean="0">
                <a:latin typeface="Impact" pitchFamily="34" charset="0"/>
              </a:rPr>
              <a:t> </a:t>
            </a:r>
            <a:r>
              <a:rPr lang="en-US" dirty="0" err="1" smtClean="0">
                <a:latin typeface="Impact" pitchFamily="34" charset="0"/>
              </a:rPr>
              <a:t>Pruebita</a:t>
            </a:r>
            <a:endParaRPr lang="en-US" dirty="0">
              <a:latin typeface="Impact" pitchFamily="34" charset="0"/>
            </a:endParaRPr>
          </a:p>
        </p:txBody>
      </p:sp>
      <p:sp>
        <p:nvSpPr>
          <p:cNvPr id="3" name="Content Placeholder 2"/>
          <p:cNvSpPr>
            <a:spLocks noGrp="1"/>
          </p:cNvSpPr>
          <p:nvPr>
            <p:ph idx="1"/>
          </p:nvPr>
        </p:nvSpPr>
        <p:spPr>
          <a:xfrm>
            <a:off x="341745" y="1600201"/>
            <a:ext cx="8469746" cy="2509982"/>
          </a:xfrm>
        </p:spPr>
        <p:txBody>
          <a:bodyPr>
            <a:normAutofit fontScale="92500" lnSpcReduction="20000"/>
          </a:bodyPr>
          <a:lstStyle/>
          <a:p>
            <a:pPr marL="0" indent="0">
              <a:buNone/>
            </a:pPr>
            <a:r>
              <a:rPr lang="en-US" sz="3000" dirty="0" smtClean="0">
                <a:solidFill>
                  <a:srgbClr val="CC6537"/>
                </a:solidFill>
              </a:rPr>
              <a:t>True or False – Read the following statements and if they are true, click </a:t>
            </a:r>
            <a:r>
              <a:rPr lang="en-US" sz="3000" b="1" dirty="0" err="1" smtClean="0">
                <a:solidFill>
                  <a:srgbClr val="CC6537"/>
                </a:solidFill>
              </a:rPr>
              <a:t>cierto</a:t>
            </a:r>
            <a:r>
              <a:rPr lang="en-US" sz="3000" dirty="0" smtClean="0">
                <a:solidFill>
                  <a:srgbClr val="CC6537"/>
                </a:solidFill>
              </a:rPr>
              <a:t>, if they are false, click </a:t>
            </a:r>
            <a:r>
              <a:rPr lang="en-US" sz="3000" b="1" dirty="0" err="1" smtClean="0">
                <a:solidFill>
                  <a:srgbClr val="CC6537"/>
                </a:solidFill>
              </a:rPr>
              <a:t>falso</a:t>
            </a:r>
            <a:r>
              <a:rPr lang="en-US" sz="3000" dirty="0" smtClean="0">
                <a:solidFill>
                  <a:srgbClr val="CC6537"/>
                </a:solidFill>
              </a:rPr>
              <a:t>.</a:t>
            </a:r>
          </a:p>
          <a:p>
            <a:pPr marL="0" indent="0">
              <a:buNone/>
            </a:pPr>
            <a:endParaRPr lang="en-US" dirty="0">
              <a:solidFill>
                <a:srgbClr val="CC6537"/>
              </a:solidFill>
            </a:endParaRPr>
          </a:p>
          <a:p>
            <a:pPr marL="0" indent="0">
              <a:buNone/>
            </a:pPr>
            <a:r>
              <a:rPr lang="en-US" dirty="0" smtClean="0">
                <a:solidFill>
                  <a:srgbClr val="CC6537"/>
                </a:solidFill>
              </a:rPr>
              <a:t>2. Today, </a:t>
            </a:r>
            <a:r>
              <a:rPr lang="en-US" dirty="0" err="1" smtClean="0">
                <a:solidFill>
                  <a:srgbClr val="CC6537"/>
                </a:solidFill>
              </a:rPr>
              <a:t>Día</a:t>
            </a:r>
            <a:r>
              <a:rPr lang="en-US" dirty="0" smtClean="0">
                <a:solidFill>
                  <a:srgbClr val="CC6537"/>
                </a:solidFill>
              </a:rPr>
              <a:t> de los </a:t>
            </a:r>
            <a:r>
              <a:rPr lang="en-US" dirty="0" err="1" smtClean="0">
                <a:solidFill>
                  <a:srgbClr val="CC6537"/>
                </a:solidFill>
              </a:rPr>
              <a:t>Muertos</a:t>
            </a:r>
            <a:r>
              <a:rPr lang="en-US" dirty="0" smtClean="0">
                <a:solidFill>
                  <a:srgbClr val="CC6537"/>
                </a:solidFill>
              </a:rPr>
              <a:t> is not a sad occasion, it is a happy festival in which family members honor and remember their ancestors and loved ones.</a:t>
            </a:r>
            <a:endParaRPr lang="en-US" dirty="0">
              <a:solidFill>
                <a:srgbClr val="CC6537"/>
              </a:solidFill>
            </a:endParaRPr>
          </a:p>
        </p:txBody>
      </p:sp>
      <p:sp>
        <p:nvSpPr>
          <p:cNvPr id="4" name="TextBox 3">
            <a:hlinkClick r:id="rId2" action="ppaction://hlinksldjump"/>
          </p:cNvPr>
          <p:cNvSpPr txBox="1"/>
          <p:nvPr/>
        </p:nvSpPr>
        <p:spPr>
          <a:xfrm>
            <a:off x="1874982" y="4682833"/>
            <a:ext cx="1335622" cy="584775"/>
          </a:xfrm>
          <a:prstGeom prst="rect">
            <a:avLst/>
          </a:prstGeom>
          <a:noFill/>
          <a:ln>
            <a:solidFill>
              <a:srgbClr val="CC6537"/>
            </a:solidFill>
          </a:ln>
        </p:spPr>
        <p:txBody>
          <a:bodyPr wrap="none" rtlCol="0">
            <a:spAutoFit/>
          </a:bodyPr>
          <a:lstStyle/>
          <a:p>
            <a:r>
              <a:rPr lang="en-US" sz="3200" dirty="0" smtClean="0">
                <a:solidFill>
                  <a:srgbClr val="CD9A2B"/>
                </a:solidFill>
                <a:latin typeface="Impact" pitchFamily="34" charset="0"/>
              </a:rPr>
              <a:t>CIERTO</a:t>
            </a:r>
            <a:endParaRPr lang="en-US" sz="3200" dirty="0">
              <a:solidFill>
                <a:srgbClr val="CD9A2B"/>
              </a:solidFill>
              <a:latin typeface="Impact" pitchFamily="34" charset="0"/>
            </a:endParaRPr>
          </a:p>
        </p:txBody>
      </p:sp>
      <p:sp>
        <p:nvSpPr>
          <p:cNvPr id="5" name="TextBox 4">
            <a:hlinkClick r:id="rId3" action="ppaction://hlinksldjump"/>
          </p:cNvPr>
          <p:cNvSpPr txBox="1"/>
          <p:nvPr/>
        </p:nvSpPr>
        <p:spPr>
          <a:xfrm>
            <a:off x="5467927" y="4682834"/>
            <a:ext cx="1137043" cy="584775"/>
          </a:xfrm>
          <a:prstGeom prst="rect">
            <a:avLst/>
          </a:prstGeom>
          <a:noFill/>
          <a:ln>
            <a:solidFill>
              <a:srgbClr val="CC6537"/>
            </a:solidFill>
          </a:ln>
        </p:spPr>
        <p:txBody>
          <a:bodyPr wrap="none" rtlCol="0">
            <a:spAutoFit/>
          </a:bodyPr>
          <a:lstStyle/>
          <a:p>
            <a:r>
              <a:rPr lang="en-US" sz="3200" dirty="0" smtClean="0">
                <a:solidFill>
                  <a:srgbClr val="CD9A2B"/>
                </a:solidFill>
                <a:latin typeface="Impact" pitchFamily="34" charset="0"/>
              </a:rPr>
              <a:t>FALSO</a:t>
            </a:r>
            <a:endParaRPr lang="en-US" sz="3200" dirty="0">
              <a:solidFill>
                <a:srgbClr val="CD9A2B"/>
              </a:solidFill>
              <a:latin typeface="Impact" pitchFamily="34" charset="0"/>
            </a:endParaRPr>
          </a:p>
        </p:txBody>
      </p:sp>
      <p:sp>
        <p:nvSpPr>
          <p:cNvPr id="6" name="Right Arrow 5">
            <a:hlinkClick r:id="" action="ppaction://hlinkshowjump?jump=nextslide"/>
          </p:cNvPr>
          <p:cNvSpPr/>
          <p:nvPr/>
        </p:nvSpPr>
        <p:spPr>
          <a:xfrm>
            <a:off x="5252975" y="5800981"/>
            <a:ext cx="3433825" cy="822527"/>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b="1" dirty="0" err="1" smtClean="0">
                <a:solidFill>
                  <a:schemeClr val="tx1"/>
                </a:solidFill>
              </a:rPr>
              <a:t>Move</a:t>
            </a:r>
            <a:r>
              <a:rPr lang="es-ES_tradnl" b="1" dirty="0" smtClean="0">
                <a:solidFill>
                  <a:schemeClr val="tx1"/>
                </a:solidFill>
              </a:rPr>
              <a:t> </a:t>
            </a:r>
            <a:r>
              <a:rPr lang="es-ES_tradnl" b="1" dirty="0" err="1" smtClean="0">
                <a:solidFill>
                  <a:schemeClr val="tx1"/>
                </a:solidFill>
              </a:rPr>
              <a:t>on</a:t>
            </a:r>
            <a:r>
              <a:rPr lang="es-ES_tradnl" b="1" dirty="0" smtClean="0">
                <a:solidFill>
                  <a:schemeClr val="tx1"/>
                </a:solidFill>
              </a:rPr>
              <a:t> </a:t>
            </a:r>
            <a:r>
              <a:rPr lang="es-ES_tradnl" b="1" dirty="0" err="1" smtClean="0">
                <a:solidFill>
                  <a:schemeClr val="tx1"/>
                </a:solidFill>
              </a:rPr>
              <a:t>to</a:t>
            </a:r>
            <a:r>
              <a:rPr lang="es-ES_tradnl" b="1" dirty="0" smtClean="0">
                <a:solidFill>
                  <a:schemeClr val="tx1"/>
                </a:solidFill>
              </a:rPr>
              <a:t> </a:t>
            </a:r>
            <a:r>
              <a:rPr lang="es-ES_tradnl" b="1" dirty="0" err="1" smtClean="0">
                <a:solidFill>
                  <a:schemeClr val="tx1"/>
                </a:solidFill>
              </a:rPr>
              <a:t>the</a:t>
            </a:r>
            <a:r>
              <a:rPr lang="es-ES_tradnl" b="1" dirty="0" smtClean="0">
                <a:solidFill>
                  <a:schemeClr val="tx1"/>
                </a:solidFill>
              </a:rPr>
              <a:t> </a:t>
            </a:r>
            <a:r>
              <a:rPr lang="es-ES_tradnl" b="1" dirty="0" err="1" smtClean="0">
                <a:solidFill>
                  <a:schemeClr val="tx1"/>
                </a:solidFill>
              </a:rPr>
              <a:t>next</a:t>
            </a:r>
            <a:r>
              <a:rPr lang="es-ES_tradnl" b="1" dirty="0" smtClean="0">
                <a:solidFill>
                  <a:schemeClr val="tx1"/>
                </a:solidFill>
              </a:rPr>
              <a:t> </a:t>
            </a:r>
            <a:r>
              <a:rPr lang="es-ES_tradnl" b="1" dirty="0" err="1" smtClean="0">
                <a:solidFill>
                  <a:schemeClr val="tx1"/>
                </a:solidFill>
              </a:rPr>
              <a:t>question</a:t>
            </a:r>
            <a:endParaRPr lang="es-ES_tradnl" b="1" dirty="0">
              <a:solidFill>
                <a:schemeClr val="tx1"/>
              </a:solidFill>
            </a:endParaRPr>
          </a:p>
        </p:txBody>
      </p:sp>
    </p:spTree>
    <p:extLst>
      <p:ext uri="{BB962C8B-B14F-4D97-AF65-F5344CB8AC3E}">
        <p14:creationId xmlns:p14="http://schemas.microsoft.com/office/powerpoint/2010/main" val="147003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8229599" cy="1401302"/>
          </a:xfrm>
        </p:spPr>
        <p:txBody>
          <a:bodyPr/>
          <a:lstStyle/>
          <a:p>
            <a:pPr marL="0" indent="0">
              <a:buNone/>
            </a:pPr>
            <a:r>
              <a:rPr lang="es-ES_tradnl" sz="2800" b="1" dirty="0" smtClean="0">
                <a:solidFill>
                  <a:srgbClr val="CD9A2B"/>
                </a:solidFill>
              </a:rPr>
              <a:t>5. </a:t>
            </a:r>
            <a:r>
              <a:rPr lang="es-ES_tradnl" sz="2800" b="1" dirty="0" err="1" smtClean="0">
                <a:solidFill>
                  <a:srgbClr val="CD9A2B"/>
                </a:solidFill>
              </a:rPr>
              <a:t>Two</a:t>
            </a:r>
            <a:r>
              <a:rPr lang="es-ES_tradnl" sz="2800" b="1" dirty="0" smtClean="0">
                <a:solidFill>
                  <a:srgbClr val="CD9A2B"/>
                </a:solidFill>
              </a:rPr>
              <a:t> of </a:t>
            </a:r>
            <a:r>
              <a:rPr lang="es-ES_tradnl" sz="2800" b="1" dirty="0" err="1" smtClean="0">
                <a:solidFill>
                  <a:srgbClr val="CD9A2B"/>
                </a:solidFill>
              </a:rPr>
              <a:t>traditions</a:t>
            </a:r>
            <a:r>
              <a:rPr lang="es-ES_tradnl" sz="2800" b="1" dirty="0" smtClean="0">
                <a:solidFill>
                  <a:srgbClr val="CD9A2B"/>
                </a:solidFill>
              </a:rPr>
              <a:t> </a:t>
            </a:r>
            <a:r>
              <a:rPr lang="es-ES_tradnl" sz="2800" b="1" dirty="0" err="1" smtClean="0">
                <a:solidFill>
                  <a:srgbClr val="CD9A2B"/>
                </a:solidFill>
              </a:rPr>
              <a:t>that</a:t>
            </a:r>
            <a:r>
              <a:rPr lang="es-ES_tradnl" sz="2800" b="1" dirty="0" smtClean="0">
                <a:solidFill>
                  <a:srgbClr val="CD9A2B"/>
                </a:solidFill>
              </a:rPr>
              <a:t> </a:t>
            </a:r>
            <a:r>
              <a:rPr lang="es-ES_tradnl" sz="2800" b="1" dirty="0" err="1" smtClean="0">
                <a:solidFill>
                  <a:srgbClr val="CD9A2B"/>
                </a:solidFill>
              </a:rPr>
              <a:t>people</a:t>
            </a:r>
            <a:r>
              <a:rPr lang="es-ES_tradnl" sz="2800" b="1" dirty="0" smtClean="0">
                <a:solidFill>
                  <a:srgbClr val="CD9A2B"/>
                </a:solidFill>
              </a:rPr>
              <a:t> </a:t>
            </a:r>
            <a:r>
              <a:rPr lang="es-ES_tradnl" sz="2800" b="1" dirty="0" err="1" smtClean="0">
                <a:solidFill>
                  <a:srgbClr val="CD9A2B"/>
                </a:solidFill>
              </a:rPr>
              <a:t>practice</a:t>
            </a:r>
            <a:r>
              <a:rPr lang="es-ES_tradnl" sz="2800" b="1" dirty="0" smtClean="0">
                <a:solidFill>
                  <a:srgbClr val="CD9A2B"/>
                </a:solidFill>
              </a:rPr>
              <a:t> </a:t>
            </a:r>
            <a:r>
              <a:rPr lang="es-ES_tradnl" sz="2800" b="1" dirty="0" err="1" smtClean="0">
                <a:solidFill>
                  <a:srgbClr val="CD9A2B"/>
                </a:solidFill>
              </a:rPr>
              <a:t>to</a:t>
            </a:r>
            <a:r>
              <a:rPr lang="es-ES_tradnl" sz="2800" b="1" dirty="0" smtClean="0">
                <a:solidFill>
                  <a:srgbClr val="CD9A2B"/>
                </a:solidFill>
              </a:rPr>
              <a:t> </a:t>
            </a:r>
            <a:r>
              <a:rPr lang="es-ES_tradnl" sz="2800" b="1" dirty="0" err="1" smtClean="0">
                <a:solidFill>
                  <a:srgbClr val="CD9A2B"/>
                </a:solidFill>
              </a:rPr>
              <a:t>celebrate</a:t>
            </a:r>
            <a:r>
              <a:rPr lang="es-ES_tradnl" sz="2800" b="1" dirty="0" smtClean="0">
                <a:solidFill>
                  <a:srgbClr val="CD9A2B"/>
                </a:solidFill>
              </a:rPr>
              <a:t> Día de los Muertos are:</a:t>
            </a:r>
          </a:p>
          <a:p>
            <a:pPr marL="0" indent="0">
              <a:buNone/>
            </a:pPr>
            <a:endParaRPr lang="es-ES_tradnl" dirty="0">
              <a:solidFill>
                <a:srgbClr val="CC6537"/>
              </a:solidFill>
            </a:endParaRPr>
          </a:p>
          <a:p>
            <a:pPr marL="0" indent="0">
              <a:buNone/>
            </a:pPr>
            <a:endParaRPr lang="es-ES_tradnl" dirty="0" smtClean="0">
              <a:solidFill>
                <a:srgbClr val="CC6537"/>
              </a:solidFill>
            </a:endParaRPr>
          </a:p>
        </p:txBody>
      </p:sp>
      <p:sp>
        <p:nvSpPr>
          <p:cNvPr id="4" name="Title 1"/>
          <p:cNvSpPr>
            <a:spLocks noGrp="1"/>
          </p:cNvSpPr>
          <p:nvPr>
            <p:ph type="title"/>
          </p:nvPr>
        </p:nvSpPr>
        <p:spPr>
          <a:solidFill>
            <a:srgbClr val="CD9A2B"/>
          </a:solidFill>
        </p:spPr>
        <p:txBody>
          <a:bodyPr/>
          <a:lstStyle/>
          <a:p>
            <a:r>
              <a:rPr lang="en-US" dirty="0" err="1" smtClean="0">
                <a:latin typeface="Impact" pitchFamily="34" charset="0"/>
              </a:rPr>
              <a:t>Una</a:t>
            </a:r>
            <a:r>
              <a:rPr lang="en-US" dirty="0" smtClean="0">
                <a:latin typeface="Impact" pitchFamily="34" charset="0"/>
              </a:rPr>
              <a:t> </a:t>
            </a:r>
            <a:r>
              <a:rPr lang="en-US" dirty="0" err="1" smtClean="0">
                <a:latin typeface="Impact" pitchFamily="34" charset="0"/>
              </a:rPr>
              <a:t>Pruebita</a:t>
            </a:r>
            <a:endParaRPr lang="en-US" dirty="0">
              <a:latin typeface="Impact" pitchFamily="34" charset="0"/>
            </a:endParaRPr>
          </a:p>
        </p:txBody>
      </p:sp>
      <p:sp>
        <p:nvSpPr>
          <p:cNvPr id="5" name="TextBox 4">
            <a:hlinkClick r:id="rId2" action="ppaction://hlinksldjump"/>
          </p:cNvPr>
          <p:cNvSpPr txBox="1"/>
          <p:nvPr/>
        </p:nvSpPr>
        <p:spPr>
          <a:xfrm>
            <a:off x="457201" y="2785049"/>
            <a:ext cx="8089152" cy="954107"/>
          </a:xfrm>
          <a:prstGeom prst="rect">
            <a:avLst/>
          </a:prstGeom>
          <a:noFill/>
        </p:spPr>
        <p:txBody>
          <a:bodyPr wrap="square" rtlCol="0">
            <a:spAutoFit/>
          </a:bodyPr>
          <a:lstStyle/>
          <a:p>
            <a:r>
              <a:rPr lang="es-ES_tradnl" sz="2800" b="1" dirty="0" smtClean="0">
                <a:solidFill>
                  <a:srgbClr val="CC6537"/>
                </a:solidFill>
              </a:rPr>
              <a:t>A. </a:t>
            </a:r>
            <a:r>
              <a:rPr lang="es-ES_tradnl" sz="2800" b="1" dirty="0" err="1" smtClean="0">
                <a:solidFill>
                  <a:srgbClr val="CC6537"/>
                </a:solidFill>
              </a:rPr>
              <a:t>Going</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t>
            </a:r>
            <a:r>
              <a:rPr lang="es-ES_tradnl" sz="2800" b="1" dirty="0" err="1" smtClean="0">
                <a:solidFill>
                  <a:srgbClr val="CC6537"/>
                </a:solidFill>
              </a:rPr>
              <a:t>the</a:t>
            </a:r>
            <a:r>
              <a:rPr lang="es-ES_tradnl" sz="2800" b="1" dirty="0" smtClean="0">
                <a:solidFill>
                  <a:srgbClr val="CC6537"/>
                </a:solidFill>
              </a:rPr>
              <a:t> </a:t>
            </a:r>
            <a:r>
              <a:rPr lang="es-ES_tradnl" sz="2800" b="1" dirty="0" err="1" smtClean="0">
                <a:solidFill>
                  <a:srgbClr val="CC6537"/>
                </a:solidFill>
              </a:rPr>
              <a:t>cemeteries</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t>
            </a:r>
            <a:r>
              <a:rPr lang="es-ES_tradnl" sz="2800" b="1" dirty="0" err="1" smtClean="0">
                <a:solidFill>
                  <a:srgbClr val="CC6537"/>
                </a:solidFill>
              </a:rPr>
              <a:t>decorate</a:t>
            </a:r>
            <a:r>
              <a:rPr lang="es-ES_tradnl" sz="2800" b="1" dirty="0" smtClean="0">
                <a:solidFill>
                  <a:srgbClr val="CC6537"/>
                </a:solidFill>
              </a:rPr>
              <a:t> graves, </a:t>
            </a:r>
            <a:r>
              <a:rPr lang="es-ES_tradnl" sz="2800" b="1" dirty="0" err="1" smtClean="0">
                <a:solidFill>
                  <a:srgbClr val="CC6537"/>
                </a:solidFill>
              </a:rPr>
              <a:t>eating</a:t>
            </a:r>
            <a:r>
              <a:rPr lang="es-ES_tradnl" sz="2800" b="1" dirty="0" smtClean="0">
                <a:solidFill>
                  <a:srgbClr val="CC6537"/>
                </a:solidFill>
              </a:rPr>
              <a:t> chocolate cake   </a:t>
            </a:r>
            <a:endParaRPr lang="es-ES_tradnl" sz="2800" b="1" dirty="0">
              <a:solidFill>
                <a:srgbClr val="CC6537"/>
              </a:solidFill>
            </a:endParaRPr>
          </a:p>
        </p:txBody>
      </p:sp>
      <p:sp>
        <p:nvSpPr>
          <p:cNvPr id="6" name="TextBox 5">
            <a:hlinkClick r:id="rId2" action="ppaction://hlinksldjump"/>
          </p:cNvPr>
          <p:cNvSpPr txBox="1"/>
          <p:nvPr/>
        </p:nvSpPr>
        <p:spPr>
          <a:xfrm>
            <a:off x="457201" y="3907658"/>
            <a:ext cx="8229600" cy="954107"/>
          </a:xfrm>
          <a:prstGeom prst="rect">
            <a:avLst/>
          </a:prstGeom>
          <a:noFill/>
        </p:spPr>
        <p:txBody>
          <a:bodyPr wrap="square" rtlCol="0">
            <a:spAutoFit/>
          </a:bodyPr>
          <a:lstStyle/>
          <a:p>
            <a:r>
              <a:rPr lang="es-ES_tradnl" sz="2800" b="1" dirty="0" smtClean="0">
                <a:solidFill>
                  <a:srgbClr val="CC6537"/>
                </a:solidFill>
              </a:rPr>
              <a:t>B. </a:t>
            </a:r>
            <a:r>
              <a:rPr lang="es-ES_tradnl" sz="2800" b="1" dirty="0" err="1" smtClean="0">
                <a:solidFill>
                  <a:srgbClr val="CC6537"/>
                </a:solidFill>
              </a:rPr>
              <a:t>Going</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 </a:t>
            </a:r>
            <a:r>
              <a:rPr lang="es-ES_tradnl" sz="2800" b="1" dirty="0" err="1" smtClean="0">
                <a:solidFill>
                  <a:srgbClr val="CC6537"/>
                </a:solidFill>
              </a:rPr>
              <a:t>midnight</a:t>
            </a:r>
            <a:r>
              <a:rPr lang="es-ES_tradnl" sz="2800" b="1" dirty="0" smtClean="0">
                <a:solidFill>
                  <a:srgbClr val="CC6537"/>
                </a:solidFill>
              </a:rPr>
              <a:t> </a:t>
            </a:r>
            <a:r>
              <a:rPr lang="es-ES_tradnl" sz="2800" b="1" dirty="0" err="1" smtClean="0">
                <a:solidFill>
                  <a:srgbClr val="CC6537"/>
                </a:solidFill>
              </a:rPr>
              <a:t>mass</a:t>
            </a:r>
            <a:r>
              <a:rPr lang="es-ES_tradnl" sz="2800" b="1" dirty="0" smtClean="0">
                <a:solidFill>
                  <a:srgbClr val="CC6537"/>
                </a:solidFill>
              </a:rPr>
              <a:t>, </a:t>
            </a:r>
            <a:r>
              <a:rPr lang="es-ES_tradnl" sz="2800" b="1" dirty="0" err="1" smtClean="0">
                <a:solidFill>
                  <a:srgbClr val="CC6537"/>
                </a:solidFill>
              </a:rPr>
              <a:t>having</a:t>
            </a:r>
            <a:r>
              <a:rPr lang="es-ES_tradnl" sz="2800" b="1" dirty="0" smtClean="0">
                <a:solidFill>
                  <a:srgbClr val="CC6537"/>
                </a:solidFill>
              </a:rPr>
              <a:t> a </a:t>
            </a:r>
            <a:r>
              <a:rPr lang="es-ES_tradnl" sz="2800" b="1" dirty="0" err="1" smtClean="0">
                <a:solidFill>
                  <a:srgbClr val="CC6537"/>
                </a:solidFill>
              </a:rPr>
              <a:t>big</a:t>
            </a:r>
            <a:r>
              <a:rPr lang="es-ES_tradnl" sz="2800" b="1" dirty="0" smtClean="0">
                <a:solidFill>
                  <a:srgbClr val="CC6537"/>
                </a:solidFill>
              </a:rPr>
              <a:t> </a:t>
            </a:r>
            <a:r>
              <a:rPr lang="es-ES_tradnl" sz="2800" b="1" dirty="0" err="1" smtClean="0">
                <a:solidFill>
                  <a:srgbClr val="CC6537"/>
                </a:solidFill>
              </a:rPr>
              <a:t>dinner</a:t>
            </a:r>
            <a:r>
              <a:rPr lang="es-ES_tradnl" sz="2800" b="1" dirty="0" smtClean="0">
                <a:solidFill>
                  <a:srgbClr val="CC6537"/>
                </a:solidFill>
              </a:rPr>
              <a:t> </a:t>
            </a:r>
            <a:r>
              <a:rPr lang="es-ES_tradnl" sz="2800" b="1" dirty="0" err="1" smtClean="0">
                <a:solidFill>
                  <a:srgbClr val="CC6537"/>
                </a:solidFill>
              </a:rPr>
              <a:t>with</a:t>
            </a:r>
            <a:r>
              <a:rPr lang="es-ES_tradnl" sz="2800" b="1" dirty="0" smtClean="0">
                <a:solidFill>
                  <a:srgbClr val="CC6537"/>
                </a:solidFill>
              </a:rPr>
              <a:t> </a:t>
            </a:r>
            <a:r>
              <a:rPr lang="es-ES_tradnl" sz="2800" b="1" dirty="0" err="1" smtClean="0">
                <a:solidFill>
                  <a:srgbClr val="CC6537"/>
                </a:solidFill>
              </a:rPr>
              <a:t>family</a:t>
            </a:r>
            <a:endParaRPr lang="es-ES_tradnl" sz="2800" b="1" dirty="0">
              <a:solidFill>
                <a:srgbClr val="CC6537"/>
              </a:solidFill>
            </a:endParaRPr>
          </a:p>
        </p:txBody>
      </p:sp>
      <p:sp>
        <p:nvSpPr>
          <p:cNvPr id="7" name="TextBox 6">
            <a:hlinkClick r:id="rId3" action="ppaction://hlinksldjump"/>
          </p:cNvPr>
          <p:cNvSpPr txBox="1"/>
          <p:nvPr/>
        </p:nvSpPr>
        <p:spPr>
          <a:xfrm>
            <a:off x="457201" y="5157979"/>
            <a:ext cx="7924801" cy="954107"/>
          </a:xfrm>
          <a:prstGeom prst="rect">
            <a:avLst/>
          </a:prstGeom>
          <a:noFill/>
        </p:spPr>
        <p:txBody>
          <a:bodyPr wrap="square" rtlCol="0">
            <a:spAutoFit/>
          </a:bodyPr>
          <a:lstStyle/>
          <a:p>
            <a:r>
              <a:rPr lang="es-ES_tradnl" sz="2800" b="1" dirty="0" smtClean="0">
                <a:solidFill>
                  <a:srgbClr val="CC6537"/>
                </a:solidFill>
              </a:rPr>
              <a:t>C. </a:t>
            </a:r>
            <a:r>
              <a:rPr lang="es-ES_tradnl" sz="2800" b="1" dirty="0" err="1" smtClean="0">
                <a:solidFill>
                  <a:srgbClr val="CC6537"/>
                </a:solidFill>
              </a:rPr>
              <a:t>Building</a:t>
            </a:r>
            <a:r>
              <a:rPr lang="es-ES_tradnl" sz="2800" b="1" dirty="0" smtClean="0">
                <a:solidFill>
                  <a:srgbClr val="CC6537"/>
                </a:solidFill>
              </a:rPr>
              <a:t> </a:t>
            </a:r>
            <a:r>
              <a:rPr lang="es-ES_tradnl" sz="2800" b="1" dirty="0" err="1" smtClean="0">
                <a:solidFill>
                  <a:srgbClr val="CC6537"/>
                </a:solidFill>
              </a:rPr>
              <a:t>an</a:t>
            </a:r>
            <a:r>
              <a:rPr lang="es-ES_tradnl" sz="2800" b="1" dirty="0" smtClean="0">
                <a:solidFill>
                  <a:srgbClr val="CC6537"/>
                </a:solidFill>
              </a:rPr>
              <a:t> altar in </a:t>
            </a:r>
            <a:r>
              <a:rPr lang="es-ES_tradnl" sz="2800" b="1" dirty="0" err="1" smtClean="0">
                <a:solidFill>
                  <a:srgbClr val="CC6537"/>
                </a:solidFill>
              </a:rPr>
              <a:t>the</a:t>
            </a:r>
            <a:r>
              <a:rPr lang="es-ES_tradnl" sz="2800" b="1" dirty="0" smtClean="0">
                <a:solidFill>
                  <a:srgbClr val="CC6537"/>
                </a:solidFill>
              </a:rPr>
              <a:t> </a:t>
            </a:r>
            <a:r>
              <a:rPr lang="es-ES_tradnl" sz="2800" b="1" dirty="0" err="1" smtClean="0">
                <a:solidFill>
                  <a:srgbClr val="CC6537"/>
                </a:solidFill>
              </a:rPr>
              <a:t>house</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honor </a:t>
            </a:r>
            <a:r>
              <a:rPr lang="es-ES_tradnl" sz="2800" b="1" dirty="0" err="1" smtClean="0">
                <a:solidFill>
                  <a:srgbClr val="CC6537"/>
                </a:solidFill>
              </a:rPr>
              <a:t>deceased</a:t>
            </a:r>
            <a:r>
              <a:rPr lang="es-ES_tradnl" sz="2800" b="1" dirty="0" smtClean="0">
                <a:solidFill>
                  <a:srgbClr val="CC6537"/>
                </a:solidFill>
              </a:rPr>
              <a:t> </a:t>
            </a:r>
            <a:r>
              <a:rPr lang="es-ES_tradnl" sz="2800" b="1" dirty="0" err="1" smtClean="0">
                <a:solidFill>
                  <a:srgbClr val="CC6537"/>
                </a:solidFill>
              </a:rPr>
              <a:t>family</a:t>
            </a:r>
            <a:r>
              <a:rPr lang="es-ES_tradnl" sz="2800" b="1" dirty="0" smtClean="0">
                <a:solidFill>
                  <a:srgbClr val="CC6537"/>
                </a:solidFill>
              </a:rPr>
              <a:t> </a:t>
            </a:r>
            <a:r>
              <a:rPr lang="es-ES_tradnl" sz="2800" b="1" dirty="0" err="1" smtClean="0">
                <a:solidFill>
                  <a:srgbClr val="CC6537"/>
                </a:solidFill>
              </a:rPr>
              <a:t>members</a:t>
            </a:r>
            <a:r>
              <a:rPr lang="es-ES_tradnl" sz="2800" b="1" dirty="0" smtClean="0">
                <a:solidFill>
                  <a:srgbClr val="CC6537"/>
                </a:solidFill>
              </a:rPr>
              <a:t>, holding </a:t>
            </a:r>
            <a:r>
              <a:rPr lang="es-ES_tradnl" sz="2800" b="1" dirty="0" err="1" smtClean="0">
                <a:solidFill>
                  <a:srgbClr val="CC6537"/>
                </a:solidFill>
              </a:rPr>
              <a:t>candle</a:t>
            </a:r>
            <a:r>
              <a:rPr lang="es-ES_tradnl" sz="2800" b="1" dirty="0" smtClean="0">
                <a:solidFill>
                  <a:srgbClr val="CC6537"/>
                </a:solidFill>
              </a:rPr>
              <a:t> light </a:t>
            </a:r>
            <a:r>
              <a:rPr lang="es-ES_tradnl" sz="2800" b="1" dirty="0" err="1" smtClean="0">
                <a:solidFill>
                  <a:srgbClr val="CC6537"/>
                </a:solidFill>
              </a:rPr>
              <a:t>vigils</a:t>
            </a:r>
            <a:r>
              <a:rPr lang="es-ES_tradnl" sz="2800" b="1" dirty="0" smtClean="0">
                <a:solidFill>
                  <a:srgbClr val="CC6537"/>
                </a:solidFill>
              </a:rPr>
              <a:t> </a:t>
            </a:r>
            <a:endParaRPr lang="es-ES_tradnl" sz="2800" b="1" dirty="0">
              <a:solidFill>
                <a:srgbClr val="CC6537"/>
              </a:solidFill>
            </a:endParaRPr>
          </a:p>
        </p:txBody>
      </p:sp>
      <p:sp>
        <p:nvSpPr>
          <p:cNvPr id="8" name="Right Arrow 7">
            <a:hlinkClick r:id="" action="ppaction://hlinkshowjump?jump=nextslide"/>
          </p:cNvPr>
          <p:cNvSpPr/>
          <p:nvPr/>
        </p:nvSpPr>
        <p:spPr>
          <a:xfrm>
            <a:off x="7182162" y="5506013"/>
            <a:ext cx="1961838" cy="1212145"/>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b="1" dirty="0" err="1" smtClean="0">
                <a:solidFill>
                  <a:schemeClr val="tx1"/>
                </a:solidFill>
              </a:rPr>
              <a:t>Move</a:t>
            </a:r>
            <a:r>
              <a:rPr lang="es-ES_tradnl" b="1" dirty="0" smtClean="0">
                <a:solidFill>
                  <a:schemeClr val="tx1"/>
                </a:solidFill>
              </a:rPr>
              <a:t> </a:t>
            </a:r>
            <a:r>
              <a:rPr lang="es-ES_tradnl" b="1" dirty="0" err="1" smtClean="0">
                <a:solidFill>
                  <a:schemeClr val="tx1"/>
                </a:solidFill>
              </a:rPr>
              <a:t>on</a:t>
            </a:r>
            <a:r>
              <a:rPr lang="es-ES_tradnl" b="1" dirty="0" smtClean="0">
                <a:solidFill>
                  <a:schemeClr val="tx1"/>
                </a:solidFill>
              </a:rPr>
              <a:t> </a:t>
            </a:r>
            <a:r>
              <a:rPr lang="es-ES_tradnl" b="1" dirty="0" err="1" smtClean="0">
                <a:solidFill>
                  <a:schemeClr val="tx1"/>
                </a:solidFill>
              </a:rPr>
              <a:t>to</a:t>
            </a:r>
            <a:r>
              <a:rPr lang="es-ES_tradnl" b="1" dirty="0" smtClean="0">
                <a:solidFill>
                  <a:schemeClr val="tx1"/>
                </a:solidFill>
              </a:rPr>
              <a:t> </a:t>
            </a:r>
            <a:r>
              <a:rPr lang="es-ES_tradnl" b="1" dirty="0" err="1" smtClean="0">
                <a:solidFill>
                  <a:schemeClr val="tx1"/>
                </a:solidFill>
              </a:rPr>
              <a:t>the</a:t>
            </a:r>
            <a:r>
              <a:rPr lang="es-ES_tradnl" b="1" dirty="0" smtClean="0">
                <a:solidFill>
                  <a:schemeClr val="tx1"/>
                </a:solidFill>
              </a:rPr>
              <a:t> </a:t>
            </a:r>
            <a:r>
              <a:rPr lang="es-ES_tradnl" b="1" dirty="0" err="1" smtClean="0">
                <a:solidFill>
                  <a:schemeClr val="tx1"/>
                </a:solidFill>
              </a:rPr>
              <a:t>next</a:t>
            </a:r>
            <a:r>
              <a:rPr lang="es-ES_tradnl" b="1" dirty="0" smtClean="0">
                <a:solidFill>
                  <a:schemeClr val="tx1"/>
                </a:solidFill>
              </a:rPr>
              <a:t> </a:t>
            </a:r>
            <a:r>
              <a:rPr lang="es-ES_tradnl" b="1" dirty="0" err="1" smtClean="0">
                <a:solidFill>
                  <a:schemeClr val="tx1"/>
                </a:solidFill>
              </a:rPr>
              <a:t>question</a:t>
            </a:r>
            <a:endParaRPr lang="es-ES_tradnl" b="1" dirty="0">
              <a:solidFill>
                <a:schemeClr val="tx1"/>
              </a:solidFill>
            </a:endParaRPr>
          </a:p>
        </p:txBody>
      </p:sp>
    </p:spTree>
    <p:extLst>
      <p:ext uri="{BB962C8B-B14F-4D97-AF65-F5344CB8AC3E}">
        <p14:creationId xmlns:p14="http://schemas.microsoft.com/office/powerpoint/2010/main" val="994593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2" y="1600201"/>
            <a:ext cx="8229600" cy="1401302"/>
          </a:xfrm>
        </p:spPr>
        <p:txBody>
          <a:bodyPr/>
          <a:lstStyle/>
          <a:p>
            <a:pPr marL="0" indent="0">
              <a:buNone/>
            </a:pPr>
            <a:r>
              <a:rPr lang="es-ES_tradnl" sz="2800" b="1" dirty="0" smtClean="0">
                <a:solidFill>
                  <a:srgbClr val="CD9A2B"/>
                </a:solidFill>
              </a:rPr>
              <a:t>4. </a:t>
            </a:r>
            <a:r>
              <a:rPr lang="es-ES_tradnl" sz="2800" b="1" dirty="0" err="1" smtClean="0">
                <a:solidFill>
                  <a:srgbClr val="CD9A2B"/>
                </a:solidFill>
              </a:rPr>
              <a:t>Which</a:t>
            </a:r>
            <a:r>
              <a:rPr lang="es-ES_tradnl" sz="2800" b="1" dirty="0" smtClean="0">
                <a:solidFill>
                  <a:srgbClr val="CD9A2B"/>
                </a:solidFill>
              </a:rPr>
              <a:t> of </a:t>
            </a:r>
            <a:r>
              <a:rPr lang="es-ES_tradnl" sz="2800" b="1" dirty="0" err="1" smtClean="0">
                <a:solidFill>
                  <a:srgbClr val="CD9A2B"/>
                </a:solidFill>
              </a:rPr>
              <a:t>these</a:t>
            </a:r>
            <a:r>
              <a:rPr lang="es-ES_tradnl" sz="2800" b="1" dirty="0" smtClean="0">
                <a:solidFill>
                  <a:srgbClr val="CD9A2B"/>
                </a:solidFill>
              </a:rPr>
              <a:t> </a:t>
            </a:r>
            <a:r>
              <a:rPr lang="es-ES_tradnl" sz="2800" b="1" dirty="0" err="1" smtClean="0">
                <a:solidFill>
                  <a:srgbClr val="CD9A2B"/>
                </a:solidFill>
              </a:rPr>
              <a:t>items</a:t>
            </a:r>
            <a:r>
              <a:rPr lang="es-ES_tradnl" sz="2800" b="1" dirty="0">
                <a:solidFill>
                  <a:srgbClr val="CD9A2B"/>
                </a:solidFill>
              </a:rPr>
              <a:t> </a:t>
            </a:r>
            <a:r>
              <a:rPr lang="es-ES_tradnl" sz="2800" b="1" dirty="0" err="1" smtClean="0">
                <a:solidFill>
                  <a:srgbClr val="CD9A2B"/>
                </a:solidFill>
              </a:rPr>
              <a:t>is</a:t>
            </a:r>
            <a:r>
              <a:rPr lang="es-ES_tradnl" sz="2800" b="1" dirty="0" smtClean="0">
                <a:solidFill>
                  <a:srgbClr val="CD9A2B"/>
                </a:solidFill>
              </a:rPr>
              <a:t> NOT </a:t>
            </a:r>
            <a:r>
              <a:rPr lang="es-ES_tradnl" sz="2800" b="1" dirty="0" err="1" smtClean="0">
                <a:solidFill>
                  <a:srgbClr val="CD9A2B"/>
                </a:solidFill>
              </a:rPr>
              <a:t>part</a:t>
            </a:r>
            <a:r>
              <a:rPr lang="es-ES_tradnl" sz="2800" b="1" dirty="0" smtClean="0">
                <a:solidFill>
                  <a:srgbClr val="CD9A2B"/>
                </a:solidFill>
              </a:rPr>
              <a:t> of </a:t>
            </a:r>
            <a:r>
              <a:rPr lang="es-ES_tradnl" sz="2800" b="1" dirty="0" err="1" smtClean="0">
                <a:solidFill>
                  <a:srgbClr val="CD9A2B"/>
                </a:solidFill>
              </a:rPr>
              <a:t>the</a:t>
            </a:r>
            <a:r>
              <a:rPr lang="es-ES_tradnl" sz="2800" b="1" dirty="0" smtClean="0">
                <a:solidFill>
                  <a:srgbClr val="CD9A2B"/>
                </a:solidFill>
              </a:rPr>
              <a:t> ofrendas</a:t>
            </a:r>
            <a:r>
              <a:rPr lang="es-ES_tradnl" sz="2800" b="1" dirty="0">
                <a:solidFill>
                  <a:srgbClr val="CD9A2B"/>
                </a:solidFill>
              </a:rPr>
              <a:t>?</a:t>
            </a:r>
            <a:endParaRPr lang="es-ES_tradnl" sz="2800" b="1" dirty="0" smtClean="0">
              <a:solidFill>
                <a:srgbClr val="CD9A2B"/>
              </a:solidFill>
            </a:endParaRPr>
          </a:p>
          <a:p>
            <a:pPr marL="0" indent="0">
              <a:buNone/>
            </a:pPr>
            <a:endParaRPr lang="es-ES_tradnl" dirty="0">
              <a:solidFill>
                <a:srgbClr val="CC6537"/>
              </a:solidFill>
            </a:endParaRPr>
          </a:p>
          <a:p>
            <a:pPr marL="0" indent="0">
              <a:buNone/>
            </a:pPr>
            <a:endParaRPr lang="es-ES_tradnl" dirty="0" smtClean="0">
              <a:solidFill>
                <a:srgbClr val="CC6537"/>
              </a:solidFill>
            </a:endParaRPr>
          </a:p>
        </p:txBody>
      </p:sp>
      <p:sp>
        <p:nvSpPr>
          <p:cNvPr id="4" name="Title 1"/>
          <p:cNvSpPr>
            <a:spLocks noGrp="1"/>
          </p:cNvSpPr>
          <p:nvPr>
            <p:ph type="title"/>
          </p:nvPr>
        </p:nvSpPr>
        <p:spPr>
          <a:solidFill>
            <a:srgbClr val="CD9A2B"/>
          </a:solidFill>
        </p:spPr>
        <p:txBody>
          <a:bodyPr/>
          <a:lstStyle/>
          <a:p>
            <a:r>
              <a:rPr lang="en-US" dirty="0" err="1" smtClean="0">
                <a:latin typeface="Impact" pitchFamily="34" charset="0"/>
              </a:rPr>
              <a:t>Una</a:t>
            </a:r>
            <a:r>
              <a:rPr lang="en-US" dirty="0" smtClean="0">
                <a:latin typeface="Impact" pitchFamily="34" charset="0"/>
              </a:rPr>
              <a:t> </a:t>
            </a:r>
            <a:r>
              <a:rPr lang="en-US" dirty="0" err="1" smtClean="0">
                <a:latin typeface="Impact" pitchFamily="34" charset="0"/>
              </a:rPr>
              <a:t>Pruebita</a:t>
            </a:r>
            <a:endParaRPr lang="en-US" dirty="0">
              <a:latin typeface="Impact" pitchFamily="34" charset="0"/>
            </a:endParaRPr>
          </a:p>
        </p:txBody>
      </p:sp>
      <p:sp>
        <p:nvSpPr>
          <p:cNvPr id="5" name="TextBox 4">
            <a:hlinkClick r:id="rId2" action="ppaction://hlinksldjump"/>
          </p:cNvPr>
          <p:cNvSpPr txBox="1"/>
          <p:nvPr/>
        </p:nvSpPr>
        <p:spPr>
          <a:xfrm>
            <a:off x="457201" y="2409861"/>
            <a:ext cx="8089152" cy="523220"/>
          </a:xfrm>
          <a:prstGeom prst="rect">
            <a:avLst/>
          </a:prstGeom>
          <a:noFill/>
        </p:spPr>
        <p:txBody>
          <a:bodyPr wrap="square" rtlCol="0">
            <a:spAutoFit/>
          </a:bodyPr>
          <a:lstStyle/>
          <a:p>
            <a:r>
              <a:rPr lang="es-ES_tradnl" sz="2800" b="1" dirty="0" smtClean="0">
                <a:solidFill>
                  <a:srgbClr val="CC6537"/>
                </a:solidFill>
              </a:rPr>
              <a:t>A. </a:t>
            </a:r>
            <a:r>
              <a:rPr lang="es-ES_tradnl" sz="2800" b="1" dirty="0" err="1" smtClean="0">
                <a:solidFill>
                  <a:srgbClr val="CC6537"/>
                </a:solidFill>
              </a:rPr>
              <a:t>Food</a:t>
            </a:r>
            <a:r>
              <a:rPr lang="es-ES_tradnl" sz="2800" b="1" dirty="0" smtClean="0">
                <a:solidFill>
                  <a:srgbClr val="CC6537"/>
                </a:solidFill>
              </a:rPr>
              <a:t> </a:t>
            </a:r>
            <a:r>
              <a:rPr lang="es-ES_tradnl" sz="2800" b="1" dirty="0" err="1" smtClean="0">
                <a:solidFill>
                  <a:srgbClr val="CC6537"/>
                </a:solidFill>
              </a:rPr>
              <a:t>for</a:t>
            </a:r>
            <a:r>
              <a:rPr lang="es-ES_tradnl" sz="2800" b="1" dirty="0" smtClean="0">
                <a:solidFill>
                  <a:srgbClr val="CC6537"/>
                </a:solidFill>
              </a:rPr>
              <a:t> </a:t>
            </a:r>
            <a:r>
              <a:rPr lang="es-ES_tradnl" sz="2800" b="1" dirty="0" err="1" smtClean="0">
                <a:solidFill>
                  <a:srgbClr val="CC6537"/>
                </a:solidFill>
              </a:rPr>
              <a:t>the</a:t>
            </a:r>
            <a:r>
              <a:rPr lang="es-ES_tradnl" sz="2800" b="1" dirty="0" smtClean="0">
                <a:solidFill>
                  <a:srgbClr val="CC6537"/>
                </a:solidFill>
              </a:rPr>
              <a:t> </a:t>
            </a:r>
            <a:r>
              <a:rPr lang="es-ES_tradnl" sz="2800" b="1" dirty="0" err="1" smtClean="0">
                <a:solidFill>
                  <a:srgbClr val="CC6537"/>
                </a:solidFill>
              </a:rPr>
              <a:t>spirits</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t>
            </a:r>
            <a:r>
              <a:rPr lang="es-ES_tradnl" sz="2800" b="1" dirty="0" err="1" smtClean="0">
                <a:solidFill>
                  <a:srgbClr val="CC6537"/>
                </a:solidFill>
              </a:rPr>
              <a:t>feast</a:t>
            </a:r>
            <a:r>
              <a:rPr lang="es-ES_tradnl" sz="2800" b="1" dirty="0" smtClean="0">
                <a:solidFill>
                  <a:srgbClr val="CC6537"/>
                </a:solidFill>
              </a:rPr>
              <a:t> </a:t>
            </a:r>
            <a:r>
              <a:rPr lang="es-ES_tradnl" sz="2800" b="1" dirty="0" err="1" smtClean="0">
                <a:solidFill>
                  <a:srgbClr val="CC6537"/>
                </a:solidFill>
              </a:rPr>
              <a:t>on</a:t>
            </a:r>
            <a:endParaRPr lang="es-ES_tradnl" sz="2800" b="1" dirty="0">
              <a:solidFill>
                <a:srgbClr val="CC6537"/>
              </a:solidFill>
            </a:endParaRPr>
          </a:p>
        </p:txBody>
      </p:sp>
      <p:sp>
        <p:nvSpPr>
          <p:cNvPr id="6" name="TextBox 5">
            <a:hlinkClick r:id="rId3" action="ppaction://hlinksldjump"/>
          </p:cNvPr>
          <p:cNvSpPr txBox="1"/>
          <p:nvPr/>
        </p:nvSpPr>
        <p:spPr>
          <a:xfrm>
            <a:off x="457202" y="3314151"/>
            <a:ext cx="8229600" cy="523220"/>
          </a:xfrm>
          <a:prstGeom prst="rect">
            <a:avLst/>
          </a:prstGeom>
          <a:noFill/>
        </p:spPr>
        <p:txBody>
          <a:bodyPr wrap="square" rtlCol="0">
            <a:spAutoFit/>
          </a:bodyPr>
          <a:lstStyle/>
          <a:p>
            <a:r>
              <a:rPr lang="es-ES_tradnl" sz="2800" b="1" dirty="0" smtClean="0">
                <a:solidFill>
                  <a:srgbClr val="CC6537"/>
                </a:solidFill>
              </a:rPr>
              <a:t>B.  Money as </a:t>
            </a:r>
            <a:r>
              <a:rPr lang="es-ES_tradnl" sz="2800" b="1" dirty="0" err="1" smtClean="0">
                <a:solidFill>
                  <a:srgbClr val="CC6537"/>
                </a:solidFill>
              </a:rPr>
              <a:t>an</a:t>
            </a:r>
            <a:r>
              <a:rPr lang="es-ES_tradnl" sz="2800" b="1" dirty="0" smtClean="0">
                <a:solidFill>
                  <a:srgbClr val="CC6537"/>
                </a:solidFill>
              </a:rPr>
              <a:t> </a:t>
            </a:r>
            <a:r>
              <a:rPr lang="es-ES_tradnl" sz="2800" b="1" dirty="0" err="1" smtClean="0">
                <a:solidFill>
                  <a:srgbClr val="CC6537"/>
                </a:solidFill>
              </a:rPr>
              <a:t>offering</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t>
            </a:r>
            <a:r>
              <a:rPr lang="es-ES_tradnl" sz="2800" b="1" dirty="0" err="1" smtClean="0">
                <a:solidFill>
                  <a:srgbClr val="CC6537"/>
                </a:solidFill>
              </a:rPr>
              <a:t>the</a:t>
            </a:r>
            <a:r>
              <a:rPr lang="es-ES_tradnl" sz="2800" b="1" dirty="0" smtClean="0">
                <a:solidFill>
                  <a:srgbClr val="CC6537"/>
                </a:solidFill>
              </a:rPr>
              <a:t> </a:t>
            </a:r>
            <a:r>
              <a:rPr lang="es-ES_tradnl" sz="2800" b="1" dirty="0" err="1" smtClean="0">
                <a:solidFill>
                  <a:srgbClr val="CC6537"/>
                </a:solidFill>
              </a:rPr>
              <a:t>spirits</a:t>
            </a:r>
            <a:endParaRPr lang="es-ES_tradnl" sz="2800" b="1" dirty="0">
              <a:solidFill>
                <a:srgbClr val="CC6537"/>
              </a:solidFill>
            </a:endParaRPr>
          </a:p>
        </p:txBody>
      </p:sp>
      <p:sp>
        <p:nvSpPr>
          <p:cNvPr id="7" name="TextBox 6">
            <a:hlinkClick r:id="rId2" action="ppaction://hlinksldjump"/>
          </p:cNvPr>
          <p:cNvSpPr txBox="1"/>
          <p:nvPr/>
        </p:nvSpPr>
        <p:spPr>
          <a:xfrm>
            <a:off x="457202" y="4189285"/>
            <a:ext cx="7924801" cy="523220"/>
          </a:xfrm>
          <a:prstGeom prst="rect">
            <a:avLst/>
          </a:prstGeom>
          <a:noFill/>
        </p:spPr>
        <p:txBody>
          <a:bodyPr wrap="square" rtlCol="0">
            <a:spAutoFit/>
          </a:bodyPr>
          <a:lstStyle/>
          <a:p>
            <a:r>
              <a:rPr lang="es-ES_tradnl" sz="2800" b="1" dirty="0" smtClean="0">
                <a:solidFill>
                  <a:srgbClr val="CC6537"/>
                </a:solidFill>
              </a:rPr>
              <a:t>C. </a:t>
            </a:r>
            <a:r>
              <a:rPr lang="es-ES_tradnl" sz="2800" b="1" dirty="0" err="1" smtClean="0">
                <a:solidFill>
                  <a:srgbClr val="CC6537"/>
                </a:solidFill>
              </a:rPr>
              <a:t>Photos</a:t>
            </a:r>
            <a:r>
              <a:rPr lang="es-ES_tradnl" sz="2800" b="1" dirty="0" smtClean="0">
                <a:solidFill>
                  <a:srgbClr val="CC6537"/>
                </a:solidFill>
              </a:rPr>
              <a:t> </a:t>
            </a:r>
            <a:r>
              <a:rPr lang="es-ES_tradnl" sz="2800" b="1" dirty="0" err="1" smtClean="0">
                <a:solidFill>
                  <a:srgbClr val="CC6537"/>
                </a:solidFill>
              </a:rPr>
              <a:t>that</a:t>
            </a:r>
            <a:r>
              <a:rPr lang="es-ES_tradnl" sz="2800" b="1" dirty="0" smtClean="0">
                <a:solidFill>
                  <a:srgbClr val="CC6537"/>
                </a:solidFill>
              </a:rPr>
              <a:t> honor </a:t>
            </a:r>
            <a:r>
              <a:rPr lang="es-ES_tradnl" sz="2800" b="1" dirty="0" err="1" smtClean="0">
                <a:solidFill>
                  <a:srgbClr val="CC6537"/>
                </a:solidFill>
              </a:rPr>
              <a:t>loved</a:t>
            </a:r>
            <a:r>
              <a:rPr lang="es-ES_tradnl" sz="2800" b="1" dirty="0" smtClean="0">
                <a:solidFill>
                  <a:srgbClr val="CC6537"/>
                </a:solidFill>
              </a:rPr>
              <a:t> </a:t>
            </a:r>
            <a:r>
              <a:rPr lang="es-ES_tradnl" sz="2800" b="1" dirty="0" err="1" smtClean="0">
                <a:solidFill>
                  <a:srgbClr val="CC6537"/>
                </a:solidFill>
              </a:rPr>
              <a:t>ones</a:t>
            </a:r>
            <a:endParaRPr lang="es-ES_tradnl" sz="2800" b="1" dirty="0">
              <a:solidFill>
                <a:srgbClr val="CC6537"/>
              </a:solidFill>
            </a:endParaRPr>
          </a:p>
        </p:txBody>
      </p:sp>
      <p:sp>
        <p:nvSpPr>
          <p:cNvPr id="9" name="TextBox 8">
            <a:hlinkClick r:id="rId2" action="ppaction://hlinksldjump"/>
          </p:cNvPr>
          <p:cNvSpPr txBox="1"/>
          <p:nvPr/>
        </p:nvSpPr>
        <p:spPr>
          <a:xfrm>
            <a:off x="457202" y="5028959"/>
            <a:ext cx="7924801" cy="954107"/>
          </a:xfrm>
          <a:prstGeom prst="rect">
            <a:avLst/>
          </a:prstGeom>
          <a:noFill/>
        </p:spPr>
        <p:txBody>
          <a:bodyPr wrap="square" rtlCol="0">
            <a:spAutoFit/>
          </a:bodyPr>
          <a:lstStyle/>
          <a:p>
            <a:r>
              <a:rPr lang="es-ES_tradnl" sz="2800" b="1" dirty="0" smtClean="0">
                <a:solidFill>
                  <a:srgbClr val="CC6537"/>
                </a:solidFill>
              </a:rPr>
              <a:t>D. Personal </a:t>
            </a:r>
            <a:r>
              <a:rPr lang="es-ES_tradnl" sz="2800" b="1" dirty="0" err="1" smtClean="0">
                <a:solidFill>
                  <a:srgbClr val="CC6537"/>
                </a:solidFill>
              </a:rPr>
              <a:t>items</a:t>
            </a:r>
            <a:r>
              <a:rPr lang="es-ES_tradnl" sz="2800" b="1" dirty="0" smtClean="0">
                <a:solidFill>
                  <a:srgbClr val="CC6537"/>
                </a:solidFill>
              </a:rPr>
              <a:t> </a:t>
            </a:r>
            <a:r>
              <a:rPr lang="es-ES_tradnl" sz="2800" b="1" dirty="0" err="1" smtClean="0">
                <a:solidFill>
                  <a:srgbClr val="CC6537"/>
                </a:solidFill>
              </a:rPr>
              <a:t>that</a:t>
            </a:r>
            <a:r>
              <a:rPr lang="es-ES_tradnl" sz="2800" b="1" dirty="0" smtClean="0">
                <a:solidFill>
                  <a:srgbClr val="CC6537"/>
                </a:solidFill>
              </a:rPr>
              <a:t> </a:t>
            </a:r>
            <a:r>
              <a:rPr lang="es-ES_tradnl" sz="2800" b="1" dirty="0" err="1" smtClean="0">
                <a:solidFill>
                  <a:srgbClr val="CC6537"/>
                </a:solidFill>
              </a:rPr>
              <a:t>belonged</a:t>
            </a:r>
            <a:r>
              <a:rPr lang="es-ES_tradnl" sz="2800" b="1" dirty="0" smtClean="0">
                <a:solidFill>
                  <a:srgbClr val="CC6537"/>
                </a:solidFill>
              </a:rPr>
              <a:t> </a:t>
            </a:r>
            <a:r>
              <a:rPr lang="es-ES_tradnl" sz="2800" b="1" dirty="0" err="1" smtClean="0">
                <a:solidFill>
                  <a:srgbClr val="CC6537"/>
                </a:solidFill>
              </a:rPr>
              <a:t>to</a:t>
            </a:r>
            <a:r>
              <a:rPr lang="es-ES_tradnl" sz="2800" b="1" dirty="0" smtClean="0">
                <a:solidFill>
                  <a:srgbClr val="CC6537"/>
                </a:solidFill>
              </a:rPr>
              <a:t> </a:t>
            </a:r>
            <a:r>
              <a:rPr lang="es-ES_tradnl" sz="2800" b="1" dirty="0" err="1" smtClean="0">
                <a:solidFill>
                  <a:srgbClr val="CC6537"/>
                </a:solidFill>
              </a:rPr>
              <a:t>ancestors</a:t>
            </a:r>
            <a:r>
              <a:rPr lang="es-ES_tradnl" sz="2800" b="1" dirty="0" smtClean="0">
                <a:solidFill>
                  <a:srgbClr val="CC6537"/>
                </a:solidFill>
              </a:rPr>
              <a:t>/</a:t>
            </a:r>
            <a:r>
              <a:rPr lang="es-ES_tradnl" sz="2800" b="1" dirty="0" err="1" smtClean="0">
                <a:solidFill>
                  <a:srgbClr val="CC6537"/>
                </a:solidFill>
              </a:rPr>
              <a:t>loved</a:t>
            </a:r>
            <a:r>
              <a:rPr lang="es-ES_tradnl" sz="2800" b="1" dirty="0" smtClean="0">
                <a:solidFill>
                  <a:srgbClr val="CC6537"/>
                </a:solidFill>
              </a:rPr>
              <a:t> </a:t>
            </a:r>
            <a:r>
              <a:rPr lang="es-ES_tradnl" sz="2800" b="1" dirty="0" err="1" smtClean="0">
                <a:solidFill>
                  <a:srgbClr val="CC6537"/>
                </a:solidFill>
              </a:rPr>
              <a:t>ones</a:t>
            </a:r>
            <a:endParaRPr lang="es-ES_tradnl" sz="2800" b="1" dirty="0">
              <a:solidFill>
                <a:srgbClr val="CC6537"/>
              </a:solidFill>
            </a:endParaRPr>
          </a:p>
        </p:txBody>
      </p:sp>
    </p:spTree>
    <p:extLst>
      <p:ext uri="{BB962C8B-B14F-4D97-AF65-F5344CB8AC3E}">
        <p14:creationId xmlns:p14="http://schemas.microsoft.com/office/powerpoint/2010/main" val="3354413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8431"/>
            <a:ext cx="8229600" cy="4525963"/>
          </a:xfrm>
          <a:solidFill>
            <a:srgbClr val="CD9A2B"/>
          </a:solidFill>
          <a:ln>
            <a:noFill/>
          </a:ln>
        </p:spPr>
        <p:txBody>
          <a:bodyPr>
            <a:normAutofit/>
          </a:bodyPr>
          <a:lstStyle/>
          <a:p>
            <a:pPr marL="0" indent="0" algn="ctr">
              <a:buNone/>
            </a:pPr>
            <a:endParaRPr lang="es-ES_tradnl" sz="8000" dirty="0" smtClean="0">
              <a:latin typeface="Impact"/>
              <a:cs typeface="Impact"/>
            </a:endParaRPr>
          </a:p>
          <a:p>
            <a:pPr marL="0" indent="0" algn="ctr">
              <a:buNone/>
            </a:pPr>
            <a:r>
              <a:rPr lang="es-ES_tradnl" sz="8000" dirty="0" smtClean="0">
                <a:latin typeface="Impact"/>
                <a:cs typeface="Impact"/>
              </a:rPr>
              <a:t>¡Muy bien!</a:t>
            </a:r>
            <a:endParaRPr lang="es-ES_tradnl" sz="8000" dirty="0">
              <a:latin typeface="Impact"/>
              <a:cs typeface="Impact"/>
            </a:endParaRPr>
          </a:p>
        </p:txBody>
      </p:sp>
      <p:sp>
        <p:nvSpPr>
          <p:cNvPr id="4" name="TextBox 3">
            <a:hlinkClick r:id="" action="ppaction://hlinkshowjump?jump=lastslideviewed"/>
          </p:cNvPr>
          <p:cNvSpPr txBox="1"/>
          <p:nvPr/>
        </p:nvSpPr>
        <p:spPr>
          <a:xfrm>
            <a:off x="2193549" y="4129994"/>
            <a:ext cx="4924996" cy="461665"/>
          </a:xfrm>
          <a:prstGeom prst="rect">
            <a:avLst/>
          </a:prstGeom>
          <a:noFill/>
        </p:spPr>
        <p:txBody>
          <a:bodyPr wrap="none" rtlCol="0">
            <a:spAutoFit/>
          </a:bodyPr>
          <a:lstStyle/>
          <a:p>
            <a:r>
              <a:rPr lang="es-ES_tradnl" sz="2400" b="1" dirty="0" err="1" smtClean="0"/>
              <a:t>Click</a:t>
            </a:r>
            <a:r>
              <a:rPr lang="es-ES_tradnl" sz="2400" b="1" dirty="0" smtClean="0"/>
              <a:t> </a:t>
            </a:r>
            <a:r>
              <a:rPr lang="es-ES_tradnl" sz="2400" b="1" u="sng" dirty="0" smtClean="0"/>
              <a:t>HERE</a:t>
            </a:r>
            <a:r>
              <a:rPr lang="es-ES_tradnl" sz="2400" b="1" dirty="0" smtClean="0"/>
              <a:t> </a:t>
            </a:r>
            <a:r>
              <a:rPr lang="es-ES_tradnl" sz="2400" b="1" dirty="0" err="1" smtClean="0"/>
              <a:t>to</a:t>
            </a:r>
            <a:r>
              <a:rPr lang="es-ES_tradnl" sz="2400" b="1" dirty="0" smtClean="0"/>
              <a:t> </a:t>
            </a:r>
            <a:r>
              <a:rPr lang="es-ES_tradnl" sz="2400" b="1" dirty="0" err="1" smtClean="0"/>
              <a:t>go</a:t>
            </a:r>
            <a:r>
              <a:rPr lang="es-ES_tradnl" sz="2400" b="1" dirty="0" smtClean="0"/>
              <a:t> back </a:t>
            </a:r>
            <a:r>
              <a:rPr lang="es-ES_tradnl" sz="2400" b="1" dirty="0" err="1" smtClean="0"/>
              <a:t>to</a:t>
            </a:r>
            <a:r>
              <a:rPr lang="es-ES_tradnl" sz="2400" b="1" dirty="0" smtClean="0"/>
              <a:t> </a:t>
            </a:r>
            <a:r>
              <a:rPr lang="es-ES_tradnl" sz="2400" b="1" dirty="0" err="1" smtClean="0"/>
              <a:t>the</a:t>
            </a:r>
            <a:r>
              <a:rPr lang="es-ES_tradnl" sz="2400" b="1" dirty="0" smtClean="0"/>
              <a:t> </a:t>
            </a:r>
            <a:r>
              <a:rPr lang="es-ES_tradnl" sz="2400" b="1" dirty="0" err="1" smtClean="0"/>
              <a:t>question</a:t>
            </a:r>
            <a:endParaRPr lang="es-ES_tradnl" sz="2400" b="1" dirty="0"/>
          </a:p>
        </p:txBody>
      </p:sp>
      <p:sp>
        <p:nvSpPr>
          <p:cNvPr id="5" name="5-Point Star 4"/>
          <p:cNvSpPr/>
          <p:nvPr/>
        </p:nvSpPr>
        <p:spPr>
          <a:xfrm>
            <a:off x="5195249" y="483414"/>
            <a:ext cx="2640918" cy="2207836"/>
          </a:xfrm>
          <a:prstGeom prst="star5">
            <a:avLst/>
          </a:prstGeom>
          <a:solidFill>
            <a:srgbClr val="CC65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5-Point Star 5"/>
          <p:cNvSpPr/>
          <p:nvPr/>
        </p:nvSpPr>
        <p:spPr>
          <a:xfrm>
            <a:off x="6891794" y="1587332"/>
            <a:ext cx="1954562" cy="1682013"/>
          </a:xfrm>
          <a:prstGeom prst="star5">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5-Point Star 6"/>
          <p:cNvSpPr/>
          <p:nvPr/>
        </p:nvSpPr>
        <p:spPr>
          <a:xfrm>
            <a:off x="6991189" y="179495"/>
            <a:ext cx="1695611" cy="1407837"/>
          </a:xfrm>
          <a:prstGeom prst="star5">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132052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38431"/>
            <a:ext cx="9144000" cy="4525963"/>
          </a:xfrm>
          <a:solidFill>
            <a:srgbClr val="CD9A2B"/>
          </a:solidFill>
          <a:ln>
            <a:noFill/>
          </a:ln>
        </p:spPr>
        <p:txBody>
          <a:bodyPr>
            <a:normAutofit/>
          </a:bodyPr>
          <a:lstStyle/>
          <a:p>
            <a:pPr marL="0" indent="0" algn="ctr">
              <a:buNone/>
            </a:pPr>
            <a:endParaRPr lang="es-ES_tradnl" sz="8000" dirty="0">
              <a:latin typeface="Impact"/>
              <a:cs typeface="Impact"/>
            </a:endParaRPr>
          </a:p>
          <a:p>
            <a:pPr marL="0" indent="0" algn="ctr">
              <a:buNone/>
            </a:pPr>
            <a:r>
              <a:rPr lang="es-ES_tradnl" sz="8000" dirty="0" smtClean="0">
                <a:latin typeface="Impact"/>
                <a:cs typeface="Impact"/>
              </a:rPr>
              <a:t>Estas equivocado/a. </a:t>
            </a:r>
          </a:p>
        </p:txBody>
      </p:sp>
      <p:sp>
        <p:nvSpPr>
          <p:cNvPr id="4" name="TextBox 3">
            <a:hlinkClick r:id="" action="ppaction://hlinkshowjump?jump=lastslideviewed"/>
          </p:cNvPr>
          <p:cNvSpPr txBox="1"/>
          <p:nvPr/>
        </p:nvSpPr>
        <p:spPr>
          <a:xfrm>
            <a:off x="2193549" y="4129994"/>
            <a:ext cx="4641866" cy="461665"/>
          </a:xfrm>
          <a:prstGeom prst="rect">
            <a:avLst/>
          </a:prstGeom>
          <a:noFill/>
        </p:spPr>
        <p:txBody>
          <a:bodyPr wrap="none" rtlCol="0">
            <a:spAutoFit/>
          </a:bodyPr>
          <a:lstStyle/>
          <a:p>
            <a:r>
              <a:rPr lang="es-ES_tradnl" sz="2400" b="1" dirty="0" err="1" smtClean="0"/>
              <a:t>Click</a:t>
            </a:r>
            <a:r>
              <a:rPr lang="es-ES_tradnl" sz="2400" b="1" dirty="0" smtClean="0"/>
              <a:t> </a:t>
            </a:r>
            <a:r>
              <a:rPr lang="es-ES_tradnl" sz="2400" b="1" u="sng" dirty="0" smtClean="0"/>
              <a:t>HERE</a:t>
            </a:r>
            <a:r>
              <a:rPr lang="es-ES_tradnl" sz="2400" b="1" dirty="0" smtClean="0"/>
              <a:t> </a:t>
            </a:r>
            <a:r>
              <a:rPr lang="es-ES_tradnl" sz="2400" b="1" dirty="0" err="1" smtClean="0"/>
              <a:t>to</a:t>
            </a:r>
            <a:r>
              <a:rPr lang="es-ES_tradnl" sz="2400" b="1" dirty="0" smtClean="0"/>
              <a:t> </a:t>
            </a:r>
            <a:r>
              <a:rPr lang="es-ES_tradnl" sz="2400" b="1" dirty="0" err="1" smtClean="0"/>
              <a:t>go</a:t>
            </a:r>
            <a:r>
              <a:rPr lang="es-ES_tradnl" sz="2400" b="1" dirty="0" smtClean="0"/>
              <a:t> back and try </a:t>
            </a:r>
            <a:r>
              <a:rPr lang="es-ES_tradnl" sz="2400" b="1" dirty="0" err="1" smtClean="0"/>
              <a:t>again</a:t>
            </a:r>
            <a:endParaRPr lang="es-ES_tradnl" sz="2400" b="1" dirty="0"/>
          </a:p>
        </p:txBody>
      </p:sp>
      <p:sp>
        <p:nvSpPr>
          <p:cNvPr id="2" name="Oval 1"/>
          <p:cNvSpPr/>
          <p:nvPr/>
        </p:nvSpPr>
        <p:spPr>
          <a:xfrm>
            <a:off x="6835415" y="1356448"/>
            <a:ext cx="336916" cy="30303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Oval 8"/>
          <p:cNvSpPr/>
          <p:nvPr/>
        </p:nvSpPr>
        <p:spPr>
          <a:xfrm>
            <a:off x="7536483" y="1357330"/>
            <a:ext cx="336916" cy="30303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0" name="Block Arc 9"/>
          <p:cNvSpPr/>
          <p:nvPr/>
        </p:nvSpPr>
        <p:spPr>
          <a:xfrm>
            <a:off x="6653679" y="1803788"/>
            <a:ext cx="1398958" cy="707084"/>
          </a:xfrm>
          <a:prstGeom prst="blockArc">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157578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045" y="256184"/>
            <a:ext cx="5771913" cy="1143000"/>
          </a:xfrm>
          <a:solidFill>
            <a:srgbClr val="CD9A2B"/>
          </a:solidFill>
          <a:ln>
            <a:solidFill>
              <a:srgbClr val="CD9A2B"/>
            </a:solidFill>
          </a:ln>
        </p:spPr>
        <p:txBody>
          <a:bodyPr/>
          <a:lstStyle/>
          <a:p>
            <a:r>
              <a:rPr lang="es-ES_tradnl" dirty="0" smtClean="0">
                <a:latin typeface="Impact"/>
                <a:cs typeface="Impact"/>
              </a:rPr>
              <a:t>La historia</a:t>
            </a:r>
            <a:endParaRPr lang="es-ES_tradnl" dirty="0">
              <a:latin typeface="Impact"/>
              <a:cs typeface="Impact"/>
            </a:endParaRPr>
          </a:p>
        </p:txBody>
      </p:sp>
      <p:sp>
        <p:nvSpPr>
          <p:cNvPr id="4" name="Content Placeholder 2"/>
          <p:cNvSpPr>
            <a:spLocks noGrp="1"/>
          </p:cNvSpPr>
          <p:nvPr>
            <p:ph idx="1"/>
          </p:nvPr>
        </p:nvSpPr>
        <p:spPr>
          <a:xfrm>
            <a:off x="139550" y="1563858"/>
            <a:ext cx="8790531" cy="4525963"/>
          </a:xfrm>
        </p:spPr>
        <p:txBody>
          <a:bodyPr>
            <a:normAutofit/>
          </a:bodyPr>
          <a:lstStyle/>
          <a:p>
            <a:r>
              <a:rPr lang="en-US" sz="2800" dirty="0" err="1" smtClean="0">
                <a:solidFill>
                  <a:srgbClr val="CC6537"/>
                </a:solidFill>
              </a:rPr>
              <a:t>Día</a:t>
            </a:r>
            <a:r>
              <a:rPr lang="en-US" sz="2800" dirty="0" smtClean="0">
                <a:solidFill>
                  <a:srgbClr val="CC6537"/>
                </a:solidFill>
              </a:rPr>
              <a:t> de los </a:t>
            </a:r>
            <a:r>
              <a:rPr lang="en-US" sz="2800" dirty="0" err="1" smtClean="0">
                <a:solidFill>
                  <a:srgbClr val="CC6537"/>
                </a:solidFill>
              </a:rPr>
              <a:t>muertos</a:t>
            </a:r>
            <a:r>
              <a:rPr lang="en-US" sz="2800" dirty="0" smtClean="0">
                <a:solidFill>
                  <a:srgbClr val="CC6537"/>
                </a:solidFill>
              </a:rPr>
              <a:t> has been celebrated since </a:t>
            </a:r>
            <a:r>
              <a:rPr lang="en-US" sz="2800" u="sng" dirty="0" smtClean="0">
                <a:solidFill>
                  <a:srgbClr val="CC6537"/>
                </a:solidFill>
              </a:rPr>
              <a:t>before</a:t>
            </a:r>
            <a:r>
              <a:rPr lang="en-US" sz="2800" dirty="0" smtClean="0">
                <a:solidFill>
                  <a:srgbClr val="CC6537"/>
                </a:solidFill>
              </a:rPr>
              <a:t> the Spanish explorers came to South America.</a:t>
            </a:r>
          </a:p>
          <a:p>
            <a:r>
              <a:rPr lang="en-US" sz="2800" dirty="0" smtClean="0">
                <a:solidFill>
                  <a:srgbClr val="CC6537"/>
                </a:solidFill>
              </a:rPr>
              <a:t>When they arrived they observed the holiday as the Aztecs did – as a MONTHLONG celebration. The Aztecs believed that during this time, the spirits of the dead roamed the earth, and the purpose of the holiday was to honor them.</a:t>
            </a:r>
          </a:p>
          <a:p>
            <a:pPr marL="0" indent="0">
              <a:buNone/>
            </a:pPr>
            <a:endParaRPr lang="es-ES_tradnl" dirty="0"/>
          </a:p>
        </p:txBody>
      </p:sp>
      <p:pic>
        <p:nvPicPr>
          <p:cNvPr id="5" name="Picture 4"/>
          <p:cNvPicPr>
            <a:picLocks noChangeAspect="1"/>
          </p:cNvPicPr>
          <p:nvPr/>
        </p:nvPicPr>
        <p:blipFill>
          <a:blip r:embed="rId2"/>
          <a:stretch>
            <a:fillRect/>
          </a:stretch>
        </p:blipFill>
        <p:spPr>
          <a:xfrm>
            <a:off x="275785" y="256184"/>
            <a:ext cx="1217397" cy="1143000"/>
          </a:xfrm>
          <a:prstGeom prst="rect">
            <a:avLst/>
          </a:prstGeom>
        </p:spPr>
      </p:pic>
      <p:pic>
        <p:nvPicPr>
          <p:cNvPr id="6" name="Picture 5"/>
          <p:cNvPicPr>
            <a:picLocks noChangeAspect="1"/>
          </p:cNvPicPr>
          <p:nvPr/>
        </p:nvPicPr>
        <p:blipFill>
          <a:blip r:embed="rId3"/>
          <a:stretch>
            <a:fillRect/>
          </a:stretch>
        </p:blipFill>
        <p:spPr>
          <a:xfrm>
            <a:off x="676206" y="4801197"/>
            <a:ext cx="1157344" cy="1844517"/>
          </a:xfrm>
          <a:prstGeom prst="rect">
            <a:avLst/>
          </a:prstGeom>
        </p:spPr>
      </p:pic>
      <p:pic>
        <p:nvPicPr>
          <p:cNvPr id="7" name="Picture 6"/>
          <p:cNvPicPr>
            <a:picLocks noChangeAspect="1"/>
          </p:cNvPicPr>
          <p:nvPr/>
        </p:nvPicPr>
        <p:blipFill>
          <a:blip r:embed="rId4"/>
          <a:stretch>
            <a:fillRect/>
          </a:stretch>
        </p:blipFill>
        <p:spPr>
          <a:xfrm>
            <a:off x="2492353" y="4483778"/>
            <a:ext cx="1550068" cy="2161936"/>
          </a:xfrm>
          <a:prstGeom prst="rect">
            <a:avLst/>
          </a:prstGeom>
        </p:spPr>
      </p:pic>
      <p:pic>
        <p:nvPicPr>
          <p:cNvPr id="9" name="Picture 8"/>
          <p:cNvPicPr>
            <a:picLocks noChangeAspect="1"/>
          </p:cNvPicPr>
          <p:nvPr/>
        </p:nvPicPr>
        <p:blipFill>
          <a:blip r:embed="rId2"/>
          <a:stretch>
            <a:fillRect/>
          </a:stretch>
        </p:blipFill>
        <p:spPr>
          <a:xfrm>
            <a:off x="7601045" y="256184"/>
            <a:ext cx="1217397" cy="1143000"/>
          </a:xfrm>
          <a:prstGeom prst="rect">
            <a:avLst/>
          </a:prstGeom>
        </p:spPr>
      </p:pic>
      <p:sp>
        <p:nvSpPr>
          <p:cNvPr id="10" name="TextBox 9"/>
          <p:cNvSpPr txBox="1"/>
          <p:nvPr/>
        </p:nvSpPr>
        <p:spPr>
          <a:xfrm>
            <a:off x="4250852" y="5591567"/>
            <a:ext cx="3350193" cy="923330"/>
          </a:xfrm>
          <a:prstGeom prst="rect">
            <a:avLst/>
          </a:prstGeom>
          <a:noFill/>
        </p:spPr>
        <p:txBody>
          <a:bodyPr wrap="square" rtlCol="0">
            <a:spAutoFit/>
          </a:bodyPr>
          <a:lstStyle/>
          <a:p>
            <a:pPr algn="ctr"/>
            <a:r>
              <a:rPr lang="es-ES_tradnl" dirty="0" err="1" smtClean="0">
                <a:solidFill>
                  <a:schemeClr val="bg1"/>
                </a:solidFill>
              </a:rPr>
              <a:t>Depictions</a:t>
            </a:r>
            <a:r>
              <a:rPr lang="es-ES_tradnl" dirty="0" smtClean="0">
                <a:solidFill>
                  <a:schemeClr val="bg1"/>
                </a:solidFill>
              </a:rPr>
              <a:t> of </a:t>
            </a:r>
            <a:r>
              <a:rPr lang="es-ES_tradnl" dirty="0" err="1" smtClean="0">
                <a:solidFill>
                  <a:schemeClr val="bg1"/>
                </a:solidFill>
              </a:rPr>
              <a:t>Mictecacihuatl</a:t>
            </a:r>
            <a:r>
              <a:rPr lang="es-ES_tradnl" dirty="0" smtClean="0">
                <a:solidFill>
                  <a:schemeClr val="bg1"/>
                </a:solidFill>
              </a:rPr>
              <a:t> – “Lady of </a:t>
            </a:r>
            <a:r>
              <a:rPr lang="es-ES_tradnl" dirty="0" err="1" smtClean="0">
                <a:solidFill>
                  <a:schemeClr val="bg1"/>
                </a:solidFill>
              </a:rPr>
              <a:t>death</a:t>
            </a:r>
            <a:r>
              <a:rPr lang="es-ES_tradnl" dirty="0" smtClean="0">
                <a:solidFill>
                  <a:schemeClr val="bg1"/>
                </a:solidFill>
              </a:rPr>
              <a:t>” </a:t>
            </a:r>
            <a:r>
              <a:rPr lang="es-ES_tradnl" dirty="0" err="1" smtClean="0">
                <a:solidFill>
                  <a:schemeClr val="bg1"/>
                </a:solidFill>
              </a:rPr>
              <a:t>The</a:t>
            </a:r>
            <a:r>
              <a:rPr lang="es-ES_tradnl" dirty="0" smtClean="0">
                <a:solidFill>
                  <a:schemeClr val="bg1"/>
                </a:solidFill>
              </a:rPr>
              <a:t> </a:t>
            </a:r>
            <a:r>
              <a:rPr lang="es-ES_tradnl" dirty="0" err="1" smtClean="0">
                <a:solidFill>
                  <a:schemeClr val="bg1"/>
                </a:solidFill>
              </a:rPr>
              <a:t>Aztec</a:t>
            </a:r>
            <a:r>
              <a:rPr lang="es-ES_tradnl" dirty="0" smtClean="0">
                <a:solidFill>
                  <a:schemeClr val="bg1"/>
                </a:solidFill>
              </a:rPr>
              <a:t> </a:t>
            </a:r>
            <a:r>
              <a:rPr lang="es-ES_tradnl" dirty="0" err="1" smtClean="0">
                <a:solidFill>
                  <a:schemeClr val="bg1"/>
                </a:solidFill>
              </a:rPr>
              <a:t>Goddess</a:t>
            </a:r>
            <a:r>
              <a:rPr lang="es-ES_tradnl" dirty="0" smtClean="0">
                <a:solidFill>
                  <a:schemeClr val="bg1"/>
                </a:solidFill>
              </a:rPr>
              <a:t> of el día de los muertos</a:t>
            </a:r>
            <a:endParaRPr lang="es-ES_tradnl" dirty="0">
              <a:solidFill>
                <a:schemeClr val="bg1"/>
              </a:solidFill>
            </a:endParaRPr>
          </a:p>
        </p:txBody>
      </p:sp>
      <p:sp>
        <p:nvSpPr>
          <p:cNvPr id="11" name="Left Arrow 10"/>
          <p:cNvSpPr/>
          <p:nvPr/>
        </p:nvSpPr>
        <p:spPr>
          <a:xfrm>
            <a:off x="3805185" y="5978678"/>
            <a:ext cx="786003" cy="228302"/>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2" name="Right Arrow 11">
            <a:hlinkClick r:id="rId5" action="ppaction://hlinksldjump"/>
          </p:cNvPr>
          <p:cNvSpPr/>
          <p:nvPr/>
        </p:nvSpPr>
        <p:spPr>
          <a:xfrm>
            <a:off x="5693630" y="4344483"/>
            <a:ext cx="2754669" cy="1251789"/>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b="1" dirty="0" smtClean="0">
                <a:solidFill>
                  <a:schemeClr val="tx1"/>
                </a:solidFill>
                <a:cs typeface="Impact"/>
              </a:rPr>
              <a:t>More </a:t>
            </a:r>
            <a:r>
              <a:rPr lang="es-ES_tradnl" sz="3200" b="1" dirty="0" err="1" smtClean="0">
                <a:solidFill>
                  <a:schemeClr val="tx1"/>
                </a:solidFill>
                <a:cs typeface="Impact"/>
              </a:rPr>
              <a:t>History</a:t>
            </a:r>
            <a:endParaRPr lang="es-ES_tradnl" sz="3200" b="1" dirty="0">
              <a:solidFill>
                <a:schemeClr val="tx1"/>
              </a:solidFill>
              <a:cs typeface="Impact"/>
            </a:endParaRPr>
          </a:p>
        </p:txBody>
      </p:sp>
      <p:sp>
        <p:nvSpPr>
          <p:cNvPr id="14" name="Action Button: Home 13">
            <a:hlinkClick r:id="" action="ppaction://hlinkshowjump?jump=firstslide" highlightClick="1"/>
          </p:cNvPr>
          <p:cNvSpPr/>
          <p:nvPr/>
        </p:nvSpPr>
        <p:spPr>
          <a:xfrm>
            <a:off x="8005395" y="5920866"/>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004216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38431"/>
            <a:ext cx="8229600" cy="4525963"/>
          </a:xfrm>
          <a:solidFill>
            <a:srgbClr val="CD9A2B"/>
          </a:solidFill>
          <a:ln>
            <a:noFill/>
          </a:ln>
        </p:spPr>
        <p:txBody>
          <a:bodyPr>
            <a:normAutofit/>
          </a:bodyPr>
          <a:lstStyle/>
          <a:p>
            <a:pPr marL="0" indent="0" algn="ctr">
              <a:buNone/>
            </a:pPr>
            <a:endParaRPr lang="es-ES_tradnl" sz="8000" dirty="0" smtClean="0">
              <a:latin typeface="Impact"/>
              <a:cs typeface="Impact"/>
            </a:endParaRPr>
          </a:p>
          <a:p>
            <a:pPr marL="0" indent="0" algn="ctr">
              <a:buNone/>
            </a:pPr>
            <a:r>
              <a:rPr lang="es-ES_tradnl" sz="8000" dirty="0" smtClean="0">
                <a:latin typeface="Impact"/>
                <a:cs typeface="Impact"/>
              </a:rPr>
              <a:t>¡Muy bien!</a:t>
            </a:r>
          </a:p>
          <a:p>
            <a:pPr marL="0" indent="0" algn="ctr">
              <a:buNone/>
            </a:pPr>
            <a:r>
              <a:rPr lang="es-ES_tradnl" sz="8000" dirty="0" smtClean="0">
                <a:latin typeface="Impact"/>
                <a:cs typeface="Impact"/>
              </a:rPr>
              <a:t>¡Fin!</a:t>
            </a:r>
          </a:p>
        </p:txBody>
      </p:sp>
      <p:sp>
        <p:nvSpPr>
          <p:cNvPr id="5" name="5-Point Star 4"/>
          <p:cNvSpPr/>
          <p:nvPr/>
        </p:nvSpPr>
        <p:spPr>
          <a:xfrm>
            <a:off x="5195249" y="483414"/>
            <a:ext cx="2640918" cy="2207836"/>
          </a:xfrm>
          <a:prstGeom prst="star5">
            <a:avLst/>
          </a:prstGeom>
          <a:solidFill>
            <a:srgbClr val="CC65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6" name="5-Point Star 5"/>
          <p:cNvSpPr/>
          <p:nvPr/>
        </p:nvSpPr>
        <p:spPr>
          <a:xfrm>
            <a:off x="6891794" y="1587332"/>
            <a:ext cx="1954562" cy="1682013"/>
          </a:xfrm>
          <a:prstGeom prst="star5">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7" name="5-Point Star 6"/>
          <p:cNvSpPr/>
          <p:nvPr/>
        </p:nvSpPr>
        <p:spPr>
          <a:xfrm>
            <a:off x="6991189" y="179495"/>
            <a:ext cx="1695611" cy="1407837"/>
          </a:xfrm>
          <a:prstGeom prst="star5">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8" name="Action Button: Home 7">
            <a:hlinkClick r:id="" action="ppaction://hlinkshowjump?jump=firstslide" highlightClick="1"/>
          </p:cNvPr>
          <p:cNvSpPr/>
          <p:nvPr/>
        </p:nvSpPr>
        <p:spPr>
          <a:xfrm>
            <a:off x="6396547" y="4515678"/>
            <a:ext cx="2290253" cy="1148716"/>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1550330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solidFill>
                  <a:srgbClr val="CC6537"/>
                </a:solidFill>
              </a:rPr>
              <a:t>Fuentes</a:t>
            </a:r>
            <a:endParaRPr lang="es-ES_tradnl" dirty="0">
              <a:solidFill>
                <a:srgbClr val="CC6537"/>
              </a:solidFill>
            </a:endParaRPr>
          </a:p>
        </p:txBody>
      </p:sp>
      <p:sp>
        <p:nvSpPr>
          <p:cNvPr id="3" name="Content Placeholder 2"/>
          <p:cNvSpPr>
            <a:spLocks noGrp="1"/>
          </p:cNvSpPr>
          <p:nvPr>
            <p:ph idx="1"/>
          </p:nvPr>
        </p:nvSpPr>
        <p:spPr>
          <a:xfrm>
            <a:off x="568849" y="2132262"/>
            <a:ext cx="8229600" cy="3697579"/>
          </a:xfrm>
        </p:spPr>
        <p:txBody>
          <a:bodyPr>
            <a:normAutofit/>
          </a:bodyPr>
          <a:lstStyle/>
          <a:p>
            <a:r>
              <a:rPr lang="es-ES_tradnl" dirty="0" err="1" smtClean="0">
                <a:solidFill>
                  <a:srgbClr val="CC6537"/>
                </a:solidFill>
              </a:rPr>
              <a:t>All</a:t>
            </a:r>
            <a:r>
              <a:rPr lang="es-ES_tradnl" dirty="0" smtClean="0">
                <a:solidFill>
                  <a:srgbClr val="CC6537"/>
                </a:solidFill>
              </a:rPr>
              <a:t> </a:t>
            </a:r>
            <a:r>
              <a:rPr lang="es-ES_tradnl" dirty="0" err="1" smtClean="0">
                <a:solidFill>
                  <a:srgbClr val="CC6537"/>
                </a:solidFill>
              </a:rPr>
              <a:t>pictures</a:t>
            </a:r>
            <a:r>
              <a:rPr lang="es-ES_tradnl" dirty="0" smtClean="0">
                <a:solidFill>
                  <a:srgbClr val="CC6537"/>
                </a:solidFill>
              </a:rPr>
              <a:t> </a:t>
            </a:r>
            <a:r>
              <a:rPr lang="es-ES_tradnl" dirty="0" err="1" smtClean="0">
                <a:solidFill>
                  <a:srgbClr val="CC6537"/>
                </a:solidFill>
              </a:rPr>
              <a:t>used</a:t>
            </a:r>
            <a:r>
              <a:rPr lang="es-ES_tradnl" dirty="0" smtClean="0">
                <a:solidFill>
                  <a:srgbClr val="CC6537"/>
                </a:solidFill>
              </a:rPr>
              <a:t> in </a:t>
            </a:r>
            <a:r>
              <a:rPr lang="es-ES_tradnl" dirty="0" err="1" smtClean="0">
                <a:solidFill>
                  <a:srgbClr val="CC6537"/>
                </a:solidFill>
              </a:rPr>
              <a:t>this</a:t>
            </a:r>
            <a:r>
              <a:rPr lang="es-ES_tradnl" dirty="0" smtClean="0">
                <a:solidFill>
                  <a:srgbClr val="CC6537"/>
                </a:solidFill>
              </a:rPr>
              <a:t> </a:t>
            </a:r>
            <a:r>
              <a:rPr lang="es-ES_tradnl" dirty="0" err="1" smtClean="0">
                <a:solidFill>
                  <a:srgbClr val="CC6537"/>
                </a:solidFill>
              </a:rPr>
              <a:t>presentation</a:t>
            </a:r>
            <a:r>
              <a:rPr lang="es-ES_tradnl" dirty="0" smtClean="0">
                <a:solidFill>
                  <a:srgbClr val="CC6537"/>
                </a:solidFill>
              </a:rPr>
              <a:t> </a:t>
            </a:r>
            <a:r>
              <a:rPr lang="es-ES_tradnl" dirty="0" err="1" smtClean="0">
                <a:solidFill>
                  <a:srgbClr val="CC6537"/>
                </a:solidFill>
              </a:rPr>
              <a:t>were</a:t>
            </a:r>
            <a:r>
              <a:rPr lang="es-ES_tradnl" dirty="0" smtClean="0">
                <a:solidFill>
                  <a:srgbClr val="CC6537"/>
                </a:solidFill>
              </a:rPr>
              <a:t> </a:t>
            </a:r>
            <a:r>
              <a:rPr lang="es-ES_tradnl" dirty="0" err="1" smtClean="0">
                <a:solidFill>
                  <a:srgbClr val="CC6537"/>
                </a:solidFill>
              </a:rPr>
              <a:t>taken</a:t>
            </a:r>
            <a:r>
              <a:rPr lang="es-ES_tradnl" dirty="0" smtClean="0">
                <a:solidFill>
                  <a:srgbClr val="CC6537"/>
                </a:solidFill>
              </a:rPr>
              <a:t> </a:t>
            </a:r>
            <a:r>
              <a:rPr lang="es-ES_tradnl" dirty="0" err="1" smtClean="0">
                <a:solidFill>
                  <a:srgbClr val="CC6537"/>
                </a:solidFill>
              </a:rPr>
              <a:t>from</a:t>
            </a:r>
            <a:r>
              <a:rPr lang="es-ES_tradnl" dirty="0" smtClean="0">
                <a:solidFill>
                  <a:srgbClr val="CC6537"/>
                </a:solidFill>
              </a:rPr>
              <a:t> </a:t>
            </a:r>
            <a:r>
              <a:rPr lang="es-ES_tradnl" dirty="0" err="1" smtClean="0">
                <a:solidFill>
                  <a:srgbClr val="CC6537"/>
                </a:solidFill>
              </a:rPr>
              <a:t>google</a:t>
            </a:r>
            <a:r>
              <a:rPr lang="es-ES_tradnl" dirty="0" smtClean="0">
                <a:solidFill>
                  <a:srgbClr val="CC6537"/>
                </a:solidFill>
              </a:rPr>
              <a:t> </a:t>
            </a:r>
            <a:r>
              <a:rPr lang="es-ES_tradnl" dirty="0" err="1" smtClean="0">
                <a:solidFill>
                  <a:srgbClr val="CC6537"/>
                </a:solidFill>
              </a:rPr>
              <a:t>images</a:t>
            </a:r>
            <a:r>
              <a:rPr lang="es-ES_tradnl" dirty="0" smtClean="0">
                <a:solidFill>
                  <a:srgbClr val="CC6537"/>
                </a:solidFill>
              </a:rPr>
              <a:t>.</a:t>
            </a:r>
          </a:p>
          <a:p>
            <a:r>
              <a:rPr lang="es-ES_tradnl" dirty="0" err="1" smtClean="0">
                <a:solidFill>
                  <a:srgbClr val="CC6537"/>
                </a:solidFill>
              </a:rPr>
              <a:t>Information</a:t>
            </a:r>
            <a:r>
              <a:rPr lang="es-ES_tradnl" dirty="0" smtClean="0">
                <a:solidFill>
                  <a:srgbClr val="CC6537"/>
                </a:solidFill>
              </a:rPr>
              <a:t> in </a:t>
            </a:r>
            <a:r>
              <a:rPr lang="es-ES_tradnl" dirty="0" err="1" smtClean="0">
                <a:solidFill>
                  <a:srgbClr val="CC6537"/>
                </a:solidFill>
              </a:rPr>
              <a:t>this</a:t>
            </a:r>
            <a:r>
              <a:rPr lang="es-ES_tradnl" dirty="0" smtClean="0">
                <a:solidFill>
                  <a:srgbClr val="CC6537"/>
                </a:solidFill>
              </a:rPr>
              <a:t> </a:t>
            </a:r>
            <a:r>
              <a:rPr lang="es-ES_tradnl" dirty="0" err="1" smtClean="0">
                <a:solidFill>
                  <a:srgbClr val="CC6537"/>
                </a:solidFill>
              </a:rPr>
              <a:t>presentation</a:t>
            </a:r>
            <a:r>
              <a:rPr lang="es-ES_tradnl" dirty="0" smtClean="0">
                <a:solidFill>
                  <a:srgbClr val="CC6537"/>
                </a:solidFill>
              </a:rPr>
              <a:t> </a:t>
            </a:r>
            <a:r>
              <a:rPr lang="es-ES_tradnl" dirty="0" err="1" smtClean="0">
                <a:solidFill>
                  <a:srgbClr val="CC6537"/>
                </a:solidFill>
              </a:rPr>
              <a:t>was</a:t>
            </a:r>
            <a:r>
              <a:rPr lang="es-ES_tradnl" dirty="0" smtClean="0">
                <a:solidFill>
                  <a:srgbClr val="CC6537"/>
                </a:solidFill>
              </a:rPr>
              <a:t> </a:t>
            </a:r>
            <a:r>
              <a:rPr lang="es-ES_tradnl" dirty="0" err="1" smtClean="0">
                <a:solidFill>
                  <a:srgbClr val="CC6537"/>
                </a:solidFill>
              </a:rPr>
              <a:t>taken</a:t>
            </a:r>
            <a:r>
              <a:rPr lang="es-ES_tradnl" dirty="0" smtClean="0">
                <a:solidFill>
                  <a:srgbClr val="CC6537"/>
                </a:solidFill>
              </a:rPr>
              <a:t> </a:t>
            </a:r>
            <a:r>
              <a:rPr lang="es-ES_tradnl" dirty="0" err="1" smtClean="0">
                <a:solidFill>
                  <a:srgbClr val="CC6537"/>
                </a:solidFill>
              </a:rPr>
              <a:t>from</a:t>
            </a:r>
            <a:r>
              <a:rPr lang="es-ES_tradnl" dirty="0" smtClean="0">
                <a:solidFill>
                  <a:srgbClr val="CC6537"/>
                </a:solidFill>
              </a:rPr>
              <a:t> Arizona </a:t>
            </a:r>
            <a:r>
              <a:rPr lang="es-ES_tradnl" dirty="0" err="1" smtClean="0">
                <a:solidFill>
                  <a:srgbClr val="CC6537"/>
                </a:solidFill>
              </a:rPr>
              <a:t>Central’s</a:t>
            </a:r>
            <a:r>
              <a:rPr lang="es-ES_tradnl" dirty="0" smtClean="0">
                <a:solidFill>
                  <a:srgbClr val="CC6537"/>
                </a:solidFill>
              </a:rPr>
              <a:t>  Día de los Muertos </a:t>
            </a:r>
            <a:r>
              <a:rPr lang="es-ES_tradnl" dirty="0" err="1" smtClean="0">
                <a:solidFill>
                  <a:srgbClr val="CC6537"/>
                </a:solidFill>
              </a:rPr>
              <a:t>webpage</a:t>
            </a:r>
            <a:r>
              <a:rPr lang="es-ES_tradnl" dirty="0" smtClean="0">
                <a:solidFill>
                  <a:srgbClr val="CC6537"/>
                </a:solidFill>
              </a:rPr>
              <a:t>.  </a:t>
            </a:r>
            <a:r>
              <a:rPr lang="es-ES_tradnl" dirty="0" err="1" smtClean="0">
                <a:solidFill>
                  <a:srgbClr val="CC6537"/>
                </a:solidFill>
              </a:rPr>
              <a:t>To</a:t>
            </a:r>
            <a:r>
              <a:rPr lang="es-ES_tradnl" dirty="0" smtClean="0">
                <a:solidFill>
                  <a:srgbClr val="CC6537"/>
                </a:solidFill>
              </a:rPr>
              <a:t> </a:t>
            </a:r>
            <a:r>
              <a:rPr lang="es-ES_tradnl" dirty="0" err="1" smtClean="0">
                <a:solidFill>
                  <a:srgbClr val="CC6537"/>
                </a:solidFill>
              </a:rPr>
              <a:t>read</a:t>
            </a:r>
            <a:r>
              <a:rPr lang="es-ES_tradnl" dirty="0" smtClean="0">
                <a:solidFill>
                  <a:srgbClr val="CC6537"/>
                </a:solidFill>
              </a:rPr>
              <a:t> more </a:t>
            </a:r>
            <a:r>
              <a:rPr lang="es-ES_tradnl" dirty="0" err="1" smtClean="0">
                <a:solidFill>
                  <a:srgbClr val="CC6537"/>
                </a:solidFill>
              </a:rPr>
              <a:t>about</a:t>
            </a:r>
            <a:r>
              <a:rPr lang="es-ES_tradnl" dirty="0" smtClean="0">
                <a:solidFill>
                  <a:srgbClr val="CC6537"/>
                </a:solidFill>
              </a:rPr>
              <a:t> </a:t>
            </a:r>
            <a:r>
              <a:rPr lang="es-ES_tradnl" dirty="0" err="1" smtClean="0">
                <a:solidFill>
                  <a:srgbClr val="CC6537"/>
                </a:solidFill>
              </a:rPr>
              <a:t>the</a:t>
            </a:r>
            <a:r>
              <a:rPr lang="es-ES_tradnl" dirty="0" smtClean="0">
                <a:solidFill>
                  <a:srgbClr val="CC6537"/>
                </a:solidFill>
              </a:rPr>
              <a:t> </a:t>
            </a:r>
            <a:r>
              <a:rPr lang="es-ES_tradnl" dirty="0" err="1" smtClean="0">
                <a:solidFill>
                  <a:srgbClr val="CC6537"/>
                </a:solidFill>
              </a:rPr>
              <a:t>celebration</a:t>
            </a:r>
            <a:r>
              <a:rPr lang="es-ES_tradnl" dirty="0" smtClean="0">
                <a:solidFill>
                  <a:srgbClr val="CC6537"/>
                </a:solidFill>
              </a:rPr>
              <a:t> </a:t>
            </a:r>
            <a:r>
              <a:rPr lang="es-ES_tradnl" dirty="0" err="1" smtClean="0">
                <a:solidFill>
                  <a:srgbClr val="CC6537"/>
                </a:solidFill>
              </a:rPr>
              <a:t>go</a:t>
            </a:r>
            <a:r>
              <a:rPr lang="es-ES_tradnl" dirty="0" smtClean="0">
                <a:solidFill>
                  <a:srgbClr val="CC6537"/>
                </a:solidFill>
              </a:rPr>
              <a:t> </a:t>
            </a:r>
            <a:r>
              <a:rPr lang="es-ES_tradnl" dirty="0" err="1" smtClean="0">
                <a:solidFill>
                  <a:srgbClr val="CC6537"/>
                </a:solidFill>
              </a:rPr>
              <a:t>to</a:t>
            </a:r>
            <a:r>
              <a:rPr lang="es-ES_tradnl" dirty="0" smtClean="0">
                <a:solidFill>
                  <a:srgbClr val="CC6537"/>
                </a:solidFill>
              </a:rPr>
              <a:t>:  </a:t>
            </a:r>
            <a:r>
              <a:rPr lang="es-ES_tradnl" dirty="0" smtClean="0">
                <a:solidFill>
                  <a:srgbClr val="CC6537"/>
                </a:solidFill>
                <a:hlinkClick r:id="rId2"/>
              </a:rPr>
              <a:t>http://</a:t>
            </a:r>
            <a:r>
              <a:rPr lang="es-ES_tradnl" dirty="0" err="1" smtClean="0">
                <a:solidFill>
                  <a:srgbClr val="CC6537"/>
                </a:solidFill>
                <a:hlinkClick r:id="rId2"/>
              </a:rPr>
              <a:t>www.azcentral.com</a:t>
            </a:r>
            <a:r>
              <a:rPr lang="es-ES_tradnl" dirty="0" smtClean="0">
                <a:solidFill>
                  <a:srgbClr val="CC6537"/>
                </a:solidFill>
                <a:hlinkClick r:id="rId2"/>
              </a:rPr>
              <a:t>/</a:t>
            </a:r>
            <a:r>
              <a:rPr lang="es-ES_tradnl" dirty="0" err="1" smtClean="0">
                <a:solidFill>
                  <a:srgbClr val="CC6537"/>
                </a:solidFill>
                <a:hlinkClick r:id="rId2"/>
              </a:rPr>
              <a:t>ent</a:t>
            </a:r>
            <a:r>
              <a:rPr lang="es-ES_tradnl" dirty="0" smtClean="0">
                <a:solidFill>
                  <a:srgbClr val="CC6537"/>
                </a:solidFill>
                <a:hlinkClick r:id="rId2"/>
              </a:rPr>
              <a:t>/</a:t>
            </a:r>
            <a:r>
              <a:rPr lang="es-ES_tradnl" dirty="0" err="1" smtClean="0">
                <a:solidFill>
                  <a:srgbClr val="CC6537"/>
                </a:solidFill>
                <a:hlinkClick r:id="rId2"/>
              </a:rPr>
              <a:t>dead</a:t>
            </a:r>
            <a:r>
              <a:rPr lang="es-ES_tradnl" dirty="0" smtClean="0">
                <a:solidFill>
                  <a:srgbClr val="CC6537"/>
                </a:solidFill>
                <a:hlinkClick r:id="rId2"/>
              </a:rPr>
              <a:t>/</a:t>
            </a:r>
            <a:endParaRPr lang="es-ES_tradnl" dirty="0">
              <a:solidFill>
                <a:srgbClr val="CC6537"/>
              </a:solidFill>
            </a:endParaRPr>
          </a:p>
        </p:txBody>
      </p:sp>
      <p:pic>
        <p:nvPicPr>
          <p:cNvPr id="4" name="Picture 3"/>
          <p:cNvPicPr>
            <a:picLocks noChangeAspect="1"/>
          </p:cNvPicPr>
          <p:nvPr/>
        </p:nvPicPr>
        <p:blipFill>
          <a:blip r:embed="rId3"/>
          <a:stretch>
            <a:fillRect/>
          </a:stretch>
        </p:blipFill>
        <p:spPr>
          <a:xfrm>
            <a:off x="7261005" y="105058"/>
            <a:ext cx="1736208" cy="1876937"/>
          </a:xfrm>
          <a:prstGeom prst="rect">
            <a:avLst/>
          </a:prstGeom>
        </p:spPr>
      </p:pic>
      <p:sp>
        <p:nvSpPr>
          <p:cNvPr id="6" name="Action Button: Home 5">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7" name="Picture 6"/>
          <p:cNvPicPr>
            <a:picLocks noChangeAspect="1"/>
          </p:cNvPicPr>
          <p:nvPr/>
        </p:nvPicPr>
        <p:blipFill>
          <a:blip r:embed="rId4"/>
          <a:stretch>
            <a:fillRect/>
          </a:stretch>
        </p:blipFill>
        <p:spPr>
          <a:xfrm>
            <a:off x="173584" y="154024"/>
            <a:ext cx="1827971" cy="1827971"/>
          </a:xfrm>
          <a:prstGeom prst="rect">
            <a:avLst/>
          </a:prstGeom>
        </p:spPr>
      </p:pic>
    </p:spTree>
    <p:extLst>
      <p:ext uri="{BB962C8B-B14F-4D97-AF65-F5344CB8AC3E}">
        <p14:creationId xmlns:p14="http://schemas.microsoft.com/office/powerpoint/2010/main" val="2889964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1146"/>
          </a:xfrm>
          <a:solidFill>
            <a:srgbClr val="CD9A2B"/>
          </a:solidFill>
          <a:ln>
            <a:noFill/>
          </a:ln>
        </p:spPr>
        <p:txBody>
          <a:bodyPr/>
          <a:lstStyle/>
          <a:p>
            <a:r>
              <a:rPr lang="es-ES_tradnl" dirty="0" smtClean="0">
                <a:latin typeface="Impact"/>
                <a:cs typeface="Impact"/>
              </a:rPr>
              <a:t>Más sobre la historia</a:t>
            </a:r>
            <a:endParaRPr lang="es-ES_tradnl" dirty="0">
              <a:latin typeface="Impact"/>
              <a:cs typeface="Impact"/>
            </a:endParaRPr>
          </a:p>
        </p:txBody>
      </p:sp>
      <p:sp>
        <p:nvSpPr>
          <p:cNvPr id="15" name="Content Placeholder 2"/>
          <p:cNvSpPr>
            <a:spLocks noGrp="1"/>
          </p:cNvSpPr>
          <p:nvPr>
            <p:ph idx="1"/>
          </p:nvPr>
        </p:nvSpPr>
        <p:spPr>
          <a:xfrm>
            <a:off x="216635" y="987576"/>
            <a:ext cx="8603448" cy="4021445"/>
          </a:xfrm>
        </p:spPr>
        <p:txBody>
          <a:bodyPr>
            <a:normAutofit lnSpcReduction="10000"/>
          </a:bodyPr>
          <a:lstStyle/>
          <a:p>
            <a:r>
              <a:rPr lang="en-US" dirty="0" smtClean="0">
                <a:solidFill>
                  <a:srgbClr val="CC6537"/>
                </a:solidFill>
              </a:rPr>
              <a:t>For the Aztecs, death = continuation of life.</a:t>
            </a:r>
          </a:p>
          <a:p>
            <a:pPr lvl="1"/>
            <a:r>
              <a:rPr lang="en-US" dirty="0" smtClean="0">
                <a:solidFill>
                  <a:srgbClr val="CC6537"/>
                </a:solidFill>
              </a:rPr>
              <a:t>Life = dream</a:t>
            </a:r>
          </a:p>
          <a:p>
            <a:pPr lvl="1"/>
            <a:r>
              <a:rPr lang="en-US" dirty="0" smtClean="0">
                <a:solidFill>
                  <a:srgbClr val="CC6537"/>
                </a:solidFill>
              </a:rPr>
              <a:t>Death = awake</a:t>
            </a:r>
          </a:p>
          <a:p>
            <a:r>
              <a:rPr lang="en-US" dirty="0" smtClean="0">
                <a:solidFill>
                  <a:srgbClr val="CC6537"/>
                </a:solidFill>
              </a:rPr>
              <a:t>For Spaniards death = the end of life. The idea of spirits living among them for a month was scary.</a:t>
            </a:r>
          </a:p>
          <a:p>
            <a:r>
              <a:rPr lang="en-US" dirty="0" smtClean="0">
                <a:solidFill>
                  <a:srgbClr val="CC6537"/>
                </a:solidFill>
              </a:rPr>
              <a:t>To make the ritual more Christian, it was moved so that it was celebrated on the same days as All Saints and All Souls days, November 1 and 2</a:t>
            </a:r>
            <a:r>
              <a:rPr lang="es-ES_tradnl" dirty="0">
                <a:solidFill>
                  <a:srgbClr val="CC6537"/>
                </a:solidFill>
              </a:rPr>
              <a:t>.</a:t>
            </a:r>
          </a:p>
        </p:txBody>
      </p:sp>
      <p:pic>
        <p:nvPicPr>
          <p:cNvPr id="17" name="Picture 16"/>
          <p:cNvPicPr>
            <a:picLocks noChangeAspect="1"/>
          </p:cNvPicPr>
          <p:nvPr/>
        </p:nvPicPr>
        <p:blipFill>
          <a:blip r:embed="rId2"/>
          <a:stretch>
            <a:fillRect/>
          </a:stretch>
        </p:blipFill>
        <p:spPr>
          <a:xfrm>
            <a:off x="3318014" y="4910825"/>
            <a:ext cx="2598897" cy="1816330"/>
          </a:xfrm>
          <a:prstGeom prst="rect">
            <a:avLst/>
          </a:prstGeom>
        </p:spPr>
      </p:pic>
      <p:sp>
        <p:nvSpPr>
          <p:cNvPr id="19" name="Left Arrow 18">
            <a:hlinkClick r:id="" action="ppaction://hlinkshowjump?jump=previousslide"/>
          </p:cNvPr>
          <p:cNvSpPr/>
          <p:nvPr/>
        </p:nvSpPr>
        <p:spPr>
          <a:xfrm>
            <a:off x="495735" y="5261697"/>
            <a:ext cx="1848702" cy="1172367"/>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20" name="Right Arrow 19">
            <a:hlinkClick r:id="" action="ppaction://hlinkshowjump?jump=nextslide"/>
          </p:cNvPr>
          <p:cNvSpPr/>
          <p:nvPr/>
        </p:nvSpPr>
        <p:spPr>
          <a:xfrm>
            <a:off x="6977489" y="5289610"/>
            <a:ext cx="1688552" cy="1144454"/>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Next</a:t>
            </a:r>
            <a:endParaRPr lang="en-US" sz="3200" dirty="0">
              <a:solidFill>
                <a:srgbClr val="000000"/>
              </a:solidFill>
            </a:endParaRPr>
          </a:p>
        </p:txBody>
      </p:sp>
      <p:sp>
        <p:nvSpPr>
          <p:cNvPr id="21" name="Action Button: Home 20">
            <a:hlinkClick r:id="" action="ppaction://hlinkshowjump?jump=firstslide" highlightClick="1"/>
          </p:cNvPr>
          <p:cNvSpPr/>
          <p:nvPr/>
        </p:nvSpPr>
        <p:spPr>
          <a:xfrm>
            <a:off x="7934275" y="167481"/>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23" name="TextBox 22"/>
          <p:cNvSpPr txBox="1"/>
          <p:nvPr/>
        </p:nvSpPr>
        <p:spPr>
          <a:xfrm>
            <a:off x="6768165" y="6110898"/>
            <a:ext cx="1772282" cy="646331"/>
          </a:xfrm>
          <a:prstGeom prst="rect">
            <a:avLst/>
          </a:prstGeom>
          <a:noFill/>
        </p:spPr>
        <p:txBody>
          <a:bodyPr wrap="square" rtlCol="0">
            <a:spAutoFit/>
          </a:bodyPr>
          <a:lstStyle/>
          <a:p>
            <a:r>
              <a:rPr lang="es-ES_tradnl" dirty="0" err="1" smtClean="0">
                <a:solidFill>
                  <a:srgbClr val="CC6537"/>
                </a:solidFill>
              </a:rPr>
              <a:t>To</a:t>
            </a:r>
            <a:r>
              <a:rPr lang="es-ES_tradnl" dirty="0" smtClean="0">
                <a:solidFill>
                  <a:srgbClr val="CC6537"/>
                </a:solidFill>
              </a:rPr>
              <a:t> </a:t>
            </a:r>
            <a:r>
              <a:rPr lang="es-ES_tradnl" dirty="0" err="1" smtClean="0">
                <a:solidFill>
                  <a:srgbClr val="CC6537"/>
                </a:solidFill>
              </a:rPr>
              <a:t>How</a:t>
            </a:r>
            <a:r>
              <a:rPr lang="es-ES_tradnl" dirty="0" smtClean="0">
                <a:solidFill>
                  <a:srgbClr val="CC6537"/>
                </a:solidFill>
              </a:rPr>
              <a:t> </a:t>
            </a:r>
            <a:r>
              <a:rPr lang="es-ES_tradnl" dirty="0" err="1" smtClean="0">
                <a:solidFill>
                  <a:srgbClr val="CC6537"/>
                </a:solidFill>
              </a:rPr>
              <a:t>it’s</a:t>
            </a:r>
            <a:r>
              <a:rPr lang="es-ES_tradnl" dirty="0" smtClean="0">
                <a:solidFill>
                  <a:srgbClr val="CC6537"/>
                </a:solidFill>
              </a:rPr>
              <a:t> </a:t>
            </a:r>
            <a:r>
              <a:rPr lang="es-ES_tradnl" dirty="0" err="1" smtClean="0">
                <a:solidFill>
                  <a:srgbClr val="CC6537"/>
                </a:solidFill>
              </a:rPr>
              <a:t>celebrated</a:t>
            </a:r>
            <a:r>
              <a:rPr lang="es-ES_tradnl" dirty="0" smtClean="0">
                <a:solidFill>
                  <a:srgbClr val="CC6537"/>
                </a:solidFill>
              </a:rPr>
              <a:t> </a:t>
            </a:r>
            <a:r>
              <a:rPr lang="es-ES_tradnl" dirty="0" err="1" smtClean="0">
                <a:solidFill>
                  <a:srgbClr val="CC6537"/>
                </a:solidFill>
              </a:rPr>
              <a:t>today</a:t>
            </a:r>
            <a:endParaRPr lang="es-ES_tradnl" dirty="0">
              <a:solidFill>
                <a:srgbClr val="CC6537"/>
              </a:solidFill>
            </a:endParaRPr>
          </a:p>
        </p:txBody>
      </p:sp>
    </p:spTree>
    <p:extLst>
      <p:ext uri="{BB962C8B-B14F-4D97-AF65-F5344CB8AC3E}">
        <p14:creationId xmlns:p14="http://schemas.microsoft.com/office/powerpoint/2010/main" val="989464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33" y="149027"/>
            <a:ext cx="4145913" cy="1143000"/>
          </a:xfrm>
          <a:solidFill>
            <a:srgbClr val="CD9A2B"/>
          </a:solidFill>
          <a:ln>
            <a:solidFill>
              <a:srgbClr val="CD9A2B"/>
            </a:solidFill>
          </a:ln>
        </p:spPr>
        <p:txBody>
          <a:bodyPr/>
          <a:lstStyle/>
          <a:p>
            <a:pPr algn="l"/>
            <a:r>
              <a:rPr lang="es-ES_tradnl" dirty="0" smtClean="0">
                <a:latin typeface="Impact"/>
                <a:cs typeface="Impact"/>
              </a:rPr>
              <a:t>		Hoy en día</a:t>
            </a:r>
            <a:endParaRPr lang="es-ES_tradnl" dirty="0">
              <a:latin typeface="Impact"/>
              <a:cs typeface="Impact"/>
            </a:endParaRPr>
          </a:p>
        </p:txBody>
      </p:sp>
      <p:sp>
        <p:nvSpPr>
          <p:cNvPr id="4" name="Content Placeholder 2"/>
          <p:cNvSpPr>
            <a:spLocks noGrp="1"/>
          </p:cNvSpPr>
          <p:nvPr>
            <p:ph idx="1"/>
          </p:nvPr>
        </p:nvSpPr>
        <p:spPr>
          <a:xfrm>
            <a:off x="268633" y="1488527"/>
            <a:ext cx="8875366" cy="5182801"/>
          </a:xfrm>
        </p:spPr>
        <p:txBody>
          <a:bodyPr>
            <a:normAutofit lnSpcReduction="10000"/>
          </a:bodyPr>
          <a:lstStyle/>
          <a:p>
            <a:pPr marL="0" indent="0">
              <a:buNone/>
            </a:pPr>
            <a:r>
              <a:rPr lang="en-US" dirty="0" smtClean="0">
                <a:solidFill>
                  <a:srgbClr val="CC6537"/>
                </a:solidFill>
              </a:rPr>
              <a:t>	Today, </a:t>
            </a:r>
            <a:r>
              <a:rPr lang="en-US" sz="3000" dirty="0" smtClean="0">
                <a:solidFill>
                  <a:srgbClr val="CC6537"/>
                </a:solidFill>
              </a:rPr>
              <a:t>El </a:t>
            </a:r>
            <a:r>
              <a:rPr lang="en-US" sz="3000" dirty="0" err="1" smtClean="0">
                <a:solidFill>
                  <a:srgbClr val="CC6537"/>
                </a:solidFill>
              </a:rPr>
              <a:t>día</a:t>
            </a:r>
            <a:r>
              <a:rPr lang="en-US" sz="3000" dirty="0" smtClean="0">
                <a:solidFill>
                  <a:srgbClr val="CC6537"/>
                </a:solidFill>
              </a:rPr>
              <a:t> de los </a:t>
            </a:r>
            <a:r>
              <a:rPr lang="en-US" sz="3000" dirty="0" err="1" smtClean="0">
                <a:solidFill>
                  <a:srgbClr val="CC6537"/>
                </a:solidFill>
              </a:rPr>
              <a:t>muertos</a:t>
            </a:r>
            <a:r>
              <a:rPr lang="en-US" sz="3000" dirty="0" smtClean="0">
                <a:solidFill>
                  <a:srgbClr val="CC6537"/>
                </a:solidFill>
              </a:rPr>
              <a:t> is celebrated in Mexico, Guatemala and certain parts of los </a:t>
            </a:r>
            <a:r>
              <a:rPr lang="en-US" sz="3000" dirty="0" err="1" smtClean="0">
                <a:solidFill>
                  <a:srgbClr val="CC6537"/>
                </a:solidFill>
              </a:rPr>
              <a:t>Estados</a:t>
            </a:r>
            <a:r>
              <a:rPr lang="en-US" sz="3000" dirty="0" smtClean="0">
                <a:solidFill>
                  <a:srgbClr val="CC6537"/>
                </a:solidFill>
              </a:rPr>
              <a:t> </a:t>
            </a:r>
            <a:r>
              <a:rPr lang="en-US" sz="3000" dirty="0" err="1" smtClean="0">
                <a:solidFill>
                  <a:srgbClr val="CC6537"/>
                </a:solidFill>
              </a:rPr>
              <a:t>Unidos</a:t>
            </a:r>
            <a:r>
              <a:rPr lang="en-US" sz="3000" dirty="0" smtClean="0">
                <a:solidFill>
                  <a:srgbClr val="CC6537"/>
                </a:solidFill>
              </a:rPr>
              <a:t>.  Although this celebration is associated with death, it’s NOT sad.  It’s a celebration of a life well lived.  It is about family, happiness,                                                             colors, excitement and                                                </a:t>
            </a:r>
            <a:r>
              <a:rPr lang="en-US" sz="3000" u="sng" dirty="0" smtClean="0">
                <a:solidFill>
                  <a:srgbClr val="CC6537"/>
                </a:solidFill>
              </a:rPr>
              <a:t>remembrance</a:t>
            </a:r>
            <a:r>
              <a:rPr lang="en-US" sz="3000" dirty="0" smtClean="0">
                <a:solidFill>
                  <a:srgbClr val="CC6537"/>
                </a:solidFill>
              </a:rPr>
              <a:t>. The people                                                express and celebrate their                                         culture through the crafts,                                     decorations and food that                                                 they make in honor of their                                              loved ones.</a:t>
            </a:r>
          </a:p>
          <a:p>
            <a:pPr marL="0" indent="0">
              <a:buNone/>
            </a:pPr>
            <a:endParaRPr lang="en-US" dirty="0" smtClean="0">
              <a:solidFill>
                <a:srgbClr val="CC6537"/>
              </a:solidFill>
            </a:endParaRPr>
          </a:p>
          <a:p>
            <a:pPr marL="0" indent="0">
              <a:buNone/>
            </a:pPr>
            <a:endParaRPr lang="es-ES_tradnl" dirty="0" smtClean="0"/>
          </a:p>
        </p:txBody>
      </p:sp>
      <p:sp>
        <p:nvSpPr>
          <p:cNvPr id="8" name="Action Button: Home 7">
            <a:hlinkClick r:id="" action="ppaction://hlinkshowjump?jump=firstslide" highlightClick="1"/>
          </p:cNvPr>
          <p:cNvSpPr/>
          <p:nvPr/>
        </p:nvSpPr>
        <p:spPr>
          <a:xfrm>
            <a:off x="8087244" y="6099101"/>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Right Arrow 8">
            <a:hlinkClick r:id="" action="ppaction://hlinkshowjump?jump=nextslide"/>
          </p:cNvPr>
          <p:cNvSpPr/>
          <p:nvPr/>
        </p:nvSpPr>
        <p:spPr>
          <a:xfrm>
            <a:off x="4830741" y="149028"/>
            <a:ext cx="3879486" cy="1143000"/>
          </a:xfrm>
          <a:prstGeom prst="rightArrow">
            <a:avLst/>
          </a:prstGeom>
          <a:solidFill>
            <a:srgbClr val="CC65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Find out more about how </a:t>
            </a:r>
            <a:r>
              <a:rPr lang="en-US" b="1" dirty="0" err="1" smtClean="0">
                <a:solidFill>
                  <a:schemeClr val="tx1"/>
                </a:solidFill>
              </a:rPr>
              <a:t>Día</a:t>
            </a:r>
            <a:r>
              <a:rPr lang="en-US" b="1" dirty="0" smtClean="0">
                <a:solidFill>
                  <a:schemeClr val="tx1"/>
                </a:solidFill>
              </a:rPr>
              <a:t> de los </a:t>
            </a:r>
            <a:r>
              <a:rPr lang="en-US" b="1" dirty="0" err="1" smtClean="0">
                <a:solidFill>
                  <a:schemeClr val="tx1"/>
                </a:solidFill>
              </a:rPr>
              <a:t>muertos</a:t>
            </a:r>
            <a:r>
              <a:rPr lang="en-US" b="1" dirty="0" smtClean="0">
                <a:solidFill>
                  <a:schemeClr val="tx1"/>
                </a:solidFill>
              </a:rPr>
              <a:t> is celebrated today!!</a:t>
            </a:r>
            <a:endParaRPr lang="en-US" b="1" dirty="0">
              <a:solidFill>
                <a:schemeClr val="tx1"/>
              </a:solidFill>
            </a:endParaRPr>
          </a:p>
        </p:txBody>
      </p:sp>
      <p:pic>
        <p:nvPicPr>
          <p:cNvPr id="10" name="Picture 9"/>
          <p:cNvPicPr>
            <a:picLocks noChangeAspect="1"/>
          </p:cNvPicPr>
          <p:nvPr/>
        </p:nvPicPr>
        <p:blipFill>
          <a:blip r:embed="rId2"/>
          <a:stretch>
            <a:fillRect/>
          </a:stretch>
        </p:blipFill>
        <p:spPr>
          <a:xfrm>
            <a:off x="4830741" y="3331167"/>
            <a:ext cx="3894455" cy="2628367"/>
          </a:xfrm>
          <a:prstGeom prst="rect">
            <a:avLst/>
          </a:prstGeom>
        </p:spPr>
      </p:pic>
      <p:sp>
        <p:nvSpPr>
          <p:cNvPr id="11" name="Left Arrow 10">
            <a:hlinkClick r:id="" action="ppaction://hlinkshowjump?jump=previousslide"/>
          </p:cNvPr>
          <p:cNvSpPr/>
          <p:nvPr/>
        </p:nvSpPr>
        <p:spPr>
          <a:xfrm>
            <a:off x="5969410" y="6032455"/>
            <a:ext cx="1147630" cy="605375"/>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600" b="1" dirty="0" smtClean="0">
                <a:solidFill>
                  <a:schemeClr val="tx1"/>
                </a:solidFill>
              </a:rPr>
              <a:t>Back</a:t>
            </a:r>
            <a:endParaRPr lang="es-ES_tradnl" sz="2600" b="1" dirty="0">
              <a:solidFill>
                <a:schemeClr val="tx1"/>
              </a:solidFill>
            </a:endParaRPr>
          </a:p>
        </p:txBody>
      </p:sp>
      <p:sp>
        <p:nvSpPr>
          <p:cNvPr id="12" name="TextBox 11"/>
          <p:cNvSpPr txBox="1"/>
          <p:nvPr/>
        </p:nvSpPr>
        <p:spPr>
          <a:xfrm>
            <a:off x="6446121" y="6453164"/>
            <a:ext cx="1146468" cy="369332"/>
          </a:xfrm>
          <a:prstGeom prst="rect">
            <a:avLst/>
          </a:prstGeom>
          <a:noFill/>
        </p:spPr>
        <p:txBody>
          <a:bodyPr wrap="none" rtlCol="0">
            <a:spAutoFit/>
          </a:bodyPr>
          <a:lstStyle/>
          <a:p>
            <a:r>
              <a:rPr lang="es-ES_tradnl" dirty="0" err="1" smtClean="0">
                <a:solidFill>
                  <a:srgbClr val="CD9A2B"/>
                </a:solidFill>
              </a:rPr>
              <a:t>To</a:t>
            </a:r>
            <a:r>
              <a:rPr lang="es-ES_tradnl" dirty="0" smtClean="0">
                <a:solidFill>
                  <a:srgbClr val="CD9A2B"/>
                </a:solidFill>
              </a:rPr>
              <a:t> </a:t>
            </a:r>
            <a:r>
              <a:rPr lang="es-ES_tradnl" dirty="0" err="1" smtClean="0">
                <a:solidFill>
                  <a:srgbClr val="CD9A2B"/>
                </a:solidFill>
              </a:rPr>
              <a:t>History</a:t>
            </a:r>
            <a:endParaRPr lang="es-ES_tradnl" dirty="0">
              <a:solidFill>
                <a:srgbClr val="CD9A2B"/>
              </a:solidFill>
            </a:endParaRPr>
          </a:p>
        </p:txBody>
      </p:sp>
    </p:spTree>
    <p:extLst>
      <p:ext uri="{BB962C8B-B14F-4D97-AF65-F5344CB8AC3E}">
        <p14:creationId xmlns:p14="http://schemas.microsoft.com/office/powerpoint/2010/main" val="59271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79100" y="4887248"/>
            <a:ext cx="8610222" cy="1867820"/>
          </a:xfrm>
        </p:spPr>
        <p:txBody>
          <a:bodyPr>
            <a:normAutofit fontScale="92500" lnSpcReduction="20000"/>
          </a:bodyPr>
          <a:lstStyle/>
          <a:p>
            <a:pPr marL="0" indent="0">
              <a:buNone/>
            </a:pPr>
            <a:r>
              <a:rPr lang="en-US" sz="2800" dirty="0" smtClean="0">
                <a:solidFill>
                  <a:srgbClr val="CC6537"/>
                </a:solidFill>
              </a:rPr>
              <a:t>Families celebrate by going to the cemeteries where their loved ones are buried on November 2. They clean and decorate the graves with candles and flowers.  They put up pictures and leave food and gifts for the spirits.              Candlelight vigils are held to honor the dead.</a:t>
            </a:r>
          </a:p>
          <a:p>
            <a:pPr marL="0" indent="0">
              <a:buNone/>
            </a:pPr>
            <a:endParaRPr lang="en-US" dirty="0" smtClean="0">
              <a:solidFill>
                <a:srgbClr val="CC6537"/>
              </a:solidFill>
            </a:endParaRPr>
          </a:p>
          <a:p>
            <a:pPr marL="0" indent="0">
              <a:buNone/>
            </a:pPr>
            <a:endParaRPr lang="es-ES_tradnl" dirty="0" smtClean="0"/>
          </a:p>
        </p:txBody>
      </p:sp>
      <p:pic>
        <p:nvPicPr>
          <p:cNvPr id="5" name="Picture 4"/>
          <p:cNvPicPr>
            <a:picLocks noChangeAspect="1"/>
          </p:cNvPicPr>
          <p:nvPr/>
        </p:nvPicPr>
        <p:blipFill>
          <a:blip r:embed="rId2"/>
          <a:stretch>
            <a:fillRect/>
          </a:stretch>
        </p:blipFill>
        <p:spPr>
          <a:xfrm>
            <a:off x="836550" y="1116539"/>
            <a:ext cx="4954765" cy="3631141"/>
          </a:xfrm>
          <a:prstGeom prst="rect">
            <a:avLst/>
          </a:prstGeom>
        </p:spPr>
      </p:pic>
      <p:sp>
        <p:nvSpPr>
          <p:cNvPr id="2" name="Title 1"/>
          <p:cNvSpPr>
            <a:spLocks noGrp="1"/>
          </p:cNvSpPr>
          <p:nvPr>
            <p:ph type="title"/>
          </p:nvPr>
        </p:nvSpPr>
        <p:spPr>
          <a:xfrm>
            <a:off x="279100" y="247529"/>
            <a:ext cx="4106253" cy="1143000"/>
          </a:xfrm>
          <a:solidFill>
            <a:srgbClr val="CD9A2B"/>
          </a:solidFill>
          <a:ln>
            <a:solidFill>
              <a:srgbClr val="CD9A2B"/>
            </a:solidFill>
          </a:ln>
        </p:spPr>
        <p:txBody>
          <a:bodyPr/>
          <a:lstStyle/>
          <a:p>
            <a:r>
              <a:rPr lang="es-ES_tradnl" dirty="0" smtClean="0">
                <a:latin typeface="Impact"/>
                <a:cs typeface="Impact"/>
              </a:rPr>
              <a:t>Hoy en día</a:t>
            </a:r>
            <a:endParaRPr lang="es-ES_tradnl" dirty="0">
              <a:latin typeface="Impact"/>
              <a:cs typeface="Impact"/>
            </a:endParaRPr>
          </a:p>
        </p:txBody>
      </p:sp>
      <p:sp>
        <p:nvSpPr>
          <p:cNvPr id="6" name="Right Arrow 5">
            <a:hlinkClick r:id="" action="ppaction://hlinkshowjump?jump=nextslide"/>
          </p:cNvPr>
          <p:cNvSpPr/>
          <p:nvPr/>
        </p:nvSpPr>
        <p:spPr>
          <a:xfrm>
            <a:off x="6096465" y="2674504"/>
            <a:ext cx="3047535" cy="2069388"/>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Find out more about how </a:t>
            </a:r>
            <a:r>
              <a:rPr lang="en-US" b="1" dirty="0" err="1" smtClean="0">
                <a:solidFill>
                  <a:schemeClr val="tx1"/>
                </a:solidFill>
              </a:rPr>
              <a:t>Día</a:t>
            </a:r>
            <a:r>
              <a:rPr lang="en-US" b="1" dirty="0" smtClean="0">
                <a:solidFill>
                  <a:schemeClr val="tx1"/>
                </a:solidFill>
              </a:rPr>
              <a:t> de los </a:t>
            </a:r>
            <a:r>
              <a:rPr lang="en-US" b="1" dirty="0" err="1" smtClean="0">
                <a:solidFill>
                  <a:schemeClr val="tx1"/>
                </a:solidFill>
              </a:rPr>
              <a:t>muertos</a:t>
            </a:r>
            <a:r>
              <a:rPr lang="en-US" b="1" dirty="0" smtClean="0">
                <a:solidFill>
                  <a:schemeClr val="tx1"/>
                </a:solidFill>
              </a:rPr>
              <a:t> is celebrated today!!</a:t>
            </a:r>
            <a:endParaRPr lang="en-US" b="1" dirty="0">
              <a:solidFill>
                <a:schemeClr val="tx1"/>
              </a:solidFill>
            </a:endParaRPr>
          </a:p>
        </p:txBody>
      </p:sp>
      <p:pic>
        <p:nvPicPr>
          <p:cNvPr id="7" name="Picture 6"/>
          <p:cNvPicPr>
            <a:picLocks noChangeAspect="1"/>
          </p:cNvPicPr>
          <p:nvPr/>
        </p:nvPicPr>
        <p:blipFill>
          <a:blip r:embed="rId3"/>
          <a:stretch>
            <a:fillRect/>
          </a:stretch>
        </p:blipFill>
        <p:spPr>
          <a:xfrm>
            <a:off x="5618506" y="484794"/>
            <a:ext cx="3075445" cy="1943681"/>
          </a:xfrm>
          <a:prstGeom prst="rect">
            <a:avLst/>
          </a:prstGeom>
        </p:spPr>
      </p:pic>
      <p:sp>
        <p:nvSpPr>
          <p:cNvPr id="8" name="Action Button: Home 7">
            <a:hlinkClick r:id="" action="ppaction://hlinkshowjump?jump=firstslide" highlightClick="1"/>
          </p:cNvPr>
          <p:cNvSpPr/>
          <p:nvPr/>
        </p:nvSpPr>
        <p:spPr>
          <a:xfrm>
            <a:off x="8003514" y="6179352"/>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Left Arrow 8">
            <a:hlinkClick r:id="" action="ppaction://hlinkshowjump?jump=previousslide"/>
          </p:cNvPr>
          <p:cNvSpPr/>
          <p:nvPr/>
        </p:nvSpPr>
        <p:spPr>
          <a:xfrm>
            <a:off x="6740256" y="6096950"/>
            <a:ext cx="990804" cy="641342"/>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2400" dirty="0" smtClean="0">
                <a:solidFill>
                  <a:schemeClr val="tx1"/>
                </a:solidFill>
              </a:rPr>
              <a:t>Back</a:t>
            </a:r>
            <a:endParaRPr lang="es-ES_tradnl" sz="2400" dirty="0">
              <a:solidFill>
                <a:schemeClr val="tx1"/>
              </a:solidFill>
            </a:endParaRPr>
          </a:p>
        </p:txBody>
      </p:sp>
    </p:spTree>
    <p:extLst>
      <p:ext uri="{BB962C8B-B14F-4D97-AF65-F5344CB8AC3E}">
        <p14:creationId xmlns:p14="http://schemas.microsoft.com/office/powerpoint/2010/main" val="201311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9028"/>
            <a:ext cx="9144000" cy="1143000"/>
          </a:xfrm>
          <a:solidFill>
            <a:srgbClr val="CD9A2B"/>
          </a:solidFill>
          <a:ln>
            <a:solidFill>
              <a:srgbClr val="CD9A2B"/>
            </a:solidFill>
          </a:ln>
        </p:spPr>
        <p:txBody>
          <a:bodyPr/>
          <a:lstStyle/>
          <a:p>
            <a:r>
              <a:rPr lang="es-ES_tradnl" dirty="0" smtClean="0">
                <a:latin typeface="Impact"/>
                <a:cs typeface="Impact"/>
              </a:rPr>
              <a:t>Hoy en día</a:t>
            </a:r>
            <a:endParaRPr lang="es-ES_tradnl" dirty="0">
              <a:latin typeface="Impact"/>
              <a:cs typeface="Impact"/>
            </a:endParaRPr>
          </a:p>
        </p:txBody>
      </p:sp>
      <p:sp>
        <p:nvSpPr>
          <p:cNvPr id="4" name="Content Placeholder 2"/>
          <p:cNvSpPr>
            <a:spLocks noGrp="1"/>
          </p:cNvSpPr>
          <p:nvPr>
            <p:ph idx="1"/>
          </p:nvPr>
        </p:nvSpPr>
        <p:spPr>
          <a:xfrm>
            <a:off x="279100" y="1446658"/>
            <a:ext cx="8610222" cy="1191170"/>
          </a:xfrm>
        </p:spPr>
        <p:txBody>
          <a:bodyPr>
            <a:normAutofit/>
          </a:bodyPr>
          <a:lstStyle/>
          <a:p>
            <a:pPr marL="0" indent="0">
              <a:buNone/>
            </a:pPr>
            <a:r>
              <a:rPr lang="en-US" dirty="0" smtClean="0">
                <a:solidFill>
                  <a:srgbClr val="CC6537"/>
                </a:solidFill>
              </a:rPr>
              <a:t>In many communities people come together and dance to honor the dead.</a:t>
            </a:r>
          </a:p>
          <a:p>
            <a:pPr marL="0" indent="0">
              <a:buNone/>
            </a:pPr>
            <a:endParaRPr lang="en-US" dirty="0" smtClean="0">
              <a:solidFill>
                <a:srgbClr val="CC6537"/>
              </a:solidFill>
            </a:endParaRPr>
          </a:p>
          <a:p>
            <a:pPr marL="0" indent="0">
              <a:buNone/>
            </a:pPr>
            <a:endParaRPr lang="es-ES_tradnl" dirty="0" smtClean="0"/>
          </a:p>
        </p:txBody>
      </p:sp>
      <p:sp>
        <p:nvSpPr>
          <p:cNvPr id="5" name="Right Arrow 4">
            <a:hlinkClick r:id="" action="ppaction://hlinkshowjump?jump=nextslide"/>
          </p:cNvPr>
          <p:cNvSpPr/>
          <p:nvPr/>
        </p:nvSpPr>
        <p:spPr>
          <a:xfrm>
            <a:off x="4660963" y="4724270"/>
            <a:ext cx="4228360" cy="1395676"/>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Find out more about how </a:t>
            </a:r>
            <a:r>
              <a:rPr lang="en-US" b="1" dirty="0" err="1" smtClean="0">
                <a:solidFill>
                  <a:schemeClr val="tx1"/>
                </a:solidFill>
              </a:rPr>
              <a:t>Día</a:t>
            </a:r>
            <a:r>
              <a:rPr lang="en-US" b="1" dirty="0" smtClean="0">
                <a:solidFill>
                  <a:schemeClr val="tx1"/>
                </a:solidFill>
              </a:rPr>
              <a:t> de los </a:t>
            </a:r>
            <a:r>
              <a:rPr lang="en-US" b="1" dirty="0" err="1" smtClean="0">
                <a:solidFill>
                  <a:schemeClr val="tx1"/>
                </a:solidFill>
              </a:rPr>
              <a:t>muertos</a:t>
            </a:r>
            <a:r>
              <a:rPr lang="en-US" b="1" dirty="0" smtClean="0">
                <a:solidFill>
                  <a:schemeClr val="tx1"/>
                </a:solidFill>
              </a:rPr>
              <a:t> is celebrated today!!</a:t>
            </a:r>
            <a:endParaRPr lang="en-US" b="1" dirty="0">
              <a:solidFill>
                <a:schemeClr val="tx1"/>
              </a:solidFill>
            </a:endParaRPr>
          </a:p>
        </p:txBody>
      </p:sp>
      <p:pic>
        <p:nvPicPr>
          <p:cNvPr id="6" name="Picture 5"/>
          <p:cNvPicPr>
            <a:picLocks noChangeAspect="1"/>
          </p:cNvPicPr>
          <p:nvPr/>
        </p:nvPicPr>
        <p:blipFill>
          <a:blip r:embed="rId2"/>
          <a:stretch>
            <a:fillRect/>
          </a:stretch>
        </p:blipFill>
        <p:spPr>
          <a:xfrm>
            <a:off x="460515" y="2835230"/>
            <a:ext cx="3893439" cy="3035686"/>
          </a:xfrm>
          <a:prstGeom prst="rect">
            <a:avLst/>
          </a:prstGeom>
        </p:spPr>
      </p:pic>
      <p:pic>
        <p:nvPicPr>
          <p:cNvPr id="7" name="Picture 6"/>
          <p:cNvPicPr>
            <a:picLocks noChangeAspect="1"/>
          </p:cNvPicPr>
          <p:nvPr/>
        </p:nvPicPr>
        <p:blipFill>
          <a:blip r:embed="rId3"/>
          <a:stretch>
            <a:fillRect/>
          </a:stretch>
        </p:blipFill>
        <p:spPr>
          <a:xfrm>
            <a:off x="5236489" y="2407450"/>
            <a:ext cx="3089094" cy="2316820"/>
          </a:xfrm>
          <a:prstGeom prst="rect">
            <a:avLst/>
          </a:prstGeom>
        </p:spPr>
      </p:pic>
      <p:sp>
        <p:nvSpPr>
          <p:cNvPr id="8" name="Action Button: Home 7">
            <a:hlinkClick r:id="" action="ppaction://hlinkshowjump?jump=firstslide" highlightClick="1"/>
          </p:cNvPr>
          <p:cNvSpPr/>
          <p:nvPr/>
        </p:nvSpPr>
        <p:spPr>
          <a:xfrm>
            <a:off x="8003514" y="6179352"/>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9" name="Left Arrow 8">
            <a:hlinkClick r:id="" action="ppaction://hlinkshowjump?jump=previousslide"/>
          </p:cNvPr>
          <p:cNvSpPr/>
          <p:nvPr/>
        </p:nvSpPr>
        <p:spPr>
          <a:xfrm>
            <a:off x="460515" y="6008382"/>
            <a:ext cx="1468602" cy="818214"/>
          </a:xfrm>
          <a:prstGeom prst="lef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Tree>
    <p:extLst>
      <p:ext uri="{BB962C8B-B14F-4D97-AF65-F5344CB8AC3E}">
        <p14:creationId xmlns:p14="http://schemas.microsoft.com/office/powerpoint/2010/main" val="124870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266259" y="1344786"/>
            <a:ext cx="2776416" cy="2051217"/>
          </a:xfrm>
          <a:prstGeom prst="rect">
            <a:avLst/>
          </a:prstGeom>
        </p:spPr>
      </p:pic>
      <p:sp>
        <p:nvSpPr>
          <p:cNvPr id="2" name="Title 1"/>
          <p:cNvSpPr>
            <a:spLocks noGrp="1"/>
          </p:cNvSpPr>
          <p:nvPr>
            <p:ph type="title"/>
          </p:nvPr>
        </p:nvSpPr>
        <p:spPr/>
        <p:txBody>
          <a:bodyPr/>
          <a:lstStyle/>
          <a:p>
            <a:r>
              <a:rPr lang="es-ES_tradnl" dirty="0" smtClean="0"/>
              <a:t>El altar de muerto</a:t>
            </a:r>
            <a:endParaRPr lang="es-ES_tradnl" dirty="0"/>
          </a:p>
        </p:txBody>
      </p:sp>
      <p:sp>
        <p:nvSpPr>
          <p:cNvPr id="3" name="Content Placeholder 2"/>
          <p:cNvSpPr>
            <a:spLocks noGrp="1"/>
          </p:cNvSpPr>
          <p:nvPr>
            <p:ph idx="1"/>
          </p:nvPr>
        </p:nvSpPr>
        <p:spPr>
          <a:xfrm>
            <a:off x="125595" y="3396003"/>
            <a:ext cx="8893536" cy="2926039"/>
          </a:xfrm>
        </p:spPr>
        <p:txBody>
          <a:bodyPr>
            <a:normAutofit/>
          </a:bodyPr>
          <a:lstStyle/>
          <a:p>
            <a:pPr marL="0" indent="0">
              <a:buNone/>
            </a:pPr>
            <a:r>
              <a:rPr lang="es-ES_tradnl" sz="2400" dirty="0" smtClean="0">
                <a:solidFill>
                  <a:srgbClr val="CC6537"/>
                </a:solidFill>
              </a:rPr>
              <a:t>	</a:t>
            </a:r>
            <a:r>
              <a:rPr lang="en-US" sz="2600" dirty="0" smtClean="0">
                <a:solidFill>
                  <a:srgbClr val="CC6537"/>
                </a:solidFill>
              </a:rPr>
              <a:t>Families construct altars in their homes to honor their loved ones who have passed. On top of the altar are </a:t>
            </a:r>
            <a:r>
              <a:rPr lang="en-US" sz="2600" i="1" u="sng" dirty="0" err="1" smtClean="0">
                <a:solidFill>
                  <a:srgbClr val="CC6537"/>
                </a:solidFill>
              </a:rPr>
              <a:t>las</a:t>
            </a:r>
            <a:r>
              <a:rPr lang="en-US" sz="2600" i="1" u="sng" dirty="0" smtClean="0">
                <a:solidFill>
                  <a:srgbClr val="CC6537"/>
                </a:solidFill>
              </a:rPr>
              <a:t> </a:t>
            </a:r>
            <a:r>
              <a:rPr lang="en-US" sz="2600" i="1" u="sng" dirty="0" err="1" smtClean="0">
                <a:solidFill>
                  <a:srgbClr val="CC6537"/>
                </a:solidFill>
              </a:rPr>
              <a:t>ofrendas</a:t>
            </a:r>
            <a:r>
              <a:rPr lang="en-US" sz="2600" u="sng" dirty="0" smtClean="0">
                <a:solidFill>
                  <a:srgbClr val="CC6537"/>
                </a:solidFill>
              </a:rPr>
              <a:t> </a:t>
            </a:r>
            <a:r>
              <a:rPr lang="en-US" sz="2600" dirty="0" smtClean="0">
                <a:solidFill>
                  <a:srgbClr val="CC6537"/>
                </a:solidFill>
              </a:rPr>
              <a:t>– offerings of the favorite food and drink of the person being honored.  There are also pictures, clothing, personal items and other </a:t>
            </a:r>
            <a:r>
              <a:rPr lang="en-US" sz="2600" dirty="0" err="1" smtClean="0">
                <a:solidFill>
                  <a:srgbClr val="CC6537"/>
                </a:solidFill>
              </a:rPr>
              <a:t>posessions</a:t>
            </a:r>
            <a:r>
              <a:rPr lang="en-US" sz="2600" dirty="0" smtClean="0">
                <a:solidFill>
                  <a:srgbClr val="CC6537"/>
                </a:solidFill>
              </a:rPr>
              <a:t> of this family member.  </a:t>
            </a:r>
            <a:r>
              <a:rPr lang="en-US" sz="2600" i="1" dirty="0" smtClean="0">
                <a:solidFill>
                  <a:srgbClr val="CC6537"/>
                </a:solidFill>
              </a:rPr>
              <a:t>La </a:t>
            </a:r>
            <a:r>
              <a:rPr lang="en-US" sz="2600" i="1" dirty="0" err="1" smtClean="0">
                <a:solidFill>
                  <a:srgbClr val="CC6537"/>
                </a:solidFill>
              </a:rPr>
              <a:t>ofrenda</a:t>
            </a:r>
            <a:r>
              <a:rPr lang="en-US" sz="2600" i="1" dirty="0" smtClean="0">
                <a:solidFill>
                  <a:srgbClr val="CC6537"/>
                </a:solidFill>
              </a:rPr>
              <a:t> </a:t>
            </a:r>
            <a:r>
              <a:rPr lang="en-US" sz="2600" dirty="0" smtClean="0">
                <a:solidFill>
                  <a:srgbClr val="CC6537"/>
                </a:solidFill>
              </a:rPr>
              <a:t>also includes candles, flowers, paper decorations and candy skulls.</a:t>
            </a:r>
            <a:endParaRPr lang="en-US" sz="2600" i="1" dirty="0">
              <a:solidFill>
                <a:srgbClr val="CC6537"/>
              </a:solidFill>
            </a:endParaRPr>
          </a:p>
        </p:txBody>
      </p:sp>
      <p:sp>
        <p:nvSpPr>
          <p:cNvPr id="5" name="Left Arrow 4">
            <a:hlinkClick r:id="" action="ppaction://hlinkshowjump?jump=previousslide"/>
          </p:cNvPr>
          <p:cNvSpPr/>
          <p:nvPr/>
        </p:nvSpPr>
        <p:spPr>
          <a:xfrm>
            <a:off x="572155" y="5870916"/>
            <a:ext cx="1468602" cy="818214"/>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6" name="Right Arrow 5">
            <a:hlinkClick r:id="" action="ppaction://hlinkshowjump?jump=nextslide"/>
          </p:cNvPr>
          <p:cNvSpPr/>
          <p:nvPr/>
        </p:nvSpPr>
        <p:spPr>
          <a:xfrm>
            <a:off x="6140190" y="5838114"/>
            <a:ext cx="1507139" cy="840202"/>
          </a:xfrm>
          <a:prstGeom prst="righ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Next</a:t>
            </a:r>
            <a:endParaRPr lang="en-US" sz="3200" dirty="0">
              <a:solidFill>
                <a:srgbClr val="000000"/>
              </a:solidFill>
            </a:endParaRPr>
          </a:p>
        </p:txBody>
      </p:sp>
      <p:sp>
        <p:nvSpPr>
          <p:cNvPr id="7" name="Action Button: Home 6">
            <a:hlinkClick r:id="" action="ppaction://hlinkshowjump?jump=firstslide" highlightClick="1"/>
          </p:cNvPr>
          <p:cNvSpPr/>
          <p:nvPr/>
        </p:nvSpPr>
        <p:spPr>
          <a:xfrm>
            <a:off x="8003514" y="6179352"/>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8" name="Picture 7"/>
          <p:cNvPicPr>
            <a:picLocks noChangeAspect="1"/>
          </p:cNvPicPr>
          <p:nvPr/>
        </p:nvPicPr>
        <p:blipFill>
          <a:blip r:embed="rId5"/>
          <a:stretch>
            <a:fillRect/>
          </a:stretch>
        </p:blipFill>
        <p:spPr>
          <a:xfrm>
            <a:off x="3185383" y="274638"/>
            <a:ext cx="5539356" cy="2778911"/>
          </a:xfrm>
          <a:prstGeom prst="rect">
            <a:avLst/>
          </a:prstGeom>
        </p:spPr>
      </p:pic>
      <p:sp>
        <p:nvSpPr>
          <p:cNvPr id="4" name="Title 1"/>
          <p:cNvSpPr txBox="1">
            <a:spLocks/>
          </p:cNvSpPr>
          <p:nvPr/>
        </p:nvSpPr>
        <p:spPr>
          <a:xfrm>
            <a:off x="125595" y="115165"/>
            <a:ext cx="3628295" cy="1087174"/>
          </a:xfrm>
          <a:prstGeom prst="rect">
            <a:avLst/>
          </a:prstGeom>
          <a:solidFill>
            <a:srgbClr val="CD9A2B"/>
          </a:solidFill>
          <a:ln>
            <a:solidFill>
              <a:srgbClr val="CD9A2B"/>
            </a:solidFill>
          </a:ln>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_tradnl" dirty="0" smtClean="0">
                <a:latin typeface="Impact"/>
                <a:cs typeface="Impact"/>
              </a:rPr>
              <a:t>Hoy en día</a:t>
            </a:r>
            <a:endParaRPr lang="es-ES_tradnl" dirty="0">
              <a:latin typeface="Impact"/>
              <a:cs typeface="Impact"/>
            </a:endParaRPr>
          </a:p>
        </p:txBody>
      </p:sp>
      <p:sp>
        <p:nvSpPr>
          <p:cNvPr id="10" name="TextBox 9"/>
          <p:cNvSpPr txBox="1"/>
          <p:nvPr/>
        </p:nvSpPr>
        <p:spPr>
          <a:xfrm>
            <a:off x="5889001" y="6423424"/>
            <a:ext cx="1608133" cy="369332"/>
          </a:xfrm>
          <a:prstGeom prst="rect">
            <a:avLst/>
          </a:prstGeom>
          <a:noFill/>
        </p:spPr>
        <p:txBody>
          <a:bodyPr wrap="square" rtlCol="0">
            <a:spAutoFit/>
          </a:bodyPr>
          <a:lstStyle/>
          <a:p>
            <a:r>
              <a:rPr lang="es-ES_tradnl" dirty="0" err="1" smtClean="0">
                <a:solidFill>
                  <a:srgbClr val="CD9A2B"/>
                </a:solidFill>
              </a:rPr>
              <a:t>To</a:t>
            </a:r>
            <a:r>
              <a:rPr lang="es-ES_tradnl" dirty="0">
                <a:solidFill>
                  <a:srgbClr val="CD9A2B"/>
                </a:solidFill>
              </a:rPr>
              <a:t> </a:t>
            </a:r>
            <a:r>
              <a:rPr lang="es-ES_tradnl" i="1" dirty="0" smtClean="0">
                <a:solidFill>
                  <a:srgbClr val="CD9A2B"/>
                </a:solidFill>
              </a:rPr>
              <a:t>la comida</a:t>
            </a:r>
            <a:endParaRPr lang="es-ES_tradnl" i="1" dirty="0">
              <a:solidFill>
                <a:srgbClr val="CD9A2B"/>
              </a:solidFill>
            </a:endParaRPr>
          </a:p>
        </p:txBody>
      </p:sp>
      <p:pic>
        <p:nvPicPr>
          <p:cNvPr id="11" name="lasofrenda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0098" y="3884822"/>
            <a:ext cx="373403" cy="373403"/>
          </a:xfrm>
          <a:prstGeom prst="rect">
            <a:avLst/>
          </a:prstGeom>
        </p:spPr>
      </p:pic>
    </p:spTree>
    <p:extLst>
      <p:ext uri="{BB962C8B-B14F-4D97-AF65-F5344CB8AC3E}">
        <p14:creationId xmlns:p14="http://schemas.microsoft.com/office/powerpoint/2010/main" val="997409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921000" cy="1572294"/>
          </a:xfrm>
          <a:solidFill>
            <a:srgbClr val="CD9A2B"/>
          </a:solidFill>
        </p:spPr>
        <p:txBody>
          <a:bodyPr/>
          <a:lstStyle/>
          <a:p>
            <a:r>
              <a:rPr lang="es-ES_tradnl" dirty="0" smtClean="0">
                <a:latin typeface="Impact"/>
                <a:cs typeface="Impact"/>
              </a:rPr>
              <a:t>La comida</a:t>
            </a:r>
            <a:endParaRPr lang="es-ES_tradnl" dirty="0">
              <a:latin typeface="Impact"/>
              <a:cs typeface="Impact"/>
            </a:endParaRPr>
          </a:p>
        </p:txBody>
      </p:sp>
      <p:sp>
        <p:nvSpPr>
          <p:cNvPr id="3" name="Content Placeholder 2"/>
          <p:cNvSpPr>
            <a:spLocks noGrp="1"/>
          </p:cNvSpPr>
          <p:nvPr>
            <p:ph idx="1"/>
          </p:nvPr>
        </p:nvSpPr>
        <p:spPr>
          <a:xfrm>
            <a:off x="-1" y="1828336"/>
            <a:ext cx="9014917" cy="4454726"/>
          </a:xfrm>
        </p:spPr>
        <p:txBody>
          <a:bodyPr>
            <a:normAutofit lnSpcReduction="10000"/>
          </a:bodyPr>
          <a:lstStyle/>
          <a:p>
            <a:r>
              <a:rPr lang="en-US" sz="2400" dirty="0" smtClean="0">
                <a:solidFill>
                  <a:srgbClr val="CC6537"/>
                </a:solidFill>
              </a:rPr>
              <a:t>A special meal is also cooked and eaten by family members in remembrance of their ancestors and loved ones.  Each altar is laden with food that is set out for the spirits to feast on as well. Tamales and mole are popular Mexican dishes eaten on this feast day, but there are certain foods that are always made:</a:t>
            </a:r>
          </a:p>
          <a:p>
            <a:r>
              <a:rPr lang="en-US" sz="2400" dirty="0" smtClean="0">
                <a:solidFill>
                  <a:srgbClr val="CC6537"/>
                </a:solidFill>
              </a:rPr>
              <a:t>Pan de </a:t>
            </a:r>
            <a:r>
              <a:rPr lang="en-US" sz="2400" dirty="0" err="1" smtClean="0">
                <a:solidFill>
                  <a:srgbClr val="CC6537"/>
                </a:solidFill>
              </a:rPr>
              <a:t>Muertos</a:t>
            </a:r>
            <a:r>
              <a:rPr lang="en-US" sz="2400" dirty="0" smtClean="0">
                <a:solidFill>
                  <a:srgbClr val="CC6537"/>
                </a:solidFill>
              </a:rPr>
              <a:t> (bread of the dead) – flat bread baked                    in the shape of a skull and crossbones. In each loaf there                          is a plastic toy skeleton hidden. Whoever bites into                          that piece is supposed to have good luck for a year.</a:t>
            </a:r>
          </a:p>
          <a:p>
            <a:r>
              <a:rPr lang="en-US" sz="2400" dirty="0" smtClean="0">
                <a:solidFill>
                  <a:srgbClr val="CC6537"/>
                </a:solidFill>
              </a:rPr>
              <a:t>Sugar Skulls – candies made as treats for the children.                    These often end up on the altar and many times the name of the person being honored is written across the forehead.</a:t>
            </a:r>
          </a:p>
          <a:p>
            <a:pPr marL="0" indent="0">
              <a:buNone/>
            </a:pPr>
            <a:endParaRPr lang="es-ES_tradnl" dirty="0">
              <a:solidFill>
                <a:srgbClr val="CC6537"/>
              </a:solidFill>
            </a:endParaRPr>
          </a:p>
        </p:txBody>
      </p:sp>
      <p:pic>
        <p:nvPicPr>
          <p:cNvPr id="6" name="Picture 5"/>
          <p:cNvPicPr>
            <a:picLocks noChangeAspect="1"/>
          </p:cNvPicPr>
          <p:nvPr/>
        </p:nvPicPr>
        <p:blipFill>
          <a:blip r:embed="rId2"/>
          <a:stretch>
            <a:fillRect/>
          </a:stretch>
        </p:blipFill>
        <p:spPr>
          <a:xfrm>
            <a:off x="2921000" y="0"/>
            <a:ext cx="2362737" cy="1572294"/>
          </a:xfrm>
          <a:prstGeom prst="rect">
            <a:avLst/>
          </a:prstGeom>
        </p:spPr>
      </p:pic>
      <p:pic>
        <p:nvPicPr>
          <p:cNvPr id="7" name="Picture 6"/>
          <p:cNvPicPr>
            <a:picLocks noChangeAspect="1"/>
          </p:cNvPicPr>
          <p:nvPr/>
        </p:nvPicPr>
        <p:blipFill>
          <a:blip r:embed="rId3"/>
          <a:stretch>
            <a:fillRect/>
          </a:stretch>
        </p:blipFill>
        <p:spPr>
          <a:xfrm>
            <a:off x="5233845" y="0"/>
            <a:ext cx="2050653" cy="1572294"/>
          </a:xfrm>
          <a:prstGeom prst="rect">
            <a:avLst/>
          </a:prstGeom>
        </p:spPr>
      </p:pic>
      <p:pic>
        <p:nvPicPr>
          <p:cNvPr id="8" name="Picture 7"/>
          <p:cNvPicPr>
            <a:picLocks noChangeAspect="1"/>
          </p:cNvPicPr>
          <p:nvPr/>
        </p:nvPicPr>
        <p:blipFill>
          <a:blip r:embed="rId4"/>
          <a:stretch>
            <a:fillRect/>
          </a:stretch>
        </p:blipFill>
        <p:spPr>
          <a:xfrm>
            <a:off x="7233928" y="0"/>
            <a:ext cx="1910072" cy="1572294"/>
          </a:xfrm>
          <a:prstGeom prst="rect">
            <a:avLst/>
          </a:prstGeom>
        </p:spPr>
      </p:pic>
      <p:pic>
        <p:nvPicPr>
          <p:cNvPr id="9" name="Picture 8"/>
          <p:cNvPicPr>
            <a:picLocks noChangeAspect="1"/>
          </p:cNvPicPr>
          <p:nvPr/>
        </p:nvPicPr>
        <p:blipFill>
          <a:blip r:embed="rId5"/>
          <a:stretch>
            <a:fillRect/>
          </a:stretch>
        </p:blipFill>
        <p:spPr>
          <a:xfrm>
            <a:off x="7435667" y="3422833"/>
            <a:ext cx="1386883" cy="1729340"/>
          </a:xfrm>
          <a:prstGeom prst="rect">
            <a:avLst/>
          </a:prstGeom>
        </p:spPr>
      </p:pic>
      <p:sp>
        <p:nvSpPr>
          <p:cNvPr id="11" name="Right Arrow 10">
            <a:hlinkClick r:id="" action="ppaction://hlinkshowjump?jump=nextslide"/>
          </p:cNvPr>
          <p:cNvSpPr/>
          <p:nvPr/>
        </p:nvSpPr>
        <p:spPr>
          <a:xfrm>
            <a:off x="6530928" y="5812192"/>
            <a:ext cx="1507139" cy="840202"/>
          </a:xfrm>
          <a:prstGeom prst="righ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Next</a:t>
            </a:r>
            <a:endParaRPr lang="en-US" sz="3200" dirty="0">
              <a:solidFill>
                <a:srgbClr val="000000"/>
              </a:solidFill>
            </a:endParaRPr>
          </a:p>
        </p:txBody>
      </p:sp>
      <p:sp>
        <p:nvSpPr>
          <p:cNvPr id="12" name="Action Button: Home 11">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sp>
        <p:nvSpPr>
          <p:cNvPr id="13" name="TextBox 12"/>
          <p:cNvSpPr txBox="1"/>
          <p:nvPr/>
        </p:nvSpPr>
        <p:spPr>
          <a:xfrm>
            <a:off x="6135362" y="6453995"/>
            <a:ext cx="1496285" cy="369332"/>
          </a:xfrm>
          <a:prstGeom prst="rect">
            <a:avLst/>
          </a:prstGeom>
          <a:noFill/>
        </p:spPr>
        <p:txBody>
          <a:bodyPr wrap="none" rtlCol="0">
            <a:spAutoFit/>
          </a:bodyPr>
          <a:lstStyle/>
          <a:p>
            <a:r>
              <a:rPr lang="es-ES_tradnl" dirty="0" err="1" smtClean="0">
                <a:solidFill>
                  <a:srgbClr val="CD9A2B"/>
                </a:solidFill>
              </a:rPr>
              <a:t>To</a:t>
            </a:r>
            <a:r>
              <a:rPr lang="es-ES_tradnl" dirty="0" smtClean="0">
                <a:solidFill>
                  <a:srgbClr val="CD9A2B"/>
                </a:solidFill>
              </a:rPr>
              <a:t> </a:t>
            </a:r>
            <a:r>
              <a:rPr lang="es-ES_tradnl" dirty="0" err="1" smtClean="0">
                <a:solidFill>
                  <a:srgbClr val="CD9A2B"/>
                </a:solidFill>
              </a:rPr>
              <a:t>vocabulary</a:t>
            </a:r>
            <a:endParaRPr lang="es-ES_tradnl" dirty="0">
              <a:solidFill>
                <a:srgbClr val="CD9A2B"/>
              </a:solidFill>
            </a:endParaRPr>
          </a:p>
        </p:txBody>
      </p:sp>
      <p:sp>
        <p:nvSpPr>
          <p:cNvPr id="15" name="Left Arrow 14">
            <a:hlinkClick r:id="" action="ppaction://hlinkshowjump?jump=previousslide"/>
          </p:cNvPr>
          <p:cNvSpPr/>
          <p:nvPr/>
        </p:nvSpPr>
        <p:spPr>
          <a:xfrm>
            <a:off x="168425" y="5982469"/>
            <a:ext cx="1276547" cy="669925"/>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b="1" dirty="0" smtClean="0">
                <a:solidFill>
                  <a:schemeClr val="tx1"/>
                </a:solidFill>
              </a:rPr>
              <a:t>Back</a:t>
            </a:r>
            <a:endParaRPr lang="es-ES_tradnl" sz="3200" b="1" dirty="0">
              <a:solidFill>
                <a:schemeClr val="tx1"/>
              </a:solidFill>
            </a:endParaRPr>
          </a:p>
        </p:txBody>
      </p:sp>
      <p:sp>
        <p:nvSpPr>
          <p:cNvPr id="16" name="TextBox 15"/>
          <p:cNvSpPr txBox="1"/>
          <p:nvPr/>
        </p:nvSpPr>
        <p:spPr>
          <a:xfrm>
            <a:off x="511351" y="6467728"/>
            <a:ext cx="1443875" cy="369332"/>
          </a:xfrm>
          <a:prstGeom prst="rect">
            <a:avLst/>
          </a:prstGeom>
          <a:noFill/>
        </p:spPr>
        <p:txBody>
          <a:bodyPr wrap="none" rtlCol="0">
            <a:spAutoFit/>
          </a:bodyPr>
          <a:lstStyle/>
          <a:p>
            <a:r>
              <a:rPr lang="es-ES_tradnl" dirty="0" err="1" smtClean="0">
                <a:solidFill>
                  <a:srgbClr val="CD9A2B"/>
                </a:solidFill>
              </a:rPr>
              <a:t>To</a:t>
            </a:r>
            <a:r>
              <a:rPr lang="es-ES_tradnl" dirty="0" smtClean="0">
                <a:solidFill>
                  <a:srgbClr val="CD9A2B"/>
                </a:solidFill>
              </a:rPr>
              <a:t> hoy en día</a:t>
            </a:r>
            <a:endParaRPr lang="es-ES_tradnl" dirty="0">
              <a:solidFill>
                <a:srgbClr val="CD9A2B"/>
              </a:solidFill>
            </a:endParaRPr>
          </a:p>
        </p:txBody>
      </p:sp>
    </p:spTree>
    <p:extLst>
      <p:ext uri="{BB962C8B-B14F-4D97-AF65-F5344CB8AC3E}">
        <p14:creationId xmlns:p14="http://schemas.microsoft.com/office/powerpoint/2010/main" val="3695247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D9A2B"/>
          </a:solidFill>
        </p:spPr>
        <p:txBody>
          <a:bodyPr/>
          <a:lstStyle/>
          <a:p>
            <a:r>
              <a:rPr lang="es-ES_tradnl" dirty="0" smtClean="0">
                <a:latin typeface="Impact"/>
                <a:cs typeface="Impact"/>
              </a:rPr>
              <a:t>Vocabulario y otros palabras </a:t>
            </a:r>
            <a:r>
              <a:rPr lang="es-ES_tradnl" dirty="0" smtClean="0">
                <a:latin typeface="Impact"/>
                <a:cs typeface="Impact"/>
              </a:rPr>
              <a:t>útiles</a:t>
            </a:r>
            <a:endParaRPr lang="es-ES_tradnl" dirty="0">
              <a:latin typeface="Impact"/>
              <a:cs typeface="Impact"/>
            </a:endParaRPr>
          </a:p>
        </p:txBody>
      </p:sp>
      <p:sp>
        <p:nvSpPr>
          <p:cNvPr id="3" name="Content Placeholder 2"/>
          <p:cNvSpPr>
            <a:spLocks noGrp="1"/>
          </p:cNvSpPr>
          <p:nvPr>
            <p:ph idx="1"/>
          </p:nvPr>
        </p:nvSpPr>
        <p:spPr/>
        <p:txBody>
          <a:bodyPr/>
          <a:lstStyle/>
          <a:p>
            <a:pPr marL="0" indent="0">
              <a:buNone/>
            </a:pPr>
            <a:r>
              <a:rPr lang="en-US" sz="3000" dirty="0" err="1" smtClean="0">
                <a:solidFill>
                  <a:srgbClr val="CC6537"/>
                </a:solidFill>
              </a:rPr>
              <a:t>Angelitos</a:t>
            </a:r>
            <a:r>
              <a:rPr lang="en-US" sz="3000" dirty="0" smtClean="0">
                <a:solidFill>
                  <a:srgbClr val="CC6537"/>
                </a:solidFill>
              </a:rPr>
              <a:t> “little angels” - The souls of little children.  These are the souls that return first for the celebration.  There are often smaller altars built for children with smaller plates and toys.</a:t>
            </a:r>
          </a:p>
          <a:p>
            <a:endParaRPr lang="es-ES_tradnl" dirty="0"/>
          </a:p>
        </p:txBody>
      </p:sp>
      <p:pic>
        <p:nvPicPr>
          <p:cNvPr id="4" name="Picture 3"/>
          <p:cNvPicPr>
            <a:picLocks noChangeAspect="1"/>
          </p:cNvPicPr>
          <p:nvPr/>
        </p:nvPicPr>
        <p:blipFill>
          <a:blip r:embed="rId4"/>
          <a:stretch>
            <a:fillRect/>
          </a:stretch>
        </p:blipFill>
        <p:spPr>
          <a:xfrm>
            <a:off x="2988565" y="4081463"/>
            <a:ext cx="2730500" cy="2044700"/>
          </a:xfrm>
          <a:prstGeom prst="rect">
            <a:avLst/>
          </a:prstGeom>
        </p:spPr>
      </p:pic>
      <p:sp>
        <p:nvSpPr>
          <p:cNvPr id="5" name="Left Arrow 4">
            <a:hlinkClick r:id="" action="ppaction://hlinkshowjump?jump=previousslide"/>
          </p:cNvPr>
          <p:cNvSpPr/>
          <p:nvPr/>
        </p:nvSpPr>
        <p:spPr>
          <a:xfrm>
            <a:off x="663195" y="4452205"/>
            <a:ext cx="1848702" cy="1172367"/>
          </a:xfrm>
          <a:prstGeom prst="leftArrow">
            <a:avLst/>
          </a:prstGeom>
          <a:solidFill>
            <a:srgbClr val="CD9A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_tradnl" sz="3200" dirty="0" smtClean="0">
                <a:solidFill>
                  <a:schemeClr val="tx1"/>
                </a:solidFill>
              </a:rPr>
              <a:t>Back</a:t>
            </a:r>
            <a:endParaRPr lang="es-ES_tradnl" sz="3200" dirty="0">
              <a:solidFill>
                <a:schemeClr val="tx1"/>
              </a:solidFill>
            </a:endParaRPr>
          </a:p>
        </p:txBody>
      </p:sp>
      <p:sp>
        <p:nvSpPr>
          <p:cNvPr id="6" name="TextBox 5"/>
          <p:cNvSpPr txBox="1"/>
          <p:nvPr/>
        </p:nvSpPr>
        <p:spPr>
          <a:xfrm>
            <a:off x="1325723" y="5439906"/>
            <a:ext cx="1375346" cy="369332"/>
          </a:xfrm>
          <a:prstGeom prst="rect">
            <a:avLst/>
          </a:prstGeom>
          <a:noFill/>
        </p:spPr>
        <p:txBody>
          <a:bodyPr wrap="none" rtlCol="0">
            <a:spAutoFit/>
          </a:bodyPr>
          <a:lstStyle/>
          <a:p>
            <a:r>
              <a:rPr lang="es-ES_tradnl" dirty="0" err="1" smtClean="0">
                <a:solidFill>
                  <a:srgbClr val="CC6537"/>
                </a:solidFill>
              </a:rPr>
              <a:t>To</a:t>
            </a:r>
            <a:r>
              <a:rPr lang="es-ES_tradnl" dirty="0" smtClean="0">
                <a:solidFill>
                  <a:srgbClr val="CC6537"/>
                </a:solidFill>
              </a:rPr>
              <a:t> la comida</a:t>
            </a:r>
            <a:endParaRPr lang="es-ES_tradnl" dirty="0">
              <a:solidFill>
                <a:srgbClr val="CC6537"/>
              </a:solidFill>
            </a:endParaRPr>
          </a:p>
        </p:txBody>
      </p:sp>
      <p:sp>
        <p:nvSpPr>
          <p:cNvPr id="7" name="Right Arrow 6">
            <a:hlinkClick r:id="" action="ppaction://hlinkshowjump?jump=nextslide"/>
          </p:cNvPr>
          <p:cNvSpPr/>
          <p:nvPr/>
        </p:nvSpPr>
        <p:spPr>
          <a:xfrm>
            <a:off x="6237876" y="4452205"/>
            <a:ext cx="2448924" cy="1144454"/>
          </a:xfrm>
          <a:prstGeom prst="rightArrow">
            <a:avLst/>
          </a:prstGeom>
          <a:solidFill>
            <a:srgbClr val="CC653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000000"/>
                </a:solidFill>
              </a:rPr>
              <a:t>More vocab</a:t>
            </a:r>
            <a:endParaRPr lang="en-US" sz="3200" dirty="0">
              <a:solidFill>
                <a:srgbClr val="000000"/>
              </a:solidFill>
            </a:endParaRPr>
          </a:p>
        </p:txBody>
      </p:sp>
      <p:sp>
        <p:nvSpPr>
          <p:cNvPr id="9" name="Action Button: Home 8">
            <a:hlinkClick r:id="" action="ppaction://hlinkshowjump?jump=firstslide" highlightClick="1"/>
          </p:cNvPr>
          <p:cNvSpPr/>
          <p:nvPr/>
        </p:nvSpPr>
        <p:spPr>
          <a:xfrm>
            <a:off x="8129109" y="6066434"/>
            <a:ext cx="885808" cy="572227"/>
          </a:xfrm>
          <a:prstGeom prst="actionButtonHome">
            <a:avLst/>
          </a:prstGeom>
          <a:solidFill>
            <a:schemeClr val="tx1"/>
          </a:solidFill>
          <a:ln>
            <a:solidFill>
              <a:srgbClr val="CC65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8" name="angelito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527" y="3112009"/>
            <a:ext cx="414527" cy="414527"/>
          </a:xfrm>
          <a:prstGeom prst="rect">
            <a:avLst/>
          </a:prstGeom>
        </p:spPr>
      </p:pic>
    </p:spTree>
    <p:extLst>
      <p:ext uri="{BB962C8B-B14F-4D97-AF65-F5344CB8AC3E}">
        <p14:creationId xmlns:p14="http://schemas.microsoft.com/office/powerpoint/2010/main" val="1229341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TotalTime>
  <Words>897</Words>
  <Application>Microsoft Office PowerPoint</Application>
  <PresentationFormat>On-screen Show (4:3)</PresentationFormat>
  <Paragraphs>107</Paragraphs>
  <Slides>21</Slides>
  <Notes>0</Notes>
  <HiddenSlides>0</HiddenSlides>
  <MMClips>5</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La historia</vt:lpstr>
      <vt:lpstr>Más sobre la historia</vt:lpstr>
      <vt:lpstr>  Hoy en día</vt:lpstr>
      <vt:lpstr>Hoy en día</vt:lpstr>
      <vt:lpstr>Hoy en día</vt:lpstr>
      <vt:lpstr>El altar de muerto</vt:lpstr>
      <vt:lpstr>La comida</vt:lpstr>
      <vt:lpstr>Vocabulario y otros palabras útiles</vt:lpstr>
      <vt:lpstr>Vocabulario y otros palabras utiles</vt:lpstr>
      <vt:lpstr>Vocabulario y otros palabras utiles</vt:lpstr>
      <vt:lpstr>Vocabulario y otros palabras utiles</vt:lpstr>
      <vt:lpstr>Vocabulario y otros palabras utiles</vt:lpstr>
      <vt:lpstr>Una Pruebita</vt:lpstr>
      <vt:lpstr>Una Pruebita</vt:lpstr>
      <vt:lpstr>Una Pruebita</vt:lpstr>
      <vt:lpstr>Una Pruebita</vt:lpstr>
      <vt:lpstr>PowerPoint Presentation</vt:lpstr>
      <vt:lpstr>PowerPoint Presentation</vt:lpstr>
      <vt:lpstr>PowerPoint Presentation</vt:lpstr>
      <vt:lpstr>Fuentes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Janna Fiermonte</dc:creator>
  <cp:lastModifiedBy>SUNY Cortland</cp:lastModifiedBy>
  <cp:revision>59</cp:revision>
  <cp:lastPrinted>2012-10-29T12:39:42Z</cp:lastPrinted>
  <dcterms:created xsi:type="dcterms:W3CDTF">2012-10-29T00:05:00Z</dcterms:created>
  <dcterms:modified xsi:type="dcterms:W3CDTF">2012-11-06T21:19:45Z</dcterms:modified>
</cp:coreProperties>
</file>